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65" r:id="rId2"/>
  </p:sldMasterIdLst>
  <p:notesMasterIdLst>
    <p:notesMasterId r:id="rId45"/>
  </p:notesMasterIdLst>
  <p:sldIdLst>
    <p:sldId id="410" r:id="rId3"/>
    <p:sldId id="413" r:id="rId4"/>
    <p:sldId id="426" r:id="rId5"/>
    <p:sldId id="420" r:id="rId6"/>
    <p:sldId id="421" r:id="rId7"/>
    <p:sldId id="422" r:id="rId8"/>
    <p:sldId id="491" r:id="rId9"/>
    <p:sldId id="423" r:id="rId10"/>
    <p:sldId id="424" r:id="rId11"/>
    <p:sldId id="427" r:id="rId12"/>
    <p:sldId id="294" r:id="rId13"/>
    <p:sldId id="490" r:id="rId14"/>
    <p:sldId id="430" r:id="rId15"/>
    <p:sldId id="428" r:id="rId16"/>
    <p:sldId id="481" r:id="rId17"/>
    <p:sldId id="482" r:id="rId18"/>
    <p:sldId id="485" r:id="rId19"/>
    <p:sldId id="484" r:id="rId20"/>
    <p:sldId id="486" r:id="rId21"/>
    <p:sldId id="439" r:id="rId22"/>
    <p:sldId id="476" r:id="rId23"/>
    <p:sldId id="477" r:id="rId24"/>
    <p:sldId id="478" r:id="rId25"/>
    <p:sldId id="479" r:id="rId26"/>
    <p:sldId id="480" r:id="rId27"/>
    <p:sldId id="475" r:id="rId28"/>
    <p:sldId id="322" r:id="rId29"/>
    <p:sldId id="440" r:id="rId30"/>
    <p:sldId id="441" r:id="rId31"/>
    <p:sldId id="442" r:id="rId32"/>
    <p:sldId id="443" r:id="rId33"/>
    <p:sldId id="444" r:id="rId34"/>
    <p:sldId id="445" r:id="rId35"/>
    <p:sldId id="446" r:id="rId36"/>
    <p:sldId id="447" r:id="rId37"/>
    <p:sldId id="323" r:id="rId38"/>
    <p:sldId id="454" r:id="rId39"/>
    <p:sldId id="455" r:id="rId40"/>
    <p:sldId id="456" r:id="rId41"/>
    <p:sldId id="457" r:id="rId42"/>
    <p:sldId id="488" r:id="rId43"/>
    <p:sldId id="400" r:id="rId4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 xmlns:p15="http://schemas.microsoft.com/office/powerpoint/2012/main">
        <p15:guide id="1" orient="horz" pos="2139">
          <p15:clr>
            <a:srgbClr val="A4A3A4"/>
          </p15:clr>
        </p15:guide>
        <p15:guide id="2" pos="3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CFF6"/>
    <a:srgbClr val="CA95A4"/>
    <a:srgbClr val="FCC7D6"/>
    <a:srgbClr val="FBB9CC"/>
    <a:srgbClr val="4B5E75"/>
    <a:srgbClr val="3E4D60"/>
    <a:srgbClr val="4F4F4F"/>
    <a:srgbClr val="60CC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988" autoAdjust="0"/>
  </p:normalViewPr>
  <p:slideViewPr>
    <p:cSldViewPr snapToGrid="0">
      <p:cViewPr>
        <p:scale>
          <a:sx n="66" d="100"/>
          <a:sy n="66" d="100"/>
        </p:scale>
        <p:origin x="-876" y="-120"/>
      </p:cViewPr>
      <p:guideLst>
        <p:guide orient="horz" pos="2139"/>
        <p:guide pos="385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9CEEF-8E09-452E-9D30-341E37DA98AF}" type="doc">
      <dgm:prSet loTypeId="urn:microsoft.com/office/officeart/2005/8/layout/radial6" loCatId="cycle" qsTypeId="urn:microsoft.com/office/officeart/2005/8/quickstyle/simple4" qsCatId="simple" csTypeId="urn:microsoft.com/office/officeart/2005/8/colors/colorful1" csCatId="colorful" phldr="1"/>
      <dgm:spPr/>
      <dgm:t>
        <a:bodyPr/>
        <a:lstStyle/>
        <a:p>
          <a:endParaRPr lang="zh-CN" altLang="en-US"/>
        </a:p>
      </dgm:t>
    </dgm:pt>
    <dgm:pt modelId="{7D986E9D-AC65-4ECC-84D1-0966FA50152C}">
      <dgm:prSet phldrT="[文本]"/>
      <dgm:spPr/>
      <dgm:t>
        <a:bodyPr/>
        <a:lstStyle/>
        <a:p>
          <a:r>
            <a:rPr lang="zh-CN" altLang="en-US" b="1" dirty="0" smtClean="0"/>
            <a:t>券</a:t>
          </a:r>
          <a:endParaRPr lang="zh-CN" altLang="en-US" b="1" dirty="0"/>
        </a:p>
      </dgm:t>
    </dgm:pt>
    <dgm:pt modelId="{3FF75CA3-B815-4B39-B09E-ED1BBB182D83}" type="parTrans" cxnId="{1449B735-E602-4713-88CD-D04AAF206A2D}">
      <dgm:prSet/>
      <dgm:spPr/>
      <dgm:t>
        <a:bodyPr/>
        <a:lstStyle/>
        <a:p>
          <a:endParaRPr lang="zh-CN" altLang="en-US"/>
        </a:p>
      </dgm:t>
    </dgm:pt>
    <dgm:pt modelId="{FDF6D3C9-D910-4375-8707-562F02DB63FD}" type="sibTrans" cxnId="{1449B735-E602-4713-88CD-D04AAF206A2D}">
      <dgm:prSet/>
      <dgm:spPr/>
      <dgm:t>
        <a:bodyPr/>
        <a:lstStyle/>
        <a:p>
          <a:endParaRPr lang="zh-CN" altLang="en-US"/>
        </a:p>
      </dgm:t>
    </dgm:pt>
    <dgm:pt modelId="{8602DC26-6949-4962-B044-05675BC65565}">
      <dgm:prSet phldrT="[文本]" custT="1"/>
      <dgm:spPr/>
      <dgm:t>
        <a:bodyPr/>
        <a:lstStyle/>
        <a:p>
          <a:r>
            <a:rPr lang="zh-CN" altLang="en-US" sz="2400" dirty="0" smtClean="0"/>
            <a:t>绑定注册</a:t>
          </a:r>
          <a:endParaRPr lang="zh-CN" altLang="en-US" sz="2400" dirty="0"/>
        </a:p>
      </dgm:t>
    </dgm:pt>
    <dgm:pt modelId="{DC88E79F-880A-462D-B60A-5A4325FBC5C0}" type="parTrans" cxnId="{CC714711-441F-4EE9-A698-7460FA3EE2CF}">
      <dgm:prSet/>
      <dgm:spPr/>
      <dgm:t>
        <a:bodyPr/>
        <a:lstStyle/>
        <a:p>
          <a:endParaRPr lang="zh-CN" altLang="en-US"/>
        </a:p>
      </dgm:t>
    </dgm:pt>
    <dgm:pt modelId="{11C4EE04-401A-4295-8296-60601E32FF4B}" type="sibTrans" cxnId="{CC714711-441F-4EE9-A698-7460FA3EE2CF}">
      <dgm:prSet/>
      <dgm:spPr/>
      <dgm:t>
        <a:bodyPr/>
        <a:lstStyle/>
        <a:p>
          <a:endParaRPr lang="zh-CN" altLang="en-US"/>
        </a:p>
      </dgm:t>
    </dgm:pt>
    <dgm:pt modelId="{300815DB-08D4-4905-837A-CBD7A9B45C80}">
      <dgm:prSet phldrT="[文本]" custT="1"/>
      <dgm:spPr/>
      <dgm:t>
        <a:bodyPr/>
        <a:lstStyle/>
        <a:p>
          <a:r>
            <a:rPr lang="zh-CN" altLang="en-US" sz="2400" dirty="0" smtClean="0">
              <a:solidFill>
                <a:srgbClr val="4F4F4F"/>
              </a:solidFill>
            </a:rPr>
            <a:t>分享券</a:t>
          </a:r>
          <a:endParaRPr lang="zh-CN" altLang="en-US" sz="2400" dirty="0">
            <a:solidFill>
              <a:srgbClr val="4F4F4F"/>
            </a:solidFill>
          </a:endParaRPr>
        </a:p>
      </dgm:t>
    </dgm:pt>
    <dgm:pt modelId="{C4AFC486-3643-4F37-B093-29EE07B18B43}" type="parTrans" cxnId="{246B2BEC-B11F-4365-80CF-AB08BBE14A9C}">
      <dgm:prSet/>
      <dgm:spPr/>
      <dgm:t>
        <a:bodyPr/>
        <a:lstStyle/>
        <a:p>
          <a:endParaRPr lang="zh-CN" altLang="en-US"/>
        </a:p>
      </dgm:t>
    </dgm:pt>
    <dgm:pt modelId="{593F8F6C-4208-40C3-89EF-DE21678ED082}" type="sibTrans" cxnId="{246B2BEC-B11F-4365-80CF-AB08BBE14A9C}">
      <dgm:prSet/>
      <dgm:spPr/>
      <dgm:t>
        <a:bodyPr/>
        <a:lstStyle/>
        <a:p>
          <a:endParaRPr lang="zh-CN" altLang="en-US"/>
        </a:p>
      </dgm:t>
    </dgm:pt>
    <dgm:pt modelId="{72D5CEB0-6246-4C8B-BE88-87BB6B149E7C}">
      <dgm:prSet phldrT="[文本]" custT="1"/>
      <dgm:spPr/>
      <dgm:t>
        <a:bodyPr/>
        <a:lstStyle/>
        <a:p>
          <a:r>
            <a:rPr lang="zh-CN" altLang="en-US" sz="2400" dirty="0" smtClean="0"/>
            <a:t>定向券</a:t>
          </a:r>
          <a:endParaRPr lang="zh-CN" altLang="en-US" sz="2400" dirty="0"/>
        </a:p>
      </dgm:t>
    </dgm:pt>
    <dgm:pt modelId="{7CCCF835-EF13-40A3-93FF-5FC81079BEFE}" type="parTrans" cxnId="{8D5DD8F0-DCBA-4A00-8262-4145448FE099}">
      <dgm:prSet/>
      <dgm:spPr/>
      <dgm:t>
        <a:bodyPr/>
        <a:lstStyle/>
        <a:p>
          <a:endParaRPr lang="zh-CN" altLang="en-US"/>
        </a:p>
      </dgm:t>
    </dgm:pt>
    <dgm:pt modelId="{99B22C84-5B67-458F-B208-08D415964B5F}" type="sibTrans" cxnId="{8D5DD8F0-DCBA-4A00-8262-4145448FE099}">
      <dgm:prSet/>
      <dgm:spPr/>
      <dgm:t>
        <a:bodyPr/>
        <a:lstStyle/>
        <a:p>
          <a:endParaRPr lang="zh-CN" altLang="en-US"/>
        </a:p>
      </dgm:t>
    </dgm:pt>
    <dgm:pt modelId="{758953D4-5E2C-4DFC-AE5D-D7B1C03DAADC}">
      <dgm:prSet phldrT="[文本]" custT="1"/>
      <dgm:spPr/>
      <dgm:t>
        <a:bodyPr/>
        <a:lstStyle/>
        <a:p>
          <a:r>
            <a:rPr lang="zh-CN" altLang="en-US" sz="2400" dirty="0" smtClean="0">
              <a:solidFill>
                <a:schemeClr val="bg1"/>
              </a:solidFill>
            </a:rPr>
            <a:t>充值送券</a:t>
          </a:r>
          <a:endParaRPr lang="zh-CN" altLang="en-US" sz="2400" dirty="0">
            <a:solidFill>
              <a:schemeClr val="bg1"/>
            </a:solidFill>
          </a:endParaRPr>
        </a:p>
      </dgm:t>
    </dgm:pt>
    <dgm:pt modelId="{4BD87DB3-0CBE-466C-9DC9-A76ADD8E8EF3}" type="parTrans" cxnId="{001999F9-240A-445A-8967-AA5B2F022CD3}">
      <dgm:prSet/>
      <dgm:spPr/>
      <dgm:t>
        <a:bodyPr/>
        <a:lstStyle/>
        <a:p>
          <a:endParaRPr lang="zh-CN" altLang="en-US"/>
        </a:p>
      </dgm:t>
    </dgm:pt>
    <dgm:pt modelId="{2CBFA1C2-2AD5-4E3C-AF18-B737E810DFBB}" type="sibTrans" cxnId="{001999F9-240A-445A-8967-AA5B2F022CD3}">
      <dgm:prSet/>
      <dgm:spPr/>
      <dgm:t>
        <a:bodyPr/>
        <a:lstStyle/>
        <a:p>
          <a:endParaRPr lang="zh-CN" altLang="en-US"/>
        </a:p>
      </dgm:t>
    </dgm:pt>
    <dgm:pt modelId="{B99C331B-CC31-46A3-909E-511736CD2EE5}" type="pres">
      <dgm:prSet presAssocID="{D329CEEF-8E09-452E-9D30-341E37DA98AF}" presName="Name0" presStyleCnt="0">
        <dgm:presLayoutVars>
          <dgm:chMax val="1"/>
          <dgm:dir/>
          <dgm:animLvl val="ctr"/>
          <dgm:resizeHandles val="exact"/>
        </dgm:presLayoutVars>
      </dgm:prSet>
      <dgm:spPr/>
      <dgm:t>
        <a:bodyPr/>
        <a:lstStyle/>
        <a:p>
          <a:endParaRPr lang="zh-CN" altLang="en-US"/>
        </a:p>
      </dgm:t>
    </dgm:pt>
    <dgm:pt modelId="{CCC65D09-36FB-42E2-9168-429F4C660E94}" type="pres">
      <dgm:prSet presAssocID="{7D986E9D-AC65-4ECC-84D1-0966FA50152C}" presName="centerShape" presStyleLbl="node0" presStyleIdx="0" presStyleCnt="1"/>
      <dgm:spPr/>
      <dgm:t>
        <a:bodyPr/>
        <a:lstStyle/>
        <a:p>
          <a:endParaRPr lang="zh-CN" altLang="en-US"/>
        </a:p>
      </dgm:t>
    </dgm:pt>
    <dgm:pt modelId="{3EE9D067-B975-44D2-B80C-F278148119D5}" type="pres">
      <dgm:prSet presAssocID="{8602DC26-6949-4962-B044-05675BC65565}" presName="node" presStyleLbl="node1" presStyleIdx="0" presStyleCnt="4">
        <dgm:presLayoutVars>
          <dgm:bulletEnabled val="1"/>
        </dgm:presLayoutVars>
      </dgm:prSet>
      <dgm:spPr/>
      <dgm:t>
        <a:bodyPr/>
        <a:lstStyle/>
        <a:p>
          <a:endParaRPr lang="zh-CN" altLang="en-US"/>
        </a:p>
      </dgm:t>
    </dgm:pt>
    <dgm:pt modelId="{85802D42-40BA-4475-BCFD-6FC8B4A5F3EE}" type="pres">
      <dgm:prSet presAssocID="{8602DC26-6949-4962-B044-05675BC65565}" presName="dummy" presStyleCnt="0"/>
      <dgm:spPr/>
      <dgm:t>
        <a:bodyPr/>
        <a:lstStyle/>
        <a:p>
          <a:endParaRPr lang="zh-CN" altLang="en-US"/>
        </a:p>
      </dgm:t>
    </dgm:pt>
    <dgm:pt modelId="{F8E7D25A-2570-4564-B314-11C198175493}" type="pres">
      <dgm:prSet presAssocID="{11C4EE04-401A-4295-8296-60601E32FF4B}" presName="sibTrans" presStyleLbl="sibTrans2D1" presStyleIdx="0" presStyleCnt="4"/>
      <dgm:spPr/>
      <dgm:t>
        <a:bodyPr/>
        <a:lstStyle/>
        <a:p>
          <a:endParaRPr lang="zh-CN" altLang="en-US"/>
        </a:p>
      </dgm:t>
    </dgm:pt>
    <dgm:pt modelId="{098A266E-5A19-4502-BB56-E80C3C38EBA1}" type="pres">
      <dgm:prSet presAssocID="{300815DB-08D4-4905-837A-CBD7A9B45C80}" presName="node" presStyleLbl="node1" presStyleIdx="1" presStyleCnt="4">
        <dgm:presLayoutVars>
          <dgm:bulletEnabled val="1"/>
        </dgm:presLayoutVars>
      </dgm:prSet>
      <dgm:spPr/>
      <dgm:t>
        <a:bodyPr/>
        <a:lstStyle/>
        <a:p>
          <a:endParaRPr lang="zh-CN" altLang="en-US"/>
        </a:p>
      </dgm:t>
    </dgm:pt>
    <dgm:pt modelId="{F00048D0-05EB-44E1-8D6E-4D10A4D8B18A}" type="pres">
      <dgm:prSet presAssocID="{300815DB-08D4-4905-837A-CBD7A9B45C80}" presName="dummy" presStyleCnt="0"/>
      <dgm:spPr/>
      <dgm:t>
        <a:bodyPr/>
        <a:lstStyle/>
        <a:p>
          <a:endParaRPr lang="zh-CN" altLang="en-US"/>
        </a:p>
      </dgm:t>
    </dgm:pt>
    <dgm:pt modelId="{73C9A6A2-A135-468E-A6CE-983A1B40BB06}" type="pres">
      <dgm:prSet presAssocID="{593F8F6C-4208-40C3-89EF-DE21678ED082}" presName="sibTrans" presStyleLbl="sibTrans2D1" presStyleIdx="1" presStyleCnt="4"/>
      <dgm:spPr/>
      <dgm:t>
        <a:bodyPr/>
        <a:lstStyle/>
        <a:p>
          <a:endParaRPr lang="zh-CN" altLang="en-US"/>
        </a:p>
      </dgm:t>
    </dgm:pt>
    <dgm:pt modelId="{73F42ED6-1091-44B9-A183-06448D44C44F}" type="pres">
      <dgm:prSet presAssocID="{72D5CEB0-6246-4C8B-BE88-87BB6B149E7C}" presName="node" presStyleLbl="node1" presStyleIdx="2" presStyleCnt="4">
        <dgm:presLayoutVars>
          <dgm:bulletEnabled val="1"/>
        </dgm:presLayoutVars>
      </dgm:prSet>
      <dgm:spPr/>
      <dgm:t>
        <a:bodyPr/>
        <a:lstStyle/>
        <a:p>
          <a:endParaRPr lang="zh-CN" altLang="en-US"/>
        </a:p>
      </dgm:t>
    </dgm:pt>
    <dgm:pt modelId="{653A89D0-2830-4937-8C8E-55CAF6E11BBC}" type="pres">
      <dgm:prSet presAssocID="{72D5CEB0-6246-4C8B-BE88-87BB6B149E7C}" presName="dummy" presStyleCnt="0"/>
      <dgm:spPr/>
      <dgm:t>
        <a:bodyPr/>
        <a:lstStyle/>
        <a:p>
          <a:endParaRPr lang="zh-CN" altLang="en-US"/>
        </a:p>
      </dgm:t>
    </dgm:pt>
    <dgm:pt modelId="{B0069CE7-B9DD-4E89-81C5-853B767863A5}" type="pres">
      <dgm:prSet presAssocID="{99B22C84-5B67-458F-B208-08D415964B5F}" presName="sibTrans" presStyleLbl="sibTrans2D1" presStyleIdx="2" presStyleCnt="4"/>
      <dgm:spPr/>
      <dgm:t>
        <a:bodyPr/>
        <a:lstStyle/>
        <a:p>
          <a:endParaRPr lang="zh-CN" altLang="en-US"/>
        </a:p>
      </dgm:t>
    </dgm:pt>
    <dgm:pt modelId="{13CE3195-694B-4D62-8416-EA4ABE4E0DE5}" type="pres">
      <dgm:prSet presAssocID="{758953D4-5E2C-4DFC-AE5D-D7B1C03DAADC}" presName="node" presStyleLbl="node1" presStyleIdx="3" presStyleCnt="4">
        <dgm:presLayoutVars>
          <dgm:bulletEnabled val="1"/>
        </dgm:presLayoutVars>
      </dgm:prSet>
      <dgm:spPr/>
      <dgm:t>
        <a:bodyPr/>
        <a:lstStyle/>
        <a:p>
          <a:endParaRPr lang="zh-CN" altLang="en-US"/>
        </a:p>
      </dgm:t>
    </dgm:pt>
    <dgm:pt modelId="{F5DCB15D-7D70-4F2B-89CF-9127EB977C48}" type="pres">
      <dgm:prSet presAssocID="{758953D4-5E2C-4DFC-AE5D-D7B1C03DAADC}" presName="dummy" presStyleCnt="0"/>
      <dgm:spPr/>
      <dgm:t>
        <a:bodyPr/>
        <a:lstStyle/>
        <a:p>
          <a:endParaRPr lang="zh-CN" altLang="en-US"/>
        </a:p>
      </dgm:t>
    </dgm:pt>
    <dgm:pt modelId="{C562C498-980A-4A8C-BF02-DD942C45B153}" type="pres">
      <dgm:prSet presAssocID="{2CBFA1C2-2AD5-4E3C-AF18-B737E810DFBB}" presName="sibTrans" presStyleLbl="sibTrans2D1" presStyleIdx="3" presStyleCnt="4"/>
      <dgm:spPr/>
      <dgm:t>
        <a:bodyPr/>
        <a:lstStyle/>
        <a:p>
          <a:endParaRPr lang="zh-CN" altLang="en-US"/>
        </a:p>
      </dgm:t>
    </dgm:pt>
  </dgm:ptLst>
  <dgm:cxnLst>
    <dgm:cxn modelId="{FE166542-5251-4D23-8D6C-4B55D83DE07C}" type="presOf" srcId="{593F8F6C-4208-40C3-89EF-DE21678ED082}" destId="{73C9A6A2-A135-468E-A6CE-983A1B40BB06}" srcOrd="0" destOrd="0" presId="urn:microsoft.com/office/officeart/2005/8/layout/radial6"/>
    <dgm:cxn modelId="{246B2BEC-B11F-4365-80CF-AB08BBE14A9C}" srcId="{7D986E9D-AC65-4ECC-84D1-0966FA50152C}" destId="{300815DB-08D4-4905-837A-CBD7A9B45C80}" srcOrd="1" destOrd="0" parTransId="{C4AFC486-3643-4F37-B093-29EE07B18B43}" sibTransId="{593F8F6C-4208-40C3-89EF-DE21678ED082}"/>
    <dgm:cxn modelId="{001999F9-240A-445A-8967-AA5B2F022CD3}" srcId="{7D986E9D-AC65-4ECC-84D1-0966FA50152C}" destId="{758953D4-5E2C-4DFC-AE5D-D7B1C03DAADC}" srcOrd="3" destOrd="0" parTransId="{4BD87DB3-0CBE-466C-9DC9-A76ADD8E8EF3}" sibTransId="{2CBFA1C2-2AD5-4E3C-AF18-B737E810DFBB}"/>
    <dgm:cxn modelId="{3BDCC28D-78F7-4911-8283-A1AC63A5653C}" type="presOf" srcId="{7D986E9D-AC65-4ECC-84D1-0966FA50152C}" destId="{CCC65D09-36FB-42E2-9168-429F4C660E94}" srcOrd="0" destOrd="0" presId="urn:microsoft.com/office/officeart/2005/8/layout/radial6"/>
    <dgm:cxn modelId="{8D5DD8F0-DCBA-4A00-8262-4145448FE099}" srcId="{7D986E9D-AC65-4ECC-84D1-0966FA50152C}" destId="{72D5CEB0-6246-4C8B-BE88-87BB6B149E7C}" srcOrd="2" destOrd="0" parTransId="{7CCCF835-EF13-40A3-93FF-5FC81079BEFE}" sibTransId="{99B22C84-5B67-458F-B208-08D415964B5F}"/>
    <dgm:cxn modelId="{2C23A878-9510-4593-A824-96758B70B1B1}" type="presOf" srcId="{11C4EE04-401A-4295-8296-60601E32FF4B}" destId="{F8E7D25A-2570-4564-B314-11C198175493}" srcOrd="0" destOrd="0" presId="urn:microsoft.com/office/officeart/2005/8/layout/radial6"/>
    <dgm:cxn modelId="{D7C2BAF8-1054-4B9E-A39C-F018A92FF397}" type="presOf" srcId="{8602DC26-6949-4962-B044-05675BC65565}" destId="{3EE9D067-B975-44D2-B80C-F278148119D5}" srcOrd="0" destOrd="0" presId="urn:microsoft.com/office/officeart/2005/8/layout/radial6"/>
    <dgm:cxn modelId="{A5BAB7EF-17A7-4894-BF9B-7349FB596A52}" type="presOf" srcId="{758953D4-5E2C-4DFC-AE5D-D7B1C03DAADC}" destId="{13CE3195-694B-4D62-8416-EA4ABE4E0DE5}" srcOrd="0" destOrd="0" presId="urn:microsoft.com/office/officeart/2005/8/layout/radial6"/>
    <dgm:cxn modelId="{B23062A7-9EEA-44E9-BE72-C49D4CCB4AF3}" type="presOf" srcId="{99B22C84-5B67-458F-B208-08D415964B5F}" destId="{B0069CE7-B9DD-4E89-81C5-853B767863A5}" srcOrd="0" destOrd="0" presId="urn:microsoft.com/office/officeart/2005/8/layout/radial6"/>
    <dgm:cxn modelId="{B3A791FF-F2D2-4496-8786-5B4BFA492A88}" type="presOf" srcId="{300815DB-08D4-4905-837A-CBD7A9B45C80}" destId="{098A266E-5A19-4502-BB56-E80C3C38EBA1}" srcOrd="0" destOrd="0" presId="urn:microsoft.com/office/officeart/2005/8/layout/radial6"/>
    <dgm:cxn modelId="{1449B735-E602-4713-88CD-D04AAF206A2D}" srcId="{D329CEEF-8E09-452E-9D30-341E37DA98AF}" destId="{7D986E9D-AC65-4ECC-84D1-0966FA50152C}" srcOrd="0" destOrd="0" parTransId="{3FF75CA3-B815-4B39-B09E-ED1BBB182D83}" sibTransId="{FDF6D3C9-D910-4375-8707-562F02DB63FD}"/>
    <dgm:cxn modelId="{78A1A488-8A4C-4DFF-9868-7CE74E926A02}" type="presOf" srcId="{2CBFA1C2-2AD5-4E3C-AF18-B737E810DFBB}" destId="{C562C498-980A-4A8C-BF02-DD942C45B153}" srcOrd="0" destOrd="0" presId="urn:microsoft.com/office/officeart/2005/8/layout/radial6"/>
    <dgm:cxn modelId="{21139A7E-38AD-47E9-8A28-7578B2AF753C}" type="presOf" srcId="{D329CEEF-8E09-452E-9D30-341E37DA98AF}" destId="{B99C331B-CC31-46A3-909E-511736CD2EE5}" srcOrd="0" destOrd="0" presId="urn:microsoft.com/office/officeart/2005/8/layout/radial6"/>
    <dgm:cxn modelId="{4E1E0905-85F0-4EB5-9DA7-A3DB7D6DF5A3}" type="presOf" srcId="{72D5CEB0-6246-4C8B-BE88-87BB6B149E7C}" destId="{73F42ED6-1091-44B9-A183-06448D44C44F}" srcOrd="0" destOrd="0" presId="urn:microsoft.com/office/officeart/2005/8/layout/radial6"/>
    <dgm:cxn modelId="{CC714711-441F-4EE9-A698-7460FA3EE2CF}" srcId="{7D986E9D-AC65-4ECC-84D1-0966FA50152C}" destId="{8602DC26-6949-4962-B044-05675BC65565}" srcOrd="0" destOrd="0" parTransId="{DC88E79F-880A-462D-B60A-5A4325FBC5C0}" sibTransId="{11C4EE04-401A-4295-8296-60601E32FF4B}"/>
    <dgm:cxn modelId="{266225E4-1390-4173-A4DA-0CCFD90514C9}" type="presParOf" srcId="{B99C331B-CC31-46A3-909E-511736CD2EE5}" destId="{CCC65D09-36FB-42E2-9168-429F4C660E94}" srcOrd="0" destOrd="0" presId="urn:microsoft.com/office/officeart/2005/8/layout/radial6"/>
    <dgm:cxn modelId="{B274B044-1D3F-4456-894D-DA67E4092D65}" type="presParOf" srcId="{B99C331B-CC31-46A3-909E-511736CD2EE5}" destId="{3EE9D067-B975-44D2-B80C-F278148119D5}" srcOrd="1" destOrd="0" presId="urn:microsoft.com/office/officeart/2005/8/layout/radial6"/>
    <dgm:cxn modelId="{1275112D-A171-4975-A1B9-2B3E7DFD0ED2}" type="presParOf" srcId="{B99C331B-CC31-46A3-909E-511736CD2EE5}" destId="{85802D42-40BA-4475-BCFD-6FC8B4A5F3EE}" srcOrd="2" destOrd="0" presId="urn:microsoft.com/office/officeart/2005/8/layout/radial6"/>
    <dgm:cxn modelId="{1394AD1F-DFE0-49EF-9E7A-6B2978BCB87E}" type="presParOf" srcId="{B99C331B-CC31-46A3-909E-511736CD2EE5}" destId="{F8E7D25A-2570-4564-B314-11C198175493}" srcOrd="3" destOrd="0" presId="urn:microsoft.com/office/officeart/2005/8/layout/radial6"/>
    <dgm:cxn modelId="{18374893-1D9F-4F93-98F4-7B7C7748FAA5}" type="presParOf" srcId="{B99C331B-CC31-46A3-909E-511736CD2EE5}" destId="{098A266E-5A19-4502-BB56-E80C3C38EBA1}" srcOrd="4" destOrd="0" presId="urn:microsoft.com/office/officeart/2005/8/layout/radial6"/>
    <dgm:cxn modelId="{FBCC1627-491F-4ED7-B2D0-53A128089590}" type="presParOf" srcId="{B99C331B-CC31-46A3-909E-511736CD2EE5}" destId="{F00048D0-05EB-44E1-8D6E-4D10A4D8B18A}" srcOrd="5" destOrd="0" presId="urn:microsoft.com/office/officeart/2005/8/layout/radial6"/>
    <dgm:cxn modelId="{3D066EB9-B96B-4B9C-A00E-5A8117180E0C}" type="presParOf" srcId="{B99C331B-CC31-46A3-909E-511736CD2EE5}" destId="{73C9A6A2-A135-468E-A6CE-983A1B40BB06}" srcOrd="6" destOrd="0" presId="urn:microsoft.com/office/officeart/2005/8/layout/radial6"/>
    <dgm:cxn modelId="{180FDD9D-142A-4CC2-86DF-6349B870EECC}" type="presParOf" srcId="{B99C331B-CC31-46A3-909E-511736CD2EE5}" destId="{73F42ED6-1091-44B9-A183-06448D44C44F}" srcOrd="7" destOrd="0" presId="urn:microsoft.com/office/officeart/2005/8/layout/radial6"/>
    <dgm:cxn modelId="{7217491F-AE4E-4781-B3CD-F3C1D28BE6C6}" type="presParOf" srcId="{B99C331B-CC31-46A3-909E-511736CD2EE5}" destId="{653A89D0-2830-4937-8C8E-55CAF6E11BBC}" srcOrd="8" destOrd="0" presId="urn:microsoft.com/office/officeart/2005/8/layout/radial6"/>
    <dgm:cxn modelId="{93F267B6-F797-4327-A18A-4C1EA81C3E0D}" type="presParOf" srcId="{B99C331B-CC31-46A3-909E-511736CD2EE5}" destId="{B0069CE7-B9DD-4E89-81C5-853B767863A5}" srcOrd="9" destOrd="0" presId="urn:microsoft.com/office/officeart/2005/8/layout/radial6"/>
    <dgm:cxn modelId="{C12D9624-F0F5-4AF7-BB37-B9A4C218C11B}" type="presParOf" srcId="{B99C331B-CC31-46A3-909E-511736CD2EE5}" destId="{13CE3195-694B-4D62-8416-EA4ABE4E0DE5}" srcOrd="10" destOrd="0" presId="urn:microsoft.com/office/officeart/2005/8/layout/radial6"/>
    <dgm:cxn modelId="{04D9C55A-76BE-46C9-921E-231E5CBD1A37}" type="presParOf" srcId="{B99C331B-CC31-46A3-909E-511736CD2EE5}" destId="{F5DCB15D-7D70-4F2B-89CF-9127EB977C48}" srcOrd="11" destOrd="0" presId="urn:microsoft.com/office/officeart/2005/8/layout/radial6"/>
    <dgm:cxn modelId="{3D13A7D3-6968-4383-9ECC-68D155B779A1}" type="presParOf" srcId="{B99C331B-CC31-46A3-909E-511736CD2EE5}" destId="{C562C498-980A-4A8C-BF02-DD942C45B153}"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7FFB457D-12BB-40C4-A36A-E162B045C338}" type="doc">
      <dgm:prSet loTypeId="urn:microsoft.com/office/officeart/2005/8/layout/radial5" loCatId="relationship" qsTypeId="urn:microsoft.com/office/officeart/2005/8/quickstyle/simple5" qsCatId="simple" csTypeId="urn:microsoft.com/office/officeart/2005/8/colors/colorful5" csCatId="colorful" phldr="1"/>
      <dgm:spPr/>
      <dgm:t>
        <a:bodyPr/>
        <a:lstStyle/>
        <a:p>
          <a:endParaRPr lang="zh-CN" altLang="en-US"/>
        </a:p>
      </dgm:t>
    </dgm:pt>
    <dgm:pt modelId="{2FCF1C59-3470-4D42-920E-A8B2FBF88C69}">
      <dgm:prSet phldrT="[文本]"/>
      <dgm:spPr/>
      <dgm:t>
        <a:bodyPr/>
        <a:lstStyle/>
        <a:p>
          <a:r>
            <a:rPr lang="zh-CN" altLang="en-US" b="1" dirty="0" smtClean="0"/>
            <a:t>券</a:t>
          </a:r>
          <a:endParaRPr lang="zh-CN" altLang="en-US" b="1" dirty="0"/>
        </a:p>
      </dgm:t>
    </dgm:pt>
    <dgm:pt modelId="{F1E26E30-5A10-4FE2-ACD2-E216C17649BF}" type="parTrans" cxnId="{6A1050FE-0695-41C1-8608-856D2C4971E8}">
      <dgm:prSet/>
      <dgm:spPr/>
      <dgm:t>
        <a:bodyPr/>
        <a:lstStyle/>
        <a:p>
          <a:endParaRPr lang="zh-CN" altLang="en-US"/>
        </a:p>
      </dgm:t>
    </dgm:pt>
    <dgm:pt modelId="{87850AAD-319A-4449-8D31-D2AB36575D48}" type="sibTrans" cxnId="{6A1050FE-0695-41C1-8608-856D2C4971E8}">
      <dgm:prSet/>
      <dgm:spPr/>
      <dgm:t>
        <a:bodyPr/>
        <a:lstStyle/>
        <a:p>
          <a:endParaRPr lang="zh-CN" altLang="en-US"/>
        </a:p>
      </dgm:t>
    </dgm:pt>
    <dgm:pt modelId="{73F12A6A-96E4-4CED-9852-BEFA44A56B9F}">
      <dgm:prSet phldrT="[文本]"/>
      <dgm:spPr/>
      <dgm:t>
        <a:bodyPr/>
        <a:lstStyle/>
        <a:p>
          <a:r>
            <a:rPr lang="zh-CN" altLang="en-US" b="1" dirty="0" smtClean="0"/>
            <a:t>现金券</a:t>
          </a:r>
          <a:endParaRPr lang="zh-CN" altLang="en-US" b="1" dirty="0"/>
        </a:p>
      </dgm:t>
    </dgm:pt>
    <dgm:pt modelId="{C6E99BD3-F5FE-4E23-A578-51A970CF8A82}" type="parTrans" cxnId="{2E1BC8BD-979C-4805-92AF-8D80F35C2AA7}">
      <dgm:prSet/>
      <dgm:spPr/>
      <dgm:t>
        <a:bodyPr/>
        <a:lstStyle/>
        <a:p>
          <a:endParaRPr lang="zh-CN" altLang="en-US"/>
        </a:p>
      </dgm:t>
    </dgm:pt>
    <dgm:pt modelId="{8D1E0DE7-197E-49BD-AFA4-392B4BE6AAE7}" type="sibTrans" cxnId="{2E1BC8BD-979C-4805-92AF-8D80F35C2AA7}">
      <dgm:prSet/>
      <dgm:spPr/>
      <dgm:t>
        <a:bodyPr/>
        <a:lstStyle/>
        <a:p>
          <a:endParaRPr lang="zh-CN" altLang="en-US"/>
        </a:p>
      </dgm:t>
    </dgm:pt>
    <dgm:pt modelId="{57ED6099-EA8F-43A5-A814-6A40435532EA}">
      <dgm:prSet phldrT="[文本]"/>
      <dgm:spPr/>
      <dgm:t>
        <a:bodyPr/>
        <a:lstStyle/>
        <a:p>
          <a:r>
            <a:rPr lang="zh-CN" altLang="en-US" b="1" dirty="0" smtClean="0"/>
            <a:t>电子券</a:t>
          </a:r>
          <a:endParaRPr lang="zh-CN" altLang="en-US" b="1" dirty="0"/>
        </a:p>
      </dgm:t>
    </dgm:pt>
    <dgm:pt modelId="{2BD83A1F-C583-4075-B000-7B84DB6A4690}" type="parTrans" cxnId="{629D3B7D-D835-4948-AA4D-EE9CB27BE315}">
      <dgm:prSet/>
      <dgm:spPr/>
      <dgm:t>
        <a:bodyPr/>
        <a:lstStyle/>
        <a:p>
          <a:endParaRPr lang="zh-CN" altLang="en-US"/>
        </a:p>
      </dgm:t>
    </dgm:pt>
    <dgm:pt modelId="{529D6790-3C98-4799-9F61-9965F461843D}" type="sibTrans" cxnId="{629D3B7D-D835-4948-AA4D-EE9CB27BE315}">
      <dgm:prSet/>
      <dgm:spPr/>
      <dgm:t>
        <a:bodyPr/>
        <a:lstStyle/>
        <a:p>
          <a:endParaRPr lang="zh-CN" altLang="en-US"/>
        </a:p>
      </dgm:t>
    </dgm:pt>
    <dgm:pt modelId="{210BA85C-AE8F-44F8-9039-E502EF5CFEAE}">
      <dgm:prSet phldrT="[文本]"/>
      <dgm:spPr/>
      <dgm:t>
        <a:bodyPr/>
        <a:lstStyle/>
        <a:p>
          <a:r>
            <a:rPr lang="zh-CN" altLang="en-US" b="1" dirty="0" smtClean="0"/>
            <a:t>折扣券</a:t>
          </a:r>
          <a:endParaRPr lang="zh-CN" altLang="en-US" b="1" dirty="0"/>
        </a:p>
      </dgm:t>
    </dgm:pt>
    <dgm:pt modelId="{756315A8-5241-4562-ADF2-9B2FC343395E}" type="parTrans" cxnId="{0CABCEE0-6A3C-4D05-93A9-B7DDEBA88E59}">
      <dgm:prSet/>
      <dgm:spPr/>
      <dgm:t>
        <a:bodyPr/>
        <a:lstStyle/>
        <a:p>
          <a:endParaRPr lang="zh-CN" altLang="en-US"/>
        </a:p>
      </dgm:t>
    </dgm:pt>
    <dgm:pt modelId="{4EC3FAF0-B16C-44E3-B3ED-9F1661C53389}" type="sibTrans" cxnId="{0CABCEE0-6A3C-4D05-93A9-B7DDEBA88E59}">
      <dgm:prSet/>
      <dgm:spPr/>
      <dgm:t>
        <a:bodyPr/>
        <a:lstStyle/>
        <a:p>
          <a:endParaRPr lang="zh-CN" altLang="en-US"/>
        </a:p>
      </dgm:t>
    </dgm:pt>
    <dgm:pt modelId="{62C7FB2E-A8D1-4858-B0F4-181645704002}">
      <dgm:prSet phldrT="[文本]"/>
      <dgm:spPr/>
      <dgm:t>
        <a:bodyPr/>
        <a:lstStyle/>
        <a:p>
          <a:r>
            <a:rPr lang="zh-CN" altLang="en-US" b="1" dirty="0" smtClean="0"/>
            <a:t>领用券</a:t>
          </a:r>
          <a:endParaRPr lang="zh-CN" altLang="en-US" b="1" dirty="0"/>
        </a:p>
      </dgm:t>
    </dgm:pt>
    <dgm:pt modelId="{A31CD913-FA88-4B5E-B0C6-30C5E6909347}" type="parTrans" cxnId="{313EC884-7E6B-4D1F-B920-74BD27CDE49D}">
      <dgm:prSet/>
      <dgm:spPr/>
      <dgm:t>
        <a:bodyPr/>
        <a:lstStyle/>
        <a:p>
          <a:endParaRPr lang="zh-CN" altLang="en-US"/>
        </a:p>
      </dgm:t>
    </dgm:pt>
    <dgm:pt modelId="{C3EED2FE-7656-4B5E-913F-2F4231EB5A80}" type="sibTrans" cxnId="{313EC884-7E6B-4D1F-B920-74BD27CDE49D}">
      <dgm:prSet/>
      <dgm:spPr/>
      <dgm:t>
        <a:bodyPr/>
        <a:lstStyle/>
        <a:p>
          <a:endParaRPr lang="zh-CN" altLang="en-US"/>
        </a:p>
      </dgm:t>
    </dgm:pt>
    <dgm:pt modelId="{F12EFF43-39F2-437D-84C2-C59AD997AF70}" type="pres">
      <dgm:prSet presAssocID="{7FFB457D-12BB-40C4-A36A-E162B045C338}" presName="Name0" presStyleCnt="0">
        <dgm:presLayoutVars>
          <dgm:chMax val="1"/>
          <dgm:dir/>
          <dgm:animLvl val="ctr"/>
          <dgm:resizeHandles val="exact"/>
        </dgm:presLayoutVars>
      </dgm:prSet>
      <dgm:spPr/>
      <dgm:t>
        <a:bodyPr/>
        <a:lstStyle/>
        <a:p>
          <a:endParaRPr lang="zh-CN" altLang="en-US"/>
        </a:p>
      </dgm:t>
    </dgm:pt>
    <dgm:pt modelId="{ADB28B8B-DC08-422C-A265-2E8C1F5BC465}" type="pres">
      <dgm:prSet presAssocID="{2FCF1C59-3470-4D42-920E-A8B2FBF88C69}" presName="centerShape" presStyleLbl="node0" presStyleIdx="0" presStyleCnt="1" custScaleX="127761" custScaleY="118341"/>
      <dgm:spPr/>
      <dgm:t>
        <a:bodyPr/>
        <a:lstStyle/>
        <a:p>
          <a:endParaRPr lang="zh-CN" altLang="en-US"/>
        </a:p>
      </dgm:t>
    </dgm:pt>
    <dgm:pt modelId="{A58BF239-73F3-4F39-9890-49185F48881F}" type="pres">
      <dgm:prSet presAssocID="{C6E99BD3-F5FE-4E23-A578-51A970CF8A82}" presName="parTrans" presStyleLbl="sibTrans2D1" presStyleIdx="0" presStyleCnt="4"/>
      <dgm:spPr/>
      <dgm:t>
        <a:bodyPr/>
        <a:lstStyle/>
        <a:p>
          <a:endParaRPr lang="zh-CN" altLang="en-US"/>
        </a:p>
      </dgm:t>
    </dgm:pt>
    <dgm:pt modelId="{FC2F4DD5-80EC-4EF1-ADAB-083C765DD064}" type="pres">
      <dgm:prSet presAssocID="{C6E99BD3-F5FE-4E23-A578-51A970CF8A82}" presName="connectorText" presStyleLbl="sibTrans2D1" presStyleIdx="0" presStyleCnt="4"/>
      <dgm:spPr/>
      <dgm:t>
        <a:bodyPr/>
        <a:lstStyle/>
        <a:p>
          <a:endParaRPr lang="zh-CN" altLang="en-US"/>
        </a:p>
      </dgm:t>
    </dgm:pt>
    <dgm:pt modelId="{2DAA768F-EDE0-4FBD-9CAF-79F22D0264A2}" type="pres">
      <dgm:prSet presAssocID="{73F12A6A-96E4-4CED-9852-BEFA44A56B9F}" presName="node" presStyleLbl="node1" presStyleIdx="0" presStyleCnt="4">
        <dgm:presLayoutVars>
          <dgm:bulletEnabled val="1"/>
        </dgm:presLayoutVars>
      </dgm:prSet>
      <dgm:spPr/>
      <dgm:t>
        <a:bodyPr/>
        <a:lstStyle/>
        <a:p>
          <a:endParaRPr lang="zh-CN" altLang="en-US"/>
        </a:p>
      </dgm:t>
    </dgm:pt>
    <dgm:pt modelId="{503BB539-173D-4D23-AC36-9848B5C432D5}" type="pres">
      <dgm:prSet presAssocID="{2BD83A1F-C583-4075-B000-7B84DB6A4690}" presName="parTrans" presStyleLbl="sibTrans2D1" presStyleIdx="1" presStyleCnt="4"/>
      <dgm:spPr/>
      <dgm:t>
        <a:bodyPr/>
        <a:lstStyle/>
        <a:p>
          <a:endParaRPr lang="zh-CN" altLang="en-US"/>
        </a:p>
      </dgm:t>
    </dgm:pt>
    <dgm:pt modelId="{73461744-F983-4E53-8D8E-BA085C864B73}" type="pres">
      <dgm:prSet presAssocID="{2BD83A1F-C583-4075-B000-7B84DB6A4690}" presName="connectorText" presStyleLbl="sibTrans2D1" presStyleIdx="1" presStyleCnt="4"/>
      <dgm:spPr/>
      <dgm:t>
        <a:bodyPr/>
        <a:lstStyle/>
        <a:p>
          <a:endParaRPr lang="zh-CN" altLang="en-US"/>
        </a:p>
      </dgm:t>
    </dgm:pt>
    <dgm:pt modelId="{19502E83-AFE8-4B4E-B055-A878A0E2C813}" type="pres">
      <dgm:prSet presAssocID="{57ED6099-EA8F-43A5-A814-6A40435532EA}" presName="node" presStyleLbl="node1" presStyleIdx="1" presStyleCnt="4">
        <dgm:presLayoutVars>
          <dgm:bulletEnabled val="1"/>
        </dgm:presLayoutVars>
      </dgm:prSet>
      <dgm:spPr/>
      <dgm:t>
        <a:bodyPr/>
        <a:lstStyle/>
        <a:p>
          <a:endParaRPr lang="zh-CN" altLang="en-US"/>
        </a:p>
      </dgm:t>
    </dgm:pt>
    <dgm:pt modelId="{B147FC39-7945-4AE8-94B1-09DD352A5CC9}" type="pres">
      <dgm:prSet presAssocID="{756315A8-5241-4562-ADF2-9B2FC343395E}" presName="parTrans" presStyleLbl="sibTrans2D1" presStyleIdx="2" presStyleCnt="4"/>
      <dgm:spPr/>
      <dgm:t>
        <a:bodyPr/>
        <a:lstStyle/>
        <a:p>
          <a:endParaRPr lang="zh-CN" altLang="en-US"/>
        </a:p>
      </dgm:t>
    </dgm:pt>
    <dgm:pt modelId="{2D0B426C-4745-4654-B73C-5CF35EFE1962}" type="pres">
      <dgm:prSet presAssocID="{756315A8-5241-4562-ADF2-9B2FC343395E}" presName="connectorText" presStyleLbl="sibTrans2D1" presStyleIdx="2" presStyleCnt="4"/>
      <dgm:spPr/>
      <dgm:t>
        <a:bodyPr/>
        <a:lstStyle/>
        <a:p>
          <a:endParaRPr lang="zh-CN" altLang="en-US"/>
        </a:p>
      </dgm:t>
    </dgm:pt>
    <dgm:pt modelId="{9D556A90-6792-4BAA-BBE4-BC4FF5A49584}" type="pres">
      <dgm:prSet presAssocID="{210BA85C-AE8F-44F8-9039-E502EF5CFEAE}" presName="node" presStyleLbl="node1" presStyleIdx="2" presStyleCnt="4">
        <dgm:presLayoutVars>
          <dgm:bulletEnabled val="1"/>
        </dgm:presLayoutVars>
      </dgm:prSet>
      <dgm:spPr/>
      <dgm:t>
        <a:bodyPr/>
        <a:lstStyle/>
        <a:p>
          <a:endParaRPr lang="zh-CN" altLang="en-US"/>
        </a:p>
      </dgm:t>
    </dgm:pt>
    <dgm:pt modelId="{8482EFBF-8F04-4F9E-A744-8F52B7A8C739}" type="pres">
      <dgm:prSet presAssocID="{A31CD913-FA88-4B5E-B0C6-30C5E6909347}" presName="parTrans" presStyleLbl="sibTrans2D1" presStyleIdx="3" presStyleCnt="4"/>
      <dgm:spPr/>
      <dgm:t>
        <a:bodyPr/>
        <a:lstStyle/>
        <a:p>
          <a:endParaRPr lang="zh-CN" altLang="en-US"/>
        </a:p>
      </dgm:t>
    </dgm:pt>
    <dgm:pt modelId="{0BC12792-7861-4553-8F95-EEF9345E1CE5}" type="pres">
      <dgm:prSet presAssocID="{A31CD913-FA88-4B5E-B0C6-30C5E6909347}" presName="connectorText" presStyleLbl="sibTrans2D1" presStyleIdx="3" presStyleCnt="4"/>
      <dgm:spPr/>
      <dgm:t>
        <a:bodyPr/>
        <a:lstStyle/>
        <a:p>
          <a:endParaRPr lang="zh-CN" altLang="en-US"/>
        </a:p>
      </dgm:t>
    </dgm:pt>
    <dgm:pt modelId="{9254D95F-DA36-4B0E-811F-E3B48B163686}" type="pres">
      <dgm:prSet presAssocID="{62C7FB2E-A8D1-4858-B0F4-181645704002}" presName="node" presStyleLbl="node1" presStyleIdx="3" presStyleCnt="4">
        <dgm:presLayoutVars>
          <dgm:bulletEnabled val="1"/>
        </dgm:presLayoutVars>
      </dgm:prSet>
      <dgm:spPr/>
      <dgm:t>
        <a:bodyPr/>
        <a:lstStyle/>
        <a:p>
          <a:endParaRPr lang="zh-CN" altLang="en-US"/>
        </a:p>
      </dgm:t>
    </dgm:pt>
  </dgm:ptLst>
  <dgm:cxnLst>
    <dgm:cxn modelId="{DD33A7EA-9526-4144-BAE7-93A156370631}" type="presOf" srcId="{A31CD913-FA88-4B5E-B0C6-30C5E6909347}" destId="{0BC12792-7861-4553-8F95-EEF9345E1CE5}" srcOrd="1" destOrd="0" presId="urn:microsoft.com/office/officeart/2005/8/layout/radial5"/>
    <dgm:cxn modelId="{8F85A44D-4EC7-42B7-BFB3-BCB92BD672DB}" type="presOf" srcId="{210BA85C-AE8F-44F8-9039-E502EF5CFEAE}" destId="{9D556A90-6792-4BAA-BBE4-BC4FF5A49584}" srcOrd="0" destOrd="0" presId="urn:microsoft.com/office/officeart/2005/8/layout/radial5"/>
    <dgm:cxn modelId="{6A1050FE-0695-41C1-8608-856D2C4971E8}" srcId="{7FFB457D-12BB-40C4-A36A-E162B045C338}" destId="{2FCF1C59-3470-4D42-920E-A8B2FBF88C69}" srcOrd="0" destOrd="0" parTransId="{F1E26E30-5A10-4FE2-ACD2-E216C17649BF}" sibTransId="{87850AAD-319A-4449-8D31-D2AB36575D48}"/>
    <dgm:cxn modelId="{B3A5F5A9-654D-438C-8479-AB9878A59418}" type="presOf" srcId="{2FCF1C59-3470-4D42-920E-A8B2FBF88C69}" destId="{ADB28B8B-DC08-422C-A265-2E8C1F5BC465}" srcOrd="0" destOrd="0" presId="urn:microsoft.com/office/officeart/2005/8/layout/radial5"/>
    <dgm:cxn modelId="{2E1BC8BD-979C-4805-92AF-8D80F35C2AA7}" srcId="{2FCF1C59-3470-4D42-920E-A8B2FBF88C69}" destId="{73F12A6A-96E4-4CED-9852-BEFA44A56B9F}" srcOrd="0" destOrd="0" parTransId="{C6E99BD3-F5FE-4E23-A578-51A970CF8A82}" sibTransId="{8D1E0DE7-197E-49BD-AFA4-392B4BE6AAE7}"/>
    <dgm:cxn modelId="{2DF28835-4D00-49C7-8C65-F37FBB6EE835}" type="presOf" srcId="{756315A8-5241-4562-ADF2-9B2FC343395E}" destId="{2D0B426C-4745-4654-B73C-5CF35EFE1962}" srcOrd="1" destOrd="0" presId="urn:microsoft.com/office/officeart/2005/8/layout/radial5"/>
    <dgm:cxn modelId="{C57A0B5A-1267-4C31-8E5B-F8CF512262C1}" type="presOf" srcId="{2BD83A1F-C583-4075-B000-7B84DB6A4690}" destId="{73461744-F983-4E53-8D8E-BA085C864B73}" srcOrd="1" destOrd="0" presId="urn:microsoft.com/office/officeart/2005/8/layout/radial5"/>
    <dgm:cxn modelId="{313EC884-7E6B-4D1F-B920-74BD27CDE49D}" srcId="{2FCF1C59-3470-4D42-920E-A8B2FBF88C69}" destId="{62C7FB2E-A8D1-4858-B0F4-181645704002}" srcOrd="3" destOrd="0" parTransId="{A31CD913-FA88-4B5E-B0C6-30C5E6909347}" sibTransId="{C3EED2FE-7656-4B5E-913F-2F4231EB5A80}"/>
    <dgm:cxn modelId="{6CD23318-F30D-4A3E-A18F-C53BAE4C368F}" type="presOf" srcId="{756315A8-5241-4562-ADF2-9B2FC343395E}" destId="{B147FC39-7945-4AE8-94B1-09DD352A5CC9}" srcOrd="0" destOrd="0" presId="urn:microsoft.com/office/officeart/2005/8/layout/radial5"/>
    <dgm:cxn modelId="{77529C4E-B2A3-400A-B2FD-29CC39FA2BDF}" type="presOf" srcId="{C6E99BD3-F5FE-4E23-A578-51A970CF8A82}" destId="{A58BF239-73F3-4F39-9890-49185F48881F}" srcOrd="0" destOrd="0" presId="urn:microsoft.com/office/officeart/2005/8/layout/radial5"/>
    <dgm:cxn modelId="{4AD29C87-811D-4FDB-B71E-909E2130132B}" type="presOf" srcId="{A31CD913-FA88-4B5E-B0C6-30C5E6909347}" destId="{8482EFBF-8F04-4F9E-A744-8F52B7A8C739}" srcOrd="0" destOrd="0" presId="urn:microsoft.com/office/officeart/2005/8/layout/radial5"/>
    <dgm:cxn modelId="{9FC92BE7-C2F5-4129-92CC-86E2F0B0A969}" type="presOf" srcId="{73F12A6A-96E4-4CED-9852-BEFA44A56B9F}" destId="{2DAA768F-EDE0-4FBD-9CAF-79F22D0264A2}" srcOrd="0" destOrd="0" presId="urn:microsoft.com/office/officeart/2005/8/layout/radial5"/>
    <dgm:cxn modelId="{6AE1F6D8-4D40-4976-B9F2-59513CB39B9B}" type="presOf" srcId="{7FFB457D-12BB-40C4-A36A-E162B045C338}" destId="{F12EFF43-39F2-437D-84C2-C59AD997AF70}" srcOrd="0" destOrd="0" presId="urn:microsoft.com/office/officeart/2005/8/layout/radial5"/>
    <dgm:cxn modelId="{0CABCEE0-6A3C-4D05-93A9-B7DDEBA88E59}" srcId="{2FCF1C59-3470-4D42-920E-A8B2FBF88C69}" destId="{210BA85C-AE8F-44F8-9039-E502EF5CFEAE}" srcOrd="2" destOrd="0" parTransId="{756315A8-5241-4562-ADF2-9B2FC343395E}" sibTransId="{4EC3FAF0-B16C-44E3-B3ED-9F1661C53389}"/>
    <dgm:cxn modelId="{27E846DE-8BDD-4DBD-A57B-9CFC14087B8C}" type="presOf" srcId="{2BD83A1F-C583-4075-B000-7B84DB6A4690}" destId="{503BB539-173D-4D23-AC36-9848B5C432D5}" srcOrd="0" destOrd="0" presId="urn:microsoft.com/office/officeart/2005/8/layout/radial5"/>
    <dgm:cxn modelId="{629D3B7D-D835-4948-AA4D-EE9CB27BE315}" srcId="{2FCF1C59-3470-4D42-920E-A8B2FBF88C69}" destId="{57ED6099-EA8F-43A5-A814-6A40435532EA}" srcOrd="1" destOrd="0" parTransId="{2BD83A1F-C583-4075-B000-7B84DB6A4690}" sibTransId="{529D6790-3C98-4799-9F61-9965F461843D}"/>
    <dgm:cxn modelId="{DE754ABD-C793-4D69-B15A-F0AA7E488056}" type="presOf" srcId="{62C7FB2E-A8D1-4858-B0F4-181645704002}" destId="{9254D95F-DA36-4B0E-811F-E3B48B163686}" srcOrd="0" destOrd="0" presId="urn:microsoft.com/office/officeart/2005/8/layout/radial5"/>
    <dgm:cxn modelId="{871BF3C7-86D8-4C56-A28C-A89312BF46B7}" type="presOf" srcId="{C6E99BD3-F5FE-4E23-A578-51A970CF8A82}" destId="{FC2F4DD5-80EC-4EF1-ADAB-083C765DD064}" srcOrd="1" destOrd="0" presId="urn:microsoft.com/office/officeart/2005/8/layout/radial5"/>
    <dgm:cxn modelId="{BAE3D11F-9E01-404B-8B8F-C35DA42ABFAA}" type="presOf" srcId="{57ED6099-EA8F-43A5-A814-6A40435532EA}" destId="{19502E83-AFE8-4B4E-B055-A878A0E2C813}" srcOrd="0" destOrd="0" presId="urn:microsoft.com/office/officeart/2005/8/layout/radial5"/>
    <dgm:cxn modelId="{0156DA22-4DC9-4CF8-959C-7B87FA4672A0}" type="presParOf" srcId="{F12EFF43-39F2-437D-84C2-C59AD997AF70}" destId="{ADB28B8B-DC08-422C-A265-2E8C1F5BC465}" srcOrd="0" destOrd="0" presId="urn:microsoft.com/office/officeart/2005/8/layout/radial5"/>
    <dgm:cxn modelId="{4B3704ED-7B49-4E5D-B6A7-50D10303395A}" type="presParOf" srcId="{F12EFF43-39F2-437D-84C2-C59AD997AF70}" destId="{A58BF239-73F3-4F39-9890-49185F48881F}" srcOrd="1" destOrd="0" presId="urn:microsoft.com/office/officeart/2005/8/layout/radial5"/>
    <dgm:cxn modelId="{C6329884-297E-4CD8-96C9-8D391D91E267}" type="presParOf" srcId="{A58BF239-73F3-4F39-9890-49185F48881F}" destId="{FC2F4DD5-80EC-4EF1-ADAB-083C765DD064}" srcOrd="0" destOrd="0" presId="urn:microsoft.com/office/officeart/2005/8/layout/radial5"/>
    <dgm:cxn modelId="{0C94009C-5E81-408B-A140-82013B874D3C}" type="presParOf" srcId="{F12EFF43-39F2-437D-84C2-C59AD997AF70}" destId="{2DAA768F-EDE0-4FBD-9CAF-79F22D0264A2}" srcOrd="2" destOrd="0" presId="urn:microsoft.com/office/officeart/2005/8/layout/radial5"/>
    <dgm:cxn modelId="{5965D7C1-0A5F-4AE9-A3A3-F37DE52EF5DD}" type="presParOf" srcId="{F12EFF43-39F2-437D-84C2-C59AD997AF70}" destId="{503BB539-173D-4D23-AC36-9848B5C432D5}" srcOrd="3" destOrd="0" presId="urn:microsoft.com/office/officeart/2005/8/layout/radial5"/>
    <dgm:cxn modelId="{8249C022-4685-4166-AF25-78C26192CB91}" type="presParOf" srcId="{503BB539-173D-4D23-AC36-9848B5C432D5}" destId="{73461744-F983-4E53-8D8E-BA085C864B73}" srcOrd="0" destOrd="0" presId="urn:microsoft.com/office/officeart/2005/8/layout/radial5"/>
    <dgm:cxn modelId="{DB9C92A2-16AD-4E5C-B21E-8CC643E8091A}" type="presParOf" srcId="{F12EFF43-39F2-437D-84C2-C59AD997AF70}" destId="{19502E83-AFE8-4B4E-B055-A878A0E2C813}" srcOrd="4" destOrd="0" presId="urn:microsoft.com/office/officeart/2005/8/layout/radial5"/>
    <dgm:cxn modelId="{805D6BFD-80F3-4BD1-AF76-F39E5E7BD061}" type="presParOf" srcId="{F12EFF43-39F2-437D-84C2-C59AD997AF70}" destId="{B147FC39-7945-4AE8-94B1-09DD352A5CC9}" srcOrd="5" destOrd="0" presId="urn:microsoft.com/office/officeart/2005/8/layout/radial5"/>
    <dgm:cxn modelId="{D6B3366C-E1D4-4534-9C85-8FD79441CDB8}" type="presParOf" srcId="{B147FC39-7945-4AE8-94B1-09DD352A5CC9}" destId="{2D0B426C-4745-4654-B73C-5CF35EFE1962}" srcOrd="0" destOrd="0" presId="urn:microsoft.com/office/officeart/2005/8/layout/radial5"/>
    <dgm:cxn modelId="{5A683FA6-3AF8-4719-BAB2-FEA0C78DB2D4}" type="presParOf" srcId="{F12EFF43-39F2-437D-84C2-C59AD997AF70}" destId="{9D556A90-6792-4BAA-BBE4-BC4FF5A49584}" srcOrd="6" destOrd="0" presId="urn:microsoft.com/office/officeart/2005/8/layout/radial5"/>
    <dgm:cxn modelId="{02A05FC0-7AB6-442A-9C9B-4E71E3D7650F}" type="presParOf" srcId="{F12EFF43-39F2-437D-84C2-C59AD997AF70}" destId="{8482EFBF-8F04-4F9E-A744-8F52B7A8C739}" srcOrd="7" destOrd="0" presId="urn:microsoft.com/office/officeart/2005/8/layout/radial5"/>
    <dgm:cxn modelId="{C67E95D7-65F8-4BAD-A79A-8DD4B04483ED}" type="presParOf" srcId="{8482EFBF-8F04-4F9E-A744-8F52B7A8C739}" destId="{0BC12792-7861-4553-8F95-EEF9345E1CE5}" srcOrd="0" destOrd="0" presId="urn:microsoft.com/office/officeart/2005/8/layout/radial5"/>
    <dgm:cxn modelId="{ACD651CE-3B66-4CDC-B536-0E57ADF6BA7C}" type="presParOf" srcId="{F12EFF43-39F2-437D-84C2-C59AD997AF70}" destId="{9254D95F-DA36-4B0E-811F-E3B48B163686}"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a:defRPr/>
            </a:pPr>
            <a:endParaRPr lang="zh-CN" altLang="en-US"/>
          </a:p>
        </p:txBody>
      </p:sp>
      <p:sp>
        <p:nvSpPr>
          <p:cNvPr id="4099"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a:defRPr/>
            </a:pPr>
            <a:fld id="{1801FA1E-A368-49C7-A027-93BF35068078}" type="datetimeFigureOut">
              <a:rPr lang="zh-CN" altLang="en-US"/>
              <a:pPr>
                <a:defRPr/>
              </a:pPr>
              <a:t>2017-11-30</a:t>
            </a:fld>
            <a:endParaRPr lang="zh-CN" altLang="en-US"/>
          </a:p>
        </p:txBody>
      </p:sp>
      <p:sp>
        <p:nvSpPr>
          <p:cNvPr id="307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4101"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a:defRPr/>
            </a:pPr>
            <a:endParaRPr lang="zh-CN" altLang="en-US"/>
          </a:p>
        </p:txBody>
      </p:sp>
      <p:sp>
        <p:nvSpPr>
          <p:cNvPr id="4103"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a:defRPr/>
            </a:pPr>
            <a:fld id="{61BFB23C-E4C7-4F31-946A-6C518C34A3FE}" type="slidenum">
              <a:rPr lang="zh-CN" altLang="en-US"/>
              <a:pPr>
                <a:defRPr/>
              </a:pPr>
              <a:t>‹#›</a:t>
            </a:fld>
            <a:endParaRPr lang="zh-CN" altLang="en-US"/>
          </a:p>
        </p:txBody>
      </p:sp>
    </p:spTree>
    <p:extLst>
      <p:ext uri="{BB962C8B-B14F-4D97-AF65-F5344CB8AC3E}">
        <p14:creationId xmlns="" xmlns:p14="http://schemas.microsoft.com/office/powerpoint/2010/main" val="785709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685800" y="1143000"/>
            <a:ext cx="5486400" cy="3086100"/>
          </a:xfrm>
        </p:spPr>
      </p:sp>
      <p:sp>
        <p:nvSpPr>
          <p:cNvPr id="9219" name="备注占位符 2"/>
          <p:cNvSpPr>
            <a:spLocks noGrp="1"/>
          </p:cNvSpPr>
          <p:nvPr>
            <p:ph type="body" idx="1"/>
          </p:nvPr>
        </p:nvSpPr>
        <p:spPr>
          <a:noFill/>
        </p:spPr>
        <p:txBody>
          <a:bodyPr anchor="t"/>
          <a:lstStyle/>
          <a:p>
            <a:pPr eaLnBrk="1" hangingPunct="1">
              <a:spcBef>
                <a:spcPct val="0"/>
              </a:spcBef>
            </a:pPr>
            <a:endParaRPr lang="zh-CN" altLang="en-US" smtClean="0"/>
          </a:p>
        </p:txBody>
      </p:sp>
      <p:sp>
        <p:nvSpPr>
          <p:cNvPr id="922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D5E02566-C6D4-4AF4-AF2F-95634C91E3DE}"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11</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2070034"/>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29</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30</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31</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32</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33</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34</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35</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685800" y="1143000"/>
            <a:ext cx="5486400" cy="3086100"/>
          </a:xfrm>
        </p:spPr>
      </p:sp>
      <p:sp>
        <p:nvSpPr>
          <p:cNvPr id="13315"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331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B54DCB0A-BC7F-4BC9-BDED-2DD7206C639C}"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36</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1856223631"/>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685800" y="1143000"/>
            <a:ext cx="5486400" cy="3086100"/>
          </a:xfrm>
        </p:spPr>
      </p:sp>
      <p:sp>
        <p:nvSpPr>
          <p:cNvPr id="9219" name="备注占位符 2"/>
          <p:cNvSpPr>
            <a:spLocks noGrp="1"/>
          </p:cNvSpPr>
          <p:nvPr>
            <p:ph type="body" idx="1"/>
          </p:nvPr>
        </p:nvSpPr>
        <p:spPr>
          <a:noFill/>
        </p:spPr>
        <p:txBody>
          <a:bodyPr anchor="t"/>
          <a:lstStyle/>
          <a:p>
            <a:pPr eaLnBrk="1" hangingPunct="1">
              <a:spcBef>
                <a:spcPct val="0"/>
              </a:spcBef>
            </a:pPr>
            <a:endParaRPr lang="zh-CN" altLang="en-US" smtClean="0"/>
          </a:p>
        </p:txBody>
      </p:sp>
      <p:sp>
        <p:nvSpPr>
          <p:cNvPr id="922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D5E02566-C6D4-4AF4-AF2F-95634C91E3DE}"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14</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2070034"/>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21</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22</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685800" y="1143000"/>
            <a:ext cx="5486400" cy="3086100"/>
          </a:xfrm>
        </p:spPr>
      </p:sp>
      <p:sp>
        <p:nvSpPr>
          <p:cNvPr id="4198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4198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5B103B2C-18A4-4B5F-B6CB-B2254BCD484C}" type="slidenum">
              <a:rPr lang="zh-CN" altLang="en-US" sz="1200">
                <a:solidFill>
                  <a:srgbClr val="000000"/>
                </a:solidFill>
                <a:latin typeface="等线" panose="02010600030101010101" pitchFamily="2" charset="-122"/>
                <a:ea typeface="等线" panose="02010600030101010101" pitchFamily="2" charset="-122"/>
              </a:rPr>
              <a:pPr algn="r" eaLnBrk="1" hangingPunct="1">
                <a:buFont typeface="Arial" panose="020B0604020202020204" pitchFamily="34" charset="0"/>
                <a:buNone/>
              </a:pPr>
              <a:t>23</a:t>
            </a:fld>
            <a:endParaRPr lang="zh-CN" altLang="en-US" sz="1200">
              <a:solidFill>
                <a:srgbClr val="000000"/>
              </a:solidFill>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2353942518"/>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685800" y="1143000"/>
            <a:ext cx="5486400" cy="3086100"/>
          </a:xfrm>
        </p:spPr>
      </p:sp>
      <p:sp>
        <p:nvSpPr>
          <p:cNvPr id="49155"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4915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5F469EDE-2DBB-4108-A7E2-9E38E6FDD8C8}"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24</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2571886325"/>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685800" y="1143000"/>
            <a:ext cx="5486400" cy="3086100"/>
          </a:xfrm>
        </p:spPr>
      </p:sp>
      <p:sp>
        <p:nvSpPr>
          <p:cNvPr id="49155"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4915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5F469EDE-2DBB-4108-A7E2-9E38E6FDD8C8}"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25</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2571886325"/>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27</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685800" y="1143000"/>
            <a:ext cx="5486400" cy="3086100"/>
          </a:xfrm>
        </p:spPr>
      </p:sp>
      <p:sp>
        <p:nvSpPr>
          <p:cNvPr id="11267" name="备注占位符 2"/>
          <p:cNvSpPr>
            <a:spLocks noGrp="1"/>
          </p:cNvSpPr>
          <p:nvPr>
            <p:ph type="body" idx="1"/>
          </p:nvPr>
        </p:nvSpPr>
        <p:spPr>
          <a:noFill/>
        </p:spPr>
        <p:txBody>
          <a:bodyPr anchor="t"/>
          <a:lstStyle/>
          <a:p>
            <a:pPr eaLnBrk="1" hangingPunct="1">
              <a:spcBef>
                <a:spcPct val="0"/>
              </a:spcBef>
            </a:pPr>
            <a:endParaRPr lang="zh-CN" altLang="en-US" smtClean="0"/>
          </a:p>
          <a:p>
            <a:pPr eaLnBrk="1" hangingPunct="1">
              <a:spcBef>
                <a:spcPct val="0"/>
              </a:spcBef>
            </a:pPr>
            <a:endParaRPr lang="zh-CN" altLang="en-US" smtClean="0"/>
          </a:p>
        </p:txBody>
      </p:sp>
      <p:sp>
        <p:nvSpPr>
          <p:cNvPr id="112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fld id="{21ABEF0F-4413-4DE4-B985-2F077AE0B80D}" type="slidenum">
              <a:rPr lang="zh-CN" altLang="en-US" sz="1200">
                <a:latin typeface="等线" panose="02010600030101010101" pitchFamily="2" charset="-122"/>
                <a:ea typeface="等线" panose="02010600030101010101" pitchFamily="2" charset="-122"/>
              </a:rPr>
              <a:pPr algn="r" eaLnBrk="1" hangingPunct="1">
                <a:buFont typeface="Arial" panose="020B0604020202020204" pitchFamily="34" charset="0"/>
                <a:buNone/>
              </a:pPr>
              <a:t>28</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 xmlns:p14="http://schemas.microsoft.com/office/powerpoint/2010/main" val="996487059"/>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914400" y="1676401"/>
            <a:ext cx="103632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pPr>
              <a:defRPr/>
            </a:pPr>
            <a:fld id="{83AAFBCA-AFBF-4503-B7EB-B0A84C12A727}" type="datetimeFigureOut">
              <a:rPr lang="zh-CN" altLang="en-US" smtClean="0"/>
              <a:pPr>
                <a:defRPr/>
              </a:pPr>
              <a:t>2017-11-30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3C73C23-FE18-4EBE-A029-5870B4B02A5D}" type="slidenum">
              <a:rPr lang="zh-CN" altLang="en-US" smtClean="0"/>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0E712D3E-4916-4129-BF76-9AB5DF55B1B7}" type="datetimeFigureOut">
              <a:rPr lang="zh-CN" altLang="en-US" smtClean="0"/>
              <a:pPr>
                <a:defRPr/>
              </a:pPr>
              <a:t>2017-11-30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921263A7-7F46-4942-8CD1-57D47258A16E}" type="slidenum">
              <a:rPr lang="zh-CN" altLang="en-US" smtClean="0"/>
              <a:pPr>
                <a:defRPr/>
              </a:pPr>
              <a:t>‹#›</a:t>
            </a:fld>
            <a:endParaRPr lang="zh-CN"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6" y="274638"/>
            <a:ext cx="1962125"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DAD7EE13-5BE2-4DF5-8AFD-B0D9EA99EA72}" type="datetimeFigureOut">
              <a:rPr lang="zh-CN" altLang="en-US" smtClean="0"/>
              <a:pPr>
                <a:defRPr/>
              </a:pPr>
              <a:t>2017-11-30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9454035-30AC-487B-94E0-217DA385FAFD}" type="slidenum">
              <a:rPr lang="zh-CN" altLang="en-US" smtClean="0"/>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914400" y="1676401"/>
            <a:ext cx="103632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fld id="{47C9B81F-C347-4BEF-BFDF-29C42F48304A}" type="datetimeFigureOut">
              <a:rPr lang="en-US" smtClean="0"/>
              <a:pPr/>
              <a:t>11/30/2017</a:t>
            </a:fld>
            <a:endParaRPr lang="en-US"/>
          </a:p>
        </p:txBody>
      </p:sp>
      <p:sp>
        <p:nvSpPr>
          <p:cNvPr id="5" name="页脚占位符 4"/>
          <p:cNvSpPr>
            <a:spLocks noGrp="1"/>
          </p:cNvSpPr>
          <p:nvPr>
            <p:ph type="ftr" sz="quarter" idx="11"/>
          </p:nvPr>
        </p:nvSpPr>
        <p:spPr>
          <a:xfrm>
            <a:off x="7107936" y="6400800"/>
            <a:ext cx="4978400" cy="283800"/>
          </a:xfrm>
        </p:spPr>
        <p:txBody>
          <a:bodyPr/>
          <a:lstStyle/>
          <a:p>
            <a:endParaRPr kumimoji="0" lang="en-US"/>
          </a:p>
        </p:txBody>
      </p:sp>
      <p:sp>
        <p:nvSpPr>
          <p:cNvPr id="6" name="灯片编号占位符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963084" y="3143249"/>
            <a:ext cx="103632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1643062"/>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8" name="页脚占位符 7"/>
          <p:cNvSpPr>
            <a:spLocks noGrp="1"/>
          </p:cNvSpPr>
          <p:nvPr>
            <p:ph type="ftr" sz="quarter" idx="11"/>
          </p:nvPr>
        </p:nvSpPr>
        <p:spPr/>
        <p:txBody>
          <a:bodyPr/>
          <a:lstStyle/>
          <a:p>
            <a:endParaRPr kumimoji="0" lang="en-US" dirty="0"/>
          </a:p>
        </p:txBody>
      </p:sp>
      <p:sp>
        <p:nvSpPr>
          <p:cNvPr id="9" name="灯片编号占位符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4" name="页脚占位符 3"/>
          <p:cNvSpPr>
            <a:spLocks noGrp="1"/>
          </p:cNvSpPr>
          <p:nvPr>
            <p:ph type="ftr" sz="quarter" idx="11"/>
          </p:nvPr>
        </p:nvSpPr>
        <p:spPr/>
        <p:txBody>
          <a:bodyPr/>
          <a:lstStyle/>
          <a:p>
            <a:endParaRPr kumimoji="0" lang="en-US"/>
          </a:p>
        </p:txBody>
      </p:sp>
      <p:sp>
        <p:nvSpPr>
          <p:cNvPr id="5" name="灯片编号占位符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3714734" y="228600"/>
            <a:ext cx="7867669"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pPr>
              <a:defRPr/>
            </a:pPr>
            <a:fld id="{F3F06357-8DE4-4647-9CE2-9F59B7A07430}" type="datetimeFigureOut">
              <a:rPr lang="zh-CN" altLang="en-US" smtClean="0"/>
              <a:pPr>
                <a:defRPr/>
              </a:pPr>
              <a:t>2017-11-30</a:t>
            </a:fld>
            <a:endParaRPr lang="zh-CN" altLang="en-US"/>
          </a:p>
        </p:txBody>
      </p:sp>
      <p:sp>
        <p:nvSpPr>
          <p:cNvPr id="5" name="页脚占位符 4"/>
          <p:cNvSpPr>
            <a:spLocks noGrp="1"/>
          </p:cNvSpPr>
          <p:nvPr>
            <p:ph type="ftr" sz="quarter" idx="11"/>
          </p:nvPr>
        </p:nvSpPr>
        <p:spPr>
          <a:xfrm>
            <a:off x="7107936" y="6400800"/>
            <a:ext cx="4978400" cy="283800"/>
          </a:xfrm>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9287A49-B529-4709-BBBF-0ED48FE1C779}" type="slidenum">
              <a:rPr lang="zh-CN" altLang="en-US" smtClean="0"/>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7C9B81F-C347-4BEF-BFDF-29C42F48304A}" type="datetimeFigureOut">
              <a:rPr lang="en-US" smtClean="0"/>
              <a:pPr/>
              <a:t>11/30/2017</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963084" y="3143251"/>
            <a:ext cx="103632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1643064"/>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CAEED89A-224F-4097-AE5B-FF3FEA113BB6}" type="datetimeFigureOut">
              <a:rPr lang="zh-CN" altLang="en-US" smtClean="0"/>
              <a:pPr>
                <a:defRPr/>
              </a:pPr>
              <a:t>2017-11-30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2C8930F-266D-4423-AB79-A77E08D104B5}" type="slidenum">
              <a:rPr lang="zh-CN" altLang="en-US" smtClean="0"/>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D5F75080-E778-46EF-9D9D-28C237350908}" type="datetimeFigureOut">
              <a:rPr lang="zh-CN" altLang="en-US" smtClean="0"/>
              <a:pPr>
                <a:defRPr/>
              </a:pPr>
              <a:t>2017-11-30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B4FF28DB-AFD0-4D9E-9FB0-14814EF112AA}"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fld id="{228889F3-5E06-4DA0-B81F-7E3E77F751A0}" type="datetimeFigureOut">
              <a:rPr lang="zh-CN" altLang="en-US" smtClean="0"/>
              <a:pPr>
                <a:defRPr/>
              </a:pPr>
              <a:t>2017-11-30</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EAAFE648-F45C-4471-82DE-B85D26A87589}"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fld id="{E69414C1-9CF9-482F-8B8A-046F63C8B7E1}" type="datetimeFigureOut">
              <a:rPr lang="zh-CN" altLang="en-US" smtClean="0"/>
              <a:pPr>
                <a:defRPr/>
              </a:pPr>
              <a:t>2017-11-30</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94A9C72-85B0-4749-B757-678FAA3B7F8B}"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89FAD3F7-2535-41F2-A6BC-AB811EFEF46F}" type="datetimeFigureOut">
              <a:rPr lang="zh-CN" altLang="en-US" smtClean="0"/>
              <a:pPr>
                <a:defRPr/>
              </a:pPr>
              <a:t>2017-11-30</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1E91CF18-8B30-4491-A2C4-7E0BB9D88D37}" type="slidenum">
              <a:rPr lang="zh-CN" alt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3714735" y="228600"/>
            <a:ext cx="7867669"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608"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F42727E7-8A85-4331-98F0-4C967559D095}" type="datetimeFigureOut">
              <a:rPr lang="zh-CN" altLang="en-US" smtClean="0"/>
              <a:pPr>
                <a:defRPr/>
              </a:pPr>
              <a:t>2017-11-30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E6DDE88C-A2A7-4E2B-BAC3-D35554FE7BF4}"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404"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149601"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D6AE590D-232B-433C-A396-423EAFEF0A35}" type="datetimeFigureOut">
              <a:rPr lang="zh-CN" altLang="en-US" smtClean="0"/>
              <a:pPr>
                <a:defRPr/>
              </a:pPr>
              <a:t>2017-11-30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E43D8D4F-C9E3-48F0-A9D6-FC9360DE5DAB}" type="slidenum">
              <a:rPr lang="zh-CN" alt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fld id="{DAD7EE13-5BE2-4DF5-8AFD-B0D9EA99EA72}" type="datetimeFigureOut">
              <a:rPr lang="zh-CN" altLang="en-US" smtClean="0"/>
              <a:pPr>
                <a:defRPr/>
              </a:pPr>
              <a:t>2017-11-30</a:t>
            </a:fld>
            <a:endParaRPr lang="zh-CN" altLang="en-US"/>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CN" altLang="en-US"/>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79454035-30AC-487B-94E0-217DA385FAFD}" type="slidenum">
              <a:rPr lang="zh-CN" altLang="en-US" smtClean="0"/>
              <a:pPr>
                <a:defRPr/>
              </a:pPr>
              <a:t>‹#›</a:t>
            </a:fld>
            <a:endParaRPr lang="zh-CN"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fld id="{DAD7EE13-5BE2-4DF5-8AFD-B0D9EA99EA72}" type="datetimeFigureOut">
              <a:rPr lang="zh-CN" altLang="en-US" smtClean="0"/>
              <a:pPr>
                <a:defRPr/>
              </a:pPr>
              <a:t>2017-11-30</a:t>
            </a:fld>
            <a:endParaRPr lang="zh-CN" altLang="en-US"/>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CN" altLang="en-US"/>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79454035-30AC-487B-94E0-217DA385FAFD}" type="slidenum">
              <a:rPr lang="zh-CN" altLang="en-US" smtClean="0"/>
              <a:pPr>
                <a:defRPr/>
              </a:pPr>
              <a:t>‹#›</a:t>
            </a:fld>
            <a:endParaRPr lang="zh-CN"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18.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5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9.jpe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32.jpe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75.jpe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7"/>
          <p:cNvSpPr>
            <a:spLocks noChangeArrowheads="1"/>
          </p:cNvSpPr>
          <p:nvPr/>
        </p:nvSpPr>
        <p:spPr bwMode="auto">
          <a:xfrm>
            <a:off x="2842306" y="183243"/>
            <a:ext cx="6911295" cy="6457043"/>
          </a:xfrm>
          <a:prstGeom prst="ellipse">
            <a:avLst/>
          </a:prstGeom>
          <a:solidFill>
            <a:srgbClr val="00B0F0">
              <a:alpha val="6117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sp>
        <p:nvSpPr>
          <p:cNvPr id="4098" name="等腰三角形 66"/>
          <p:cNvSpPr>
            <a:spLocks/>
          </p:cNvSpPr>
          <p:nvPr/>
        </p:nvSpPr>
        <p:spPr bwMode="auto">
          <a:xfrm>
            <a:off x="9991725" y="1006475"/>
            <a:ext cx="2200275" cy="5873750"/>
          </a:xfrm>
          <a:custGeom>
            <a:avLst/>
            <a:gdLst>
              <a:gd name="T0" fmla="*/ 182 w 2200383"/>
              <a:gd name="T1" fmla="*/ 5855387 h 5873059"/>
              <a:gd name="T2" fmla="*/ 152378 w 2200383"/>
              <a:gd name="T3" fmla="*/ 0 h 5873059"/>
              <a:gd name="T4" fmla="*/ 2200167 w 2200383"/>
              <a:gd name="T5" fmla="*/ 2480020 h 5873059"/>
              <a:gd name="T6" fmla="*/ 2190335 w 2200383"/>
              <a:gd name="T7" fmla="*/ 5874441 h 5873059"/>
              <a:gd name="T8" fmla="*/ 182 w 2200383"/>
              <a:gd name="T9" fmla="*/ 5855387 h 58730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0383" h="5873059">
                <a:moveTo>
                  <a:pt x="182" y="5854009"/>
                </a:moveTo>
                <a:cubicBezTo>
                  <a:pt x="-6231" y="3896323"/>
                  <a:pt x="158805" y="1957686"/>
                  <a:pt x="152392" y="0"/>
                </a:cubicBezTo>
                <a:lnTo>
                  <a:pt x="2200383" y="2479436"/>
                </a:lnTo>
                <a:cubicBezTo>
                  <a:pt x="2197106" y="3610644"/>
                  <a:pt x="2193828" y="4741851"/>
                  <a:pt x="2190551" y="5873059"/>
                </a:cubicBezTo>
                <a:lnTo>
                  <a:pt x="182" y="5854009"/>
                </a:lnTo>
                <a:close/>
              </a:path>
            </a:pathLst>
          </a:cu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4099" name="等腰三角形 67"/>
          <p:cNvSpPr>
            <a:spLocks/>
          </p:cNvSpPr>
          <p:nvPr/>
        </p:nvSpPr>
        <p:spPr bwMode="auto">
          <a:xfrm>
            <a:off x="7685089" y="-85725"/>
            <a:ext cx="4197351" cy="1422400"/>
          </a:xfrm>
          <a:custGeom>
            <a:avLst/>
            <a:gdLst>
              <a:gd name="T0" fmla="*/ 4196908 w 4197792"/>
              <a:gd name="T1" fmla="*/ 19022 h 1423445"/>
              <a:gd name="T2" fmla="*/ 0 w 4197792"/>
              <a:gd name="T3" fmla="*/ 1421356 h 1423445"/>
              <a:gd name="T4" fmla="*/ 1878761 w 4197792"/>
              <a:gd name="T5" fmla="*/ 0 h 1423445"/>
              <a:gd name="T6" fmla="*/ 4196908 w 4197792"/>
              <a:gd name="T7" fmla="*/ 19022 h 14234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7792" h="1423445">
                <a:moveTo>
                  <a:pt x="4197792" y="19050"/>
                </a:moveTo>
                <a:lnTo>
                  <a:pt x="0" y="1423445"/>
                </a:lnTo>
                <a:lnTo>
                  <a:pt x="1879157" y="0"/>
                </a:lnTo>
                <a:lnTo>
                  <a:pt x="4197792" y="19050"/>
                </a:ln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4100" name="等腰三角形 64"/>
          <p:cNvSpPr>
            <a:spLocks/>
          </p:cNvSpPr>
          <p:nvPr/>
        </p:nvSpPr>
        <p:spPr bwMode="auto">
          <a:xfrm>
            <a:off x="-11113" y="3062288"/>
            <a:ext cx="6581776" cy="3795712"/>
          </a:xfrm>
          <a:custGeom>
            <a:avLst/>
            <a:gdLst>
              <a:gd name="T0" fmla="*/ 13928 w 8194905"/>
              <a:gd name="T1" fmla="*/ 2182397 h 4726401"/>
              <a:gd name="T2" fmla="*/ 99 w 8194905"/>
              <a:gd name="T3" fmla="*/ 0 h 4726401"/>
              <a:gd name="T4" fmla="*/ 5286184 w 8194905"/>
              <a:gd name="T5" fmla="*/ 3048288 h 4726401"/>
              <a:gd name="T6" fmla="*/ 488220 w 8194905"/>
              <a:gd name="T7" fmla="*/ 3048287 h 4726401"/>
              <a:gd name="T8" fmla="*/ 13928 w 8194905"/>
              <a:gd name="T9" fmla="*/ 2182397 h 4726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4905" h="4726401">
                <a:moveTo>
                  <a:pt x="21592" y="3383830"/>
                </a:moveTo>
                <a:cubicBezTo>
                  <a:pt x="23971" y="1808363"/>
                  <a:pt x="-2226" y="1575467"/>
                  <a:pt x="153" y="0"/>
                </a:cubicBezTo>
                <a:lnTo>
                  <a:pt x="8194905" y="4726401"/>
                </a:lnTo>
                <a:lnTo>
                  <a:pt x="756863" y="4726400"/>
                </a:lnTo>
                <a:lnTo>
                  <a:pt x="21592" y="3383830"/>
                </a:ln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4101" name="椭圆 8"/>
          <p:cNvSpPr>
            <a:spLocks noChangeArrowheads="1"/>
          </p:cNvSpPr>
          <p:nvPr/>
        </p:nvSpPr>
        <p:spPr bwMode="auto">
          <a:xfrm>
            <a:off x="7372351" y="1144590"/>
            <a:ext cx="534988" cy="53657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sp>
        <p:nvSpPr>
          <p:cNvPr id="4102" name="椭圆 10"/>
          <p:cNvSpPr>
            <a:spLocks noChangeArrowheads="1"/>
          </p:cNvSpPr>
          <p:nvPr/>
        </p:nvSpPr>
        <p:spPr bwMode="auto">
          <a:xfrm>
            <a:off x="8963025" y="2800350"/>
            <a:ext cx="381000" cy="381000"/>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sp>
        <p:nvSpPr>
          <p:cNvPr id="4103" name="椭圆 11"/>
          <p:cNvSpPr>
            <a:spLocks noChangeArrowheads="1"/>
          </p:cNvSpPr>
          <p:nvPr/>
        </p:nvSpPr>
        <p:spPr bwMode="auto">
          <a:xfrm>
            <a:off x="11114089" y="3937000"/>
            <a:ext cx="534987" cy="533400"/>
          </a:xfrm>
          <a:prstGeom prst="ellipse">
            <a:avLst/>
          </a:pr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sp>
        <p:nvSpPr>
          <p:cNvPr id="4104" name="椭圆 12"/>
          <p:cNvSpPr>
            <a:spLocks noChangeArrowheads="1"/>
          </p:cNvSpPr>
          <p:nvPr/>
        </p:nvSpPr>
        <p:spPr bwMode="auto">
          <a:xfrm>
            <a:off x="2197100" y="5580065"/>
            <a:ext cx="339725" cy="338137"/>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sp>
        <p:nvSpPr>
          <p:cNvPr id="4105" name="椭圆 13"/>
          <p:cNvSpPr>
            <a:spLocks noChangeArrowheads="1"/>
          </p:cNvSpPr>
          <p:nvPr/>
        </p:nvSpPr>
        <p:spPr bwMode="auto">
          <a:xfrm>
            <a:off x="4068765" y="5078415"/>
            <a:ext cx="338137" cy="33972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sp>
        <p:nvSpPr>
          <p:cNvPr id="4106" name="椭圆 14"/>
          <p:cNvSpPr>
            <a:spLocks noChangeArrowheads="1"/>
          </p:cNvSpPr>
          <p:nvPr/>
        </p:nvSpPr>
        <p:spPr bwMode="auto">
          <a:xfrm>
            <a:off x="4518026" y="1681165"/>
            <a:ext cx="536575" cy="53657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cxnSp>
        <p:nvCxnSpPr>
          <p:cNvPr id="4107" name="直接连接符 16"/>
          <p:cNvCxnSpPr>
            <a:cxnSpLocks noChangeShapeType="1"/>
            <a:endCxn id="4101" idx="3"/>
          </p:cNvCxnSpPr>
          <p:nvPr/>
        </p:nvCxnSpPr>
        <p:spPr bwMode="auto">
          <a:xfrm flipV="1">
            <a:off x="0" y="1603377"/>
            <a:ext cx="7450139" cy="4532313"/>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4108" name="直接连接符 18"/>
          <p:cNvCxnSpPr>
            <a:cxnSpLocks noChangeShapeType="1"/>
            <a:stCxn id="4130" idx="7"/>
          </p:cNvCxnSpPr>
          <p:nvPr/>
        </p:nvCxnSpPr>
        <p:spPr bwMode="auto">
          <a:xfrm flipV="1">
            <a:off x="1971675" y="0"/>
            <a:ext cx="3273425" cy="2343150"/>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09" name="直接连接符 21"/>
          <p:cNvCxnSpPr>
            <a:cxnSpLocks noChangeShapeType="1"/>
            <a:endCxn id="4130" idx="2"/>
          </p:cNvCxnSpPr>
          <p:nvPr/>
        </p:nvCxnSpPr>
        <p:spPr bwMode="auto">
          <a:xfrm flipV="1">
            <a:off x="-58737" y="2532063"/>
            <a:ext cx="1573213" cy="461962"/>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10" name="直接连接符 23"/>
          <p:cNvCxnSpPr>
            <a:cxnSpLocks noChangeShapeType="1"/>
          </p:cNvCxnSpPr>
          <p:nvPr/>
        </p:nvCxnSpPr>
        <p:spPr bwMode="auto">
          <a:xfrm flipH="1">
            <a:off x="-155576" y="14290"/>
            <a:ext cx="1111251" cy="512603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11" name="直接连接符 25"/>
          <p:cNvCxnSpPr>
            <a:cxnSpLocks noChangeShapeType="1"/>
            <a:stCxn id="4130" idx="5"/>
            <a:endCxn id="4105" idx="1"/>
          </p:cNvCxnSpPr>
          <p:nvPr/>
        </p:nvCxnSpPr>
        <p:spPr bwMode="auto">
          <a:xfrm>
            <a:off x="1971675" y="2722563"/>
            <a:ext cx="2146300" cy="2405062"/>
          </a:xfrm>
          <a:prstGeom prst="line">
            <a:avLst/>
          </a:prstGeom>
          <a:noFill/>
          <a:ln w="76200">
            <a:solidFill>
              <a:srgbClr val="FFFF00">
                <a:alpha val="50195"/>
              </a:srgbClr>
            </a:solidFill>
            <a:round/>
            <a:headEnd/>
            <a:tailEnd/>
          </a:ln>
          <a:extLst>
            <a:ext uri="{909E8E84-426E-40DD-AFC4-6F175D3DCCD1}">
              <a14:hiddenFill xmlns="" xmlns:a14="http://schemas.microsoft.com/office/drawing/2010/main">
                <a:noFill/>
              </a14:hiddenFill>
            </a:ext>
          </a:extLst>
        </p:spPr>
      </p:cxnSp>
      <p:cxnSp>
        <p:nvCxnSpPr>
          <p:cNvPr id="4112" name="直接连接符 28"/>
          <p:cNvCxnSpPr>
            <a:cxnSpLocks noChangeShapeType="1"/>
            <a:endCxn id="4105" idx="7"/>
          </p:cNvCxnSpPr>
          <p:nvPr/>
        </p:nvCxnSpPr>
        <p:spPr bwMode="auto">
          <a:xfrm flipH="1">
            <a:off x="4357690" y="1597025"/>
            <a:ext cx="3127375" cy="3530600"/>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4113" name="直接连接符 30"/>
          <p:cNvCxnSpPr>
            <a:cxnSpLocks noChangeShapeType="1"/>
          </p:cNvCxnSpPr>
          <p:nvPr/>
        </p:nvCxnSpPr>
        <p:spPr bwMode="auto">
          <a:xfrm>
            <a:off x="1100139" y="-144463"/>
            <a:ext cx="6272212" cy="1468438"/>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4114" name="直接连接符 33"/>
          <p:cNvCxnSpPr>
            <a:cxnSpLocks noChangeShapeType="1"/>
            <a:stCxn id="4105" idx="6"/>
          </p:cNvCxnSpPr>
          <p:nvPr/>
        </p:nvCxnSpPr>
        <p:spPr bwMode="auto">
          <a:xfrm flipV="1">
            <a:off x="4406901" y="4230690"/>
            <a:ext cx="6707188" cy="101758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15" name="直接连接符 36"/>
          <p:cNvCxnSpPr>
            <a:cxnSpLocks noChangeShapeType="1"/>
            <a:endCxn id="4101" idx="4"/>
          </p:cNvCxnSpPr>
          <p:nvPr/>
        </p:nvCxnSpPr>
        <p:spPr bwMode="auto">
          <a:xfrm flipH="1" flipV="1">
            <a:off x="7640637" y="1681165"/>
            <a:ext cx="1198563" cy="517683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16" name="直接连接符 40"/>
          <p:cNvCxnSpPr>
            <a:cxnSpLocks noChangeShapeType="1"/>
            <a:endCxn id="4103" idx="3"/>
          </p:cNvCxnSpPr>
          <p:nvPr/>
        </p:nvCxnSpPr>
        <p:spPr bwMode="auto">
          <a:xfrm flipV="1">
            <a:off x="9344026" y="4392615"/>
            <a:ext cx="1849439" cy="246538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17" name="直接连接符 44"/>
          <p:cNvCxnSpPr>
            <a:cxnSpLocks noChangeShapeType="1"/>
          </p:cNvCxnSpPr>
          <p:nvPr/>
        </p:nvCxnSpPr>
        <p:spPr bwMode="auto">
          <a:xfrm flipH="1" flipV="1">
            <a:off x="10163177" y="958852"/>
            <a:ext cx="2028825" cy="2587625"/>
          </a:xfrm>
          <a:prstGeom prst="line">
            <a:avLst/>
          </a:prstGeom>
          <a:noFill/>
          <a:ln w="76200">
            <a:solidFill>
              <a:srgbClr val="FFFF00">
                <a:alpha val="50195"/>
              </a:srgbClr>
            </a:solidFill>
            <a:round/>
            <a:headEnd/>
            <a:tailEnd/>
          </a:ln>
          <a:extLst>
            <a:ext uri="{909E8E84-426E-40DD-AFC4-6F175D3DCCD1}">
              <a14:hiddenFill xmlns="" xmlns:a14="http://schemas.microsoft.com/office/drawing/2010/main">
                <a:noFill/>
              </a14:hiddenFill>
            </a:ext>
          </a:extLst>
        </p:spPr>
      </p:cxnSp>
      <p:cxnSp>
        <p:nvCxnSpPr>
          <p:cNvPr id="4118" name="直接连接符 47"/>
          <p:cNvCxnSpPr>
            <a:cxnSpLocks noChangeShapeType="1"/>
            <a:stCxn id="4101" idx="7"/>
          </p:cNvCxnSpPr>
          <p:nvPr/>
        </p:nvCxnSpPr>
        <p:spPr bwMode="auto">
          <a:xfrm flipV="1">
            <a:off x="7829549" y="-136525"/>
            <a:ext cx="1797051" cy="1360488"/>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19" name="直接连接符 50"/>
          <p:cNvCxnSpPr>
            <a:cxnSpLocks noChangeShapeType="1"/>
          </p:cNvCxnSpPr>
          <p:nvPr/>
        </p:nvCxnSpPr>
        <p:spPr bwMode="auto">
          <a:xfrm flipV="1">
            <a:off x="7716838" y="-60325"/>
            <a:ext cx="474663" cy="1384300"/>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4120" name="直接连接符 53"/>
          <p:cNvCxnSpPr>
            <a:cxnSpLocks noChangeShapeType="1"/>
          </p:cNvCxnSpPr>
          <p:nvPr/>
        </p:nvCxnSpPr>
        <p:spPr bwMode="auto">
          <a:xfrm flipH="1">
            <a:off x="-136525" y="-60325"/>
            <a:ext cx="946151" cy="650875"/>
          </a:xfrm>
          <a:prstGeom prst="line">
            <a:avLst/>
          </a:prstGeom>
          <a:noFill/>
          <a:ln w="76200">
            <a:solidFill>
              <a:srgbClr val="FFFF00">
                <a:alpha val="50195"/>
              </a:srgbClr>
            </a:solidFill>
            <a:round/>
            <a:headEnd/>
            <a:tailEnd/>
          </a:ln>
          <a:extLst>
            <a:ext uri="{909E8E84-426E-40DD-AFC4-6F175D3DCCD1}">
              <a14:hiddenFill xmlns="" xmlns:a14="http://schemas.microsoft.com/office/drawing/2010/main">
                <a:noFill/>
              </a14:hiddenFill>
            </a:ext>
          </a:extLst>
        </p:spPr>
      </p:cxnSp>
      <p:cxnSp>
        <p:nvCxnSpPr>
          <p:cNvPr id="4121" name="直接连接符 56"/>
          <p:cNvCxnSpPr>
            <a:cxnSpLocks noChangeShapeType="1"/>
          </p:cNvCxnSpPr>
          <p:nvPr/>
        </p:nvCxnSpPr>
        <p:spPr bwMode="auto">
          <a:xfrm flipH="1">
            <a:off x="10231438" y="-227013"/>
            <a:ext cx="42863" cy="1082676"/>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4122" name="直接连接符 58"/>
          <p:cNvCxnSpPr>
            <a:cxnSpLocks noChangeShapeType="1"/>
          </p:cNvCxnSpPr>
          <p:nvPr/>
        </p:nvCxnSpPr>
        <p:spPr bwMode="auto">
          <a:xfrm flipH="1">
            <a:off x="10085388" y="360363"/>
            <a:ext cx="2270125" cy="474662"/>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4123" name="直接连接符 61"/>
          <p:cNvCxnSpPr>
            <a:cxnSpLocks noChangeShapeType="1"/>
            <a:endCxn id="4131" idx="7"/>
          </p:cNvCxnSpPr>
          <p:nvPr/>
        </p:nvCxnSpPr>
        <p:spPr bwMode="auto">
          <a:xfrm flipH="1">
            <a:off x="10328275" y="-144463"/>
            <a:ext cx="820739" cy="852488"/>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sp>
        <p:nvSpPr>
          <p:cNvPr id="4127" name="等腰三角形 65"/>
          <p:cNvSpPr>
            <a:spLocks/>
          </p:cNvSpPr>
          <p:nvPr/>
        </p:nvSpPr>
        <p:spPr bwMode="auto">
          <a:xfrm rot="5400000">
            <a:off x="896144" y="32545"/>
            <a:ext cx="2560638" cy="2441575"/>
          </a:xfrm>
          <a:custGeom>
            <a:avLst/>
            <a:gdLst>
              <a:gd name="T0" fmla="*/ 0 w 2561282"/>
              <a:gd name="T1" fmla="*/ 2402691 h 2481088"/>
              <a:gd name="T2" fmla="*/ 40540 w 2561282"/>
              <a:gd name="T3" fmla="*/ 0 h 2481088"/>
              <a:gd name="T4" fmla="*/ 2559994 w 2561282"/>
              <a:gd name="T5" fmla="*/ 1572528 h 2481088"/>
              <a:gd name="T6" fmla="*/ 0 w 2561282"/>
              <a:gd name="T7" fmla="*/ 2402691 h 24810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61282" h="2481088">
                <a:moveTo>
                  <a:pt x="0" y="2481088"/>
                </a:moveTo>
                <a:lnTo>
                  <a:pt x="40560" y="0"/>
                </a:lnTo>
                <a:lnTo>
                  <a:pt x="2561282" y="1623838"/>
                </a:lnTo>
                <a:lnTo>
                  <a:pt x="0" y="2481088"/>
                </a:lnTo>
                <a:close/>
              </a:path>
            </a:pathLst>
          </a:cu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4128" name="等腰三角形 67"/>
          <p:cNvSpPr>
            <a:spLocks/>
          </p:cNvSpPr>
          <p:nvPr/>
        </p:nvSpPr>
        <p:spPr bwMode="auto">
          <a:xfrm>
            <a:off x="10864849" y="-76200"/>
            <a:ext cx="1365251" cy="6443663"/>
          </a:xfrm>
          <a:custGeom>
            <a:avLst/>
            <a:gdLst>
              <a:gd name="T0" fmla="*/ 1360224 w 1364807"/>
              <a:gd name="T1" fmla="*/ 6443121 h 6444205"/>
              <a:gd name="T2" fmla="*/ 0 w 1364807"/>
              <a:gd name="T3" fmla="*/ 0 h 6444205"/>
              <a:gd name="T4" fmla="*/ 1365693 w 1364807"/>
              <a:gd name="T5" fmla="*/ 43397 h 6444205"/>
              <a:gd name="T6" fmla="*/ 1360224 w 1364807"/>
              <a:gd name="T7" fmla="*/ 6443121 h 64442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4807" h="6444205">
                <a:moveTo>
                  <a:pt x="1359342" y="6444205"/>
                </a:moveTo>
                <a:lnTo>
                  <a:pt x="0" y="0"/>
                </a:lnTo>
                <a:lnTo>
                  <a:pt x="1364807" y="43405"/>
                </a:lnTo>
                <a:cubicBezTo>
                  <a:pt x="1362985" y="2177005"/>
                  <a:pt x="1361164" y="4310605"/>
                  <a:pt x="1359342" y="6444205"/>
                </a:cubicBez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4129" name="等腰三角形 64"/>
          <p:cNvSpPr>
            <a:spLocks/>
          </p:cNvSpPr>
          <p:nvPr/>
        </p:nvSpPr>
        <p:spPr bwMode="auto">
          <a:xfrm>
            <a:off x="-19050" y="6132513"/>
            <a:ext cx="2835275" cy="754062"/>
          </a:xfrm>
          <a:custGeom>
            <a:avLst/>
            <a:gdLst>
              <a:gd name="T0" fmla="*/ 10888 w 1860627"/>
              <a:gd name="T1" fmla="*/ 737338 h 754476"/>
              <a:gd name="T2" fmla="*/ 0 w 1860627"/>
              <a:gd name="T3" fmla="*/ 0 h 754476"/>
              <a:gd name="T4" fmla="*/ 4320471 w 1860627"/>
              <a:gd name="T5" fmla="*/ 753648 h 754476"/>
              <a:gd name="T6" fmla="*/ 10888 w 1860627"/>
              <a:gd name="T7" fmla="*/ 737338 h 7544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60627" h="754476">
                <a:moveTo>
                  <a:pt x="4689" y="738148"/>
                </a:moveTo>
                <a:lnTo>
                  <a:pt x="0" y="0"/>
                </a:lnTo>
                <a:lnTo>
                  <a:pt x="1860627" y="754476"/>
                </a:lnTo>
                <a:lnTo>
                  <a:pt x="4689" y="738148"/>
                </a:ln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4130" name="椭圆 2"/>
          <p:cNvSpPr>
            <a:spLocks noChangeArrowheads="1"/>
          </p:cNvSpPr>
          <p:nvPr/>
        </p:nvSpPr>
        <p:spPr bwMode="auto">
          <a:xfrm>
            <a:off x="1514475" y="2263777"/>
            <a:ext cx="534988" cy="53657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sp>
        <p:nvSpPr>
          <p:cNvPr id="4131" name="椭圆 46"/>
          <p:cNvSpPr>
            <a:spLocks noChangeArrowheads="1"/>
          </p:cNvSpPr>
          <p:nvPr/>
        </p:nvSpPr>
        <p:spPr bwMode="auto">
          <a:xfrm>
            <a:off x="9972676" y="647702"/>
            <a:ext cx="415925" cy="415925"/>
          </a:xfrm>
          <a:prstGeom prst="ellipse">
            <a:avLst/>
          </a:prstGeom>
          <a:solidFill>
            <a:srgbClr val="FFF8B4"/>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cxnSp>
        <p:nvCxnSpPr>
          <p:cNvPr id="4132" name="直接连接符 72"/>
          <p:cNvCxnSpPr>
            <a:cxnSpLocks noChangeShapeType="1"/>
          </p:cNvCxnSpPr>
          <p:nvPr/>
        </p:nvCxnSpPr>
        <p:spPr bwMode="auto">
          <a:xfrm flipH="1">
            <a:off x="11420477" y="4157665"/>
            <a:ext cx="703263" cy="238125"/>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sp>
        <p:nvSpPr>
          <p:cNvPr id="37" name="文本框 4"/>
          <p:cNvSpPr txBox="1">
            <a:spLocks noChangeArrowheads="1"/>
          </p:cNvSpPr>
          <p:nvPr/>
        </p:nvSpPr>
        <p:spPr bwMode="auto">
          <a:xfrm>
            <a:off x="1574582" y="2364226"/>
            <a:ext cx="947079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5400" dirty="0" smtClean="0">
                <a:solidFill>
                  <a:schemeClr val="bg1"/>
                </a:solidFill>
                <a:cs typeface="Vrinda" panose="020B0502040204020203" pitchFamily="34" charset="0"/>
                <a:sym typeface="Arial" panose="020B0604020202020204" pitchFamily="34" charset="0"/>
              </a:rPr>
              <a:t>eShop5</a:t>
            </a:r>
            <a:r>
              <a:rPr lang="zh-CN" altLang="en-US" sz="5400" dirty="0" smtClean="0">
                <a:solidFill>
                  <a:schemeClr val="bg1"/>
                </a:solidFill>
                <a:cs typeface="Vrinda" panose="020B0502040204020203" pitchFamily="34" charset="0"/>
                <a:sym typeface="Arial" panose="020B0604020202020204" pitchFamily="34" charset="0"/>
              </a:rPr>
              <a:t>商业管理系统</a:t>
            </a:r>
            <a:endParaRPr lang="zh-CN" altLang="en-US" sz="5400" dirty="0">
              <a:solidFill>
                <a:schemeClr val="bg1"/>
              </a:solidFill>
              <a:cs typeface="Vrinda" panose="020B0502040204020203" pitchFamily="34" charset="0"/>
              <a:sym typeface="Arial" panose="020B0604020202020204" pitchFamily="34" charset="0"/>
            </a:endParaRPr>
          </a:p>
        </p:txBody>
      </p:sp>
      <p:sp>
        <p:nvSpPr>
          <p:cNvPr id="38" name="文本框 5"/>
          <p:cNvSpPr txBox="1">
            <a:spLocks noChangeArrowheads="1"/>
          </p:cNvSpPr>
          <p:nvPr/>
        </p:nvSpPr>
        <p:spPr bwMode="auto">
          <a:xfrm>
            <a:off x="4498069" y="3984173"/>
            <a:ext cx="38322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zh-CN" altLang="en-US" sz="2400" b="1" dirty="0" smtClean="0">
                <a:solidFill>
                  <a:schemeClr val="bg1"/>
                </a:solidFill>
                <a:cs typeface="Vrinda" panose="020B0502040204020203" pitchFamily="34" charset="0"/>
                <a:sym typeface="Arial" panose="020B0604020202020204" pitchFamily="34" charset="0"/>
              </a:rPr>
              <a:t>思迅</a:t>
            </a:r>
            <a:r>
              <a:rPr lang="en-US" altLang="zh-CN" sz="2400" b="1" dirty="0" smtClean="0">
                <a:solidFill>
                  <a:schemeClr val="bg1"/>
                </a:solidFill>
                <a:cs typeface="Vrinda" panose="020B0502040204020203" pitchFamily="34" charset="0"/>
                <a:sym typeface="Arial" panose="020B0604020202020204" pitchFamily="34" charset="0"/>
              </a:rPr>
              <a:t>eShop</a:t>
            </a:r>
            <a:r>
              <a:rPr lang="zh-CN" altLang="en-US" sz="2400" b="1" dirty="0" smtClean="0">
                <a:solidFill>
                  <a:schemeClr val="bg1"/>
                </a:solidFill>
                <a:cs typeface="Vrinda" panose="020B0502040204020203" pitchFamily="34" charset="0"/>
                <a:sym typeface="Arial" panose="020B0604020202020204" pitchFamily="34" charset="0"/>
              </a:rPr>
              <a:t>事业部</a:t>
            </a:r>
            <a:endParaRPr lang="en-US" altLang="zh-CN" sz="2400" b="1" dirty="0">
              <a:solidFill>
                <a:srgbClr val="FFFF00"/>
              </a:solidFill>
              <a:cs typeface="Vrinda" panose="020B0502040204020203"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8236" y="1881644"/>
            <a:ext cx="3017837"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椭圆 7"/>
          <p:cNvSpPr>
            <a:spLocks noChangeArrowheads="1"/>
          </p:cNvSpPr>
          <p:nvPr/>
        </p:nvSpPr>
        <p:spPr bwMode="auto">
          <a:xfrm>
            <a:off x="926648" y="1881642"/>
            <a:ext cx="3021013" cy="3021012"/>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7172" name="文本框 5"/>
          <p:cNvSpPr txBox="1">
            <a:spLocks noChangeArrowheads="1"/>
          </p:cNvSpPr>
          <p:nvPr/>
        </p:nvSpPr>
        <p:spPr bwMode="auto">
          <a:xfrm>
            <a:off x="1221244" y="2241324"/>
            <a:ext cx="234473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13800" b="1" dirty="0" smtClean="0">
                <a:solidFill>
                  <a:schemeClr val="bg1"/>
                </a:solidFill>
                <a:cs typeface="Vrinda" panose="020B0502040204020203" pitchFamily="34" charset="0"/>
                <a:sym typeface="Arial" panose="020B0604020202020204" pitchFamily="34" charset="0"/>
              </a:rPr>
              <a:t>3</a:t>
            </a:r>
            <a:endParaRPr lang="zh-CN" altLang="en-US" sz="13800" b="1" dirty="0">
              <a:solidFill>
                <a:schemeClr val="bg1"/>
              </a:solidFill>
              <a:cs typeface="Vrinda" panose="020B0502040204020203" pitchFamily="34" charset="0"/>
              <a:sym typeface="Arial" panose="020B0604020202020204" pitchFamily="34" charset="0"/>
            </a:endParaRPr>
          </a:p>
        </p:txBody>
      </p:sp>
      <p:sp>
        <p:nvSpPr>
          <p:cNvPr id="7173" name="文本框 9"/>
          <p:cNvSpPr txBox="1">
            <a:spLocks noChangeArrowheads="1"/>
          </p:cNvSpPr>
          <p:nvPr/>
        </p:nvSpPr>
        <p:spPr bwMode="auto">
          <a:xfrm>
            <a:off x="4101875" y="2185308"/>
            <a:ext cx="7265987"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rPr>
              <a:t>产品结构</a:t>
            </a:r>
            <a:endParaRPr lang="en-US" altLang="zh-CN"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endParaRPr>
          </a:p>
          <a:p>
            <a:pPr algn="ctr" eaLnBrk="1" hangingPunct="1">
              <a:buFont typeface="Arial" panose="020B0604020202020204" pitchFamily="34" charset="0"/>
              <a:buNone/>
            </a:pPr>
            <a:endParaRPr lang="en-US" altLang="zh-CN" sz="3200" dirty="0" smtClean="0">
              <a:solidFill>
                <a:srgbClr val="7A8EA9"/>
              </a:solidFill>
              <a:sym typeface="Arial" panose="020B0604020202020204" pitchFamily="34" charset="0"/>
            </a:endParaRPr>
          </a:p>
          <a:p>
            <a:pPr algn="ctr" eaLnBrk="1" hangingPunct="1"/>
            <a:r>
              <a:rPr lang="zh-CN" altLang="en-U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sym typeface="Arial" panose="020B0604020202020204" pitchFamily="34" charset="0"/>
              </a:rPr>
              <a:t>为客户打造基于云端的一体化解决方案</a:t>
            </a:r>
          </a:p>
          <a:p>
            <a:pPr algn="ctr" eaLnBrk="1" hangingPunct="1">
              <a:buFont typeface="Arial" panose="020B0604020202020204" pitchFamily="34" charset="0"/>
              <a:buNone/>
            </a:pPr>
            <a:endParaRPr lang="zh-CN" altLang="en-US" sz="6000" dirty="0">
              <a:solidFill>
                <a:srgbClr val="7A8EA9"/>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1" name="组合 2"/>
          <p:cNvGrpSpPr>
            <a:grpSpLocks/>
          </p:cNvGrpSpPr>
          <p:nvPr/>
        </p:nvGrpSpPr>
        <p:grpSpPr bwMode="auto">
          <a:xfrm>
            <a:off x="244475" y="111125"/>
            <a:ext cx="4008439" cy="672958"/>
            <a:chOff x="0" y="0"/>
            <a:chExt cx="4008674" cy="673220"/>
          </a:xfrm>
        </p:grpSpPr>
        <p:grpSp>
          <p:nvGrpSpPr>
            <p:cNvPr id="8212" name="组合 24"/>
            <p:cNvGrpSpPr>
              <a:grpSpLocks/>
            </p:cNvGrpSpPr>
            <p:nvPr/>
          </p:nvGrpSpPr>
          <p:grpSpPr bwMode="auto">
            <a:xfrm>
              <a:off x="0" y="0"/>
              <a:ext cx="611426" cy="611426"/>
              <a:chOff x="0" y="0"/>
              <a:chExt cx="3020798" cy="3020798"/>
            </a:xfrm>
          </p:grpSpPr>
          <p:pic>
            <p:nvPicPr>
              <p:cNvPr id="8215"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16"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8213" name="文本框 37"/>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3</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8214" name="文本框 38"/>
            <p:cNvSpPr txBox="1">
              <a:spLocks noChangeArrowheads="1"/>
            </p:cNvSpPr>
            <p:nvPr/>
          </p:nvSpPr>
          <p:spPr bwMode="auto">
            <a:xfrm>
              <a:off x="679914" y="26637"/>
              <a:ext cx="3328760" cy="64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sym typeface="Arial" panose="020B0604020202020204" pitchFamily="34" charset="0"/>
                </a:rPr>
                <a:t>产品结构</a:t>
              </a:r>
              <a:endParaRPr lang="zh-CN" altLang="en-US" sz="3600" b="1" dirty="0">
                <a:solidFill>
                  <a:srgbClr val="4B5E75"/>
                </a:solidFill>
                <a:sym typeface="Arial" panose="020B0604020202020204" pitchFamily="34" charset="0"/>
              </a:endParaRPr>
            </a:p>
          </p:txBody>
        </p:sp>
      </p:grpSp>
      <p:pic>
        <p:nvPicPr>
          <p:cNvPr id="25" name="图片 24" descr="123.bmp"/>
          <p:cNvPicPr>
            <a:picLocks noChangeAspect="1"/>
          </p:cNvPicPr>
          <p:nvPr/>
        </p:nvPicPr>
        <p:blipFill>
          <a:blip r:embed="rId4"/>
          <a:stretch>
            <a:fillRect/>
          </a:stretch>
        </p:blipFill>
        <p:spPr>
          <a:xfrm>
            <a:off x="1524001" y="734699"/>
            <a:ext cx="9436599" cy="5920101"/>
          </a:xfrm>
          <a:prstGeom prst="rect">
            <a:avLst/>
          </a:prstGeom>
        </p:spPr>
      </p:pic>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244303" y="109442"/>
            <a:ext cx="10394668" cy="615456"/>
            <a:chOff x="-172" y="-1684"/>
            <a:chExt cx="10395277" cy="615696"/>
          </a:xfrm>
        </p:grpSpPr>
        <p:grpSp>
          <p:nvGrpSpPr>
            <p:cNvPr id="3" name="组合 24"/>
            <p:cNvGrpSpPr>
              <a:grpSpLocks/>
            </p:cNvGrpSpPr>
            <p:nvPr/>
          </p:nvGrpSpPr>
          <p:grpSpPr bwMode="auto">
            <a:xfrm>
              <a:off x="-172" y="-1684"/>
              <a:ext cx="611598" cy="615696"/>
              <a:chOff x="-850" y="-8320"/>
              <a:chExt cx="3021648" cy="3041894"/>
            </a:xfrm>
          </p:grpSpPr>
          <p:pic>
            <p:nvPicPr>
              <p:cNvPr id="6" name="Picture 25@|13FFC:16777215|FBC:16777215|LFC:16777215|LBC:167772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0" y="-8320"/>
                <a:ext cx="3011777" cy="3041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4" name="文本框 37"/>
            <p:cNvSpPr txBox="1">
              <a:spLocks noChangeArrowheads="1"/>
            </p:cNvSpPr>
            <p:nvPr/>
          </p:nvSpPr>
          <p:spPr bwMode="auto">
            <a:xfrm>
              <a:off x="68488" y="13326"/>
              <a:ext cx="4744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3</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5" name="文本框 38"/>
            <p:cNvSpPr txBox="1">
              <a:spLocks noChangeArrowheads="1"/>
            </p:cNvSpPr>
            <p:nvPr/>
          </p:nvSpPr>
          <p:spPr bwMode="auto">
            <a:xfrm>
              <a:off x="679914" y="26637"/>
              <a:ext cx="9715191" cy="523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2800" dirty="0" smtClean="0">
                  <a:solidFill>
                    <a:srgbClr val="4B5E75"/>
                  </a:solidFill>
                  <a:sym typeface="Arial" panose="020B0604020202020204" pitchFamily="34" charset="0"/>
                </a:rPr>
                <a:t>产品结构 服务器配置</a:t>
              </a:r>
              <a:endParaRPr lang="zh-CN" altLang="en-US" sz="2800" dirty="0">
                <a:solidFill>
                  <a:srgbClr val="4B5E75"/>
                </a:solidFill>
                <a:sym typeface="Arial" panose="020B0604020202020204" pitchFamily="34" charset="0"/>
              </a:endParaRPr>
            </a:p>
          </p:txBody>
        </p:sp>
      </p:grpSp>
      <p:graphicFrame>
        <p:nvGraphicFramePr>
          <p:cNvPr id="10" name="表格 9"/>
          <p:cNvGraphicFramePr>
            <a:graphicFrameLocks noGrp="1"/>
          </p:cNvGraphicFramePr>
          <p:nvPr/>
        </p:nvGraphicFramePr>
        <p:xfrm>
          <a:off x="624115" y="1117600"/>
          <a:ext cx="10908754" cy="5358468"/>
        </p:xfrm>
        <a:graphic>
          <a:graphicData uri="http://schemas.openxmlformats.org/drawingml/2006/table">
            <a:tbl>
              <a:tblPr>
                <a:tableStyleId>{8799B23B-EC83-4686-B30A-512413B5E67A}</a:tableStyleId>
              </a:tblPr>
              <a:tblGrid>
                <a:gridCol w="1311340"/>
                <a:gridCol w="1311340"/>
                <a:gridCol w="1182982"/>
                <a:gridCol w="1074570"/>
                <a:gridCol w="1245426"/>
                <a:gridCol w="1268843"/>
                <a:gridCol w="1098855"/>
                <a:gridCol w="1065030"/>
                <a:gridCol w="1350368"/>
              </a:tblGrid>
              <a:tr h="746536">
                <a:tc>
                  <a:txBody>
                    <a:bodyPr/>
                    <a:lstStyle/>
                    <a:p>
                      <a:pPr indent="333375" algn="ctr">
                        <a:spcAft>
                          <a:spcPts val="0"/>
                        </a:spcAft>
                      </a:pPr>
                      <a:r>
                        <a:rPr lang="zh-CN" sz="2000" kern="100" dirty="0" smtClean="0">
                          <a:effectLst>
                            <a:outerShdw blurRad="50800" dist="38100" dir="2700000" algn="tl" rotWithShape="0">
                              <a:prstClr val="black">
                                <a:alpha val="40000"/>
                              </a:prstClr>
                            </a:outerShdw>
                          </a:effectLst>
                        </a:rPr>
                        <a:t>并发数</a:t>
                      </a:r>
                      <a:endParaRPr lang="en-US" altLang="zh-CN" sz="2000" kern="100" dirty="0" smtClean="0">
                        <a:effectLst>
                          <a:outerShdw blurRad="50800" dist="38100" dir="2700000" algn="tl" rotWithShape="0">
                            <a:prstClr val="black">
                              <a:alpha val="40000"/>
                            </a:prstClr>
                          </a:outerShdw>
                        </a:effectLst>
                      </a:endParaRPr>
                    </a:p>
                    <a:p>
                      <a:pPr algn="l">
                        <a:spcAft>
                          <a:spcPts val="0"/>
                        </a:spcAft>
                      </a:pPr>
                      <a:endParaRPr lang="en-US" altLang="zh-CN" sz="2000" kern="100" dirty="0" smtClean="0">
                        <a:effectLst>
                          <a:outerShdw blurRad="50800" dist="38100" dir="2700000" algn="tl" rotWithShape="0">
                            <a:prstClr val="black">
                              <a:alpha val="40000"/>
                            </a:prstClr>
                          </a:outerShdw>
                        </a:effectLst>
                      </a:endParaRPr>
                    </a:p>
                    <a:p>
                      <a:pPr algn="l">
                        <a:spcAft>
                          <a:spcPts val="0"/>
                        </a:spcAft>
                      </a:pPr>
                      <a:r>
                        <a:rPr lang="zh-CN" sz="2000" kern="100" dirty="0" smtClean="0">
                          <a:effectLst>
                            <a:outerShdw blurRad="50800" dist="38100" dir="2700000" algn="tl" rotWithShape="0">
                              <a:prstClr val="black">
                                <a:alpha val="40000"/>
                              </a:prstClr>
                            </a:outerShdw>
                          </a:effectLst>
                        </a:rPr>
                        <a:t>主</a:t>
                      </a:r>
                      <a:r>
                        <a:rPr lang="zh-CN" sz="2000" kern="100" dirty="0">
                          <a:effectLst>
                            <a:outerShdw blurRad="50800" dist="38100" dir="2700000" algn="tl" rotWithShape="0">
                              <a:prstClr val="black">
                                <a:alpha val="40000"/>
                              </a:prstClr>
                            </a:outerShdw>
                          </a:effectLst>
                        </a:rPr>
                        <a:t>参数</a:t>
                      </a:r>
                      <a:endParaRPr lang="zh-CN" sz="2000" kern="100" dirty="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10</a:t>
                      </a:r>
                      <a:r>
                        <a:rPr lang="zh-CN" sz="2000" kern="100">
                          <a:effectLst>
                            <a:outerShdw blurRad="50800" dist="38100" dir="2700000" algn="tl" rotWithShape="0">
                              <a:prstClr val="black">
                                <a:alpha val="40000"/>
                              </a:prstClr>
                            </a:outerShdw>
                          </a:effectLst>
                        </a:rPr>
                        <a:t>用户</a:t>
                      </a:r>
                    </a:p>
                    <a:p>
                      <a:pPr algn="ctr">
                        <a:spcAft>
                          <a:spcPts val="0"/>
                        </a:spcAft>
                      </a:pPr>
                      <a:r>
                        <a:rPr lang="zh-CN" sz="2000" kern="100">
                          <a:effectLst>
                            <a:outerShdw blurRad="50800" dist="38100" dir="2700000" algn="tl" rotWithShape="0">
                              <a:prstClr val="black">
                                <a:alpha val="40000"/>
                              </a:prstClr>
                            </a:outerShdw>
                          </a:effectLst>
                        </a:rPr>
                        <a:t>以下</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dirty="0">
                        <a:effectLst>
                          <a:outerShdw blurRad="50800" dist="38100" dir="2700000" algn="tl" rotWithShape="0">
                            <a:prstClr val="black">
                              <a:alpha val="40000"/>
                            </a:prstClr>
                          </a:outerShdw>
                        </a:effectLst>
                      </a:endParaRPr>
                    </a:p>
                    <a:p>
                      <a:pPr algn="ctr">
                        <a:spcAft>
                          <a:spcPts val="0"/>
                        </a:spcAft>
                      </a:pPr>
                      <a:r>
                        <a:rPr lang="en-US" sz="2000" kern="100" dirty="0">
                          <a:effectLst>
                            <a:outerShdw blurRad="50800" dist="38100" dir="2700000" algn="tl" rotWithShape="0">
                              <a:prstClr val="black">
                                <a:alpha val="40000"/>
                              </a:prstClr>
                            </a:outerShdw>
                          </a:effectLst>
                        </a:rPr>
                        <a:t>10-15</a:t>
                      </a:r>
                      <a:endParaRPr lang="en-US" sz="2000" kern="100" dirty="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dirty="0">
                        <a:effectLst>
                          <a:outerShdw blurRad="50800" dist="38100" dir="2700000" algn="tl" rotWithShape="0">
                            <a:prstClr val="black">
                              <a:alpha val="40000"/>
                            </a:prstClr>
                          </a:outerShdw>
                        </a:effectLst>
                      </a:endParaRPr>
                    </a:p>
                    <a:p>
                      <a:pPr algn="ctr">
                        <a:spcAft>
                          <a:spcPts val="0"/>
                        </a:spcAft>
                      </a:pPr>
                      <a:r>
                        <a:rPr lang="en-US" sz="2000" kern="100" dirty="0">
                          <a:effectLst>
                            <a:outerShdw blurRad="50800" dist="38100" dir="2700000" algn="tl" rotWithShape="0">
                              <a:prstClr val="black">
                                <a:alpha val="40000"/>
                              </a:prstClr>
                            </a:outerShdw>
                          </a:effectLst>
                        </a:rPr>
                        <a:t>16-30</a:t>
                      </a:r>
                      <a:endParaRPr lang="en-US" sz="2000" kern="100" dirty="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dirty="0">
                        <a:effectLst>
                          <a:outerShdw blurRad="50800" dist="38100" dir="2700000" algn="tl" rotWithShape="0">
                            <a:prstClr val="black">
                              <a:alpha val="40000"/>
                            </a:prstClr>
                          </a:outerShdw>
                        </a:effectLst>
                      </a:endParaRPr>
                    </a:p>
                    <a:p>
                      <a:pPr algn="ctr">
                        <a:spcAft>
                          <a:spcPts val="0"/>
                        </a:spcAft>
                      </a:pPr>
                      <a:r>
                        <a:rPr lang="en-US" sz="2000" kern="100" dirty="0">
                          <a:effectLst>
                            <a:outerShdw blurRad="50800" dist="38100" dir="2700000" algn="tl" rotWithShape="0">
                              <a:prstClr val="black">
                                <a:alpha val="40000"/>
                              </a:prstClr>
                            </a:outerShdw>
                          </a:effectLst>
                        </a:rPr>
                        <a:t>30-50</a:t>
                      </a:r>
                      <a:endParaRPr lang="en-US" sz="2000" kern="100" dirty="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50-80</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80-100</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100</a:t>
                      </a:r>
                      <a:r>
                        <a:rPr lang="zh-CN" sz="2000" kern="100">
                          <a:effectLst>
                            <a:outerShdw blurRad="50800" dist="38100" dir="2700000" algn="tl" rotWithShape="0">
                              <a:prstClr val="black">
                                <a:alpha val="40000"/>
                              </a:prstClr>
                            </a:outerShdw>
                          </a:effectLst>
                        </a:rPr>
                        <a:t>以上</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200</a:t>
                      </a:r>
                      <a:r>
                        <a:rPr lang="zh-CN" sz="2000" kern="100">
                          <a:effectLst>
                            <a:outerShdw blurRad="50800" dist="38100" dir="2700000" algn="tl" rotWithShape="0">
                              <a:prstClr val="black">
                                <a:alpha val="40000"/>
                              </a:prstClr>
                            </a:outerShdw>
                          </a:effectLst>
                        </a:rPr>
                        <a:t>以上</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r>
              <a:tr h="746536">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CPU</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E3</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E5</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E5</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E5</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E7</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E7</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E7</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Xeon 7550</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r>
              <a:tr h="700462">
                <a:tc>
                  <a:txBody>
                    <a:bodyPr/>
                    <a:lstStyle/>
                    <a:p>
                      <a:pPr algn="ctr">
                        <a:spcAft>
                          <a:spcPts val="0"/>
                        </a:spcAft>
                      </a:pPr>
                      <a:endParaRPr lang="zh-CN" sz="2000" kern="100">
                        <a:effectLst>
                          <a:outerShdw blurRad="50800" dist="38100" dir="2700000" algn="tl" rotWithShape="0">
                            <a:prstClr val="black">
                              <a:alpha val="40000"/>
                            </a:prstClr>
                          </a:outerShdw>
                        </a:effectLst>
                      </a:endParaRPr>
                    </a:p>
                    <a:p>
                      <a:pPr algn="ctr">
                        <a:spcAft>
                          <a:spcPts val="0"/>
                        </a:spcAft>
                      </a:pPr>
                      <a:r>
                        <a:rPr lang="zh-CN" sz="2000" kern="100">
                          <a:effectLst>
                            <a:outerShdw blurRad="50800" dist="38100" dir="2700000" algn="tl" rotWithShape="0">
                              <a:prstClr val="black">
                                <a:alpha val="40000"/>
                              </a:prstClr>
                            </a:outerShdw>
                          </a:effectLst>
                        </a:rPr>
                        <a:t>内存</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4G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16G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16G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16G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32G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32G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32G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&gt;=32G</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r>
              <a:tr h="668067">
                <a:tc>
                  <a:txBody>
                    <a:bodyPr/>
                    <a:lstStyle/>
                    <a:p>
                      <a:pPr algn="ctr">
                        <a:spcAft>
                          <a:spcPts val="0"/>
                        </a:spcAft>
                      </a:pPr>
                      <a:endParaRPr lang="zh-CN" sz="2000" kern="100">
                        <a:effectLst>
                          <a:outerShdw blurRad="50800" dist="38100" dir="2700000" algn="tl" rotWithShape="0">
                            <a:prstClr val="black">
                              <a:alpha val="40000"/>
                            </a:prstClr>
                          </a:outerShdw>
                        </a:effectLst>
                      </a:endParaRPr>
                    </a:p>
                    <a:p>
                      <a:pPr algn="ctr">
                        <a:spcAft>
                          <a:spcPts val="0"/>
                        </a:spcAft>
                      </a:pPr>
                      <a:r>
                        <a:rPr lang="zh-CN" sz="2000" kern="100">
                          <a:effectLst>
                            <a:outerShdw blurRad="50800" dist="38100" dir="2700000" algn="tl" rotWithShape="0">
                              <a:prstClr val="black">
                                <a:alpha val="40000"/>
                              </a:prstClr>
                            </a:outerShdw>
                          </a:effectLst>
                        </a:rPr>
                        <a:t>网卡</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gridSpan="4">
                  <a:txBody>
                    <a:bodyPr/>
                    <a:lstStyle/>
                    <a:p>
                      <a:pPr algn="ctr">
                        <a:spcAft>
                          <a:spcPts val="0"/>
                        </a:spcAft>
                      </a:pPr>
                      <a:endParaRPr lang="zh-CN" sz="2000" kern="100">
                        <a:effectLst>
                          <a:outerShdw blurRad="50800" dist="38100" dir="2700000" algn="tl" rotWithShape="0">
                            <a:prstClr val="black">
                              <a:alpha val="40000"/>
                            </a:prstClr>
                          </a:outerShdw>
                        </a:effectLst>
                      </a:endParaRPr>
                    </a:p>
                    <a:p>
                      <a:pPr algn="ctr">
                        <a:spcAft>
                          <a:spcPts val="0"/>
                        </a:spcAft>
                      </a:pPr>
                      <a:r>
                        <a:rPr lang="zh-CN" sz="2000" kern="100">
                          <a:effectLst>
                            <a:outerShdw blurRad="50800" dist="38100" dir="2700000" algn="tl" rotWithShape="0">
                              <a:prstClr val="black">
                                <a:alpha val="40000"/>
                              </a:prstClr>
                            </a:outerShdw>
                          </a:effectLst>
                        </a:rPr>
                        <a:t>双端口千兆网卡</a:t>
                      </a:r>
                      <a:endParaRPr lang="zh-CN" sz="2000" kern="100">
                        <a:effectLst>
                          <a:outerShdw blurRad="50800" dist="38100" dir="2700000" algn="tl" rotWithShape="0">
                            <a:prstClr val="black">
                              <a:alpha val="40000"/>
                            </a:prstClr>
                          </a:outerShdw>
                        </a:effectLst>
                        <a:latin typeface="+mj-ea"/>
                        <a:ea typeface="+mj-ea"/>
                        <a:cs typeface="Arial" panose="020B0604020202020204"/>
                      </a:endParaRPr>
                    </a:p>
                  </a:txBody>
                  <a:tcPr marL="65412" marR="65412" marT="0" marB="0"/>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a:spcAft>
                          <a:spcPts val="0"/>
                        </a:spcAft>
                      </a:pPr>
                      <a:endParaRPr lang="zh-CN" sz="2000" kern="100" dirty="0">
                        <a:effectLst>
                          <a:outerShdw blurRad="50800" dist="38100" dir="2700000" algn="tl" rotWithShape="0">
                            <a:prstClr val="black">
                              <a:alpha val="40000"/>
                            </a:prstClr>
                          </a:outerShdw>
                        </a:effectLst>
                      </a:endParaRPr>
                    </a:p>
                    <a:p>
                      <a:pPr algn="ctr">
                        <a:spcAft>
                          <a:spcPts val="0"/>
                        </a:spcAft>
                      </a:pPr>
                      <a:r>
                        <a:rPr lang="zh-CN" sz="2000" kern="100" dirty="0">
                          <a:effectLst>
                            <a:outerShdw blurRad="50800" dist="38100" dir="2700000" algn="tl" rotWithShape="0">
                              <a:prstClr val="black">
                                <a:alpha val="40000"/>
                              </a:prstClr>
                            </a:outerShdw>
                          </a:effectLst>
                        </a:rPr>
                        <a:t>双端口万兆网卡</a:t>
                      </a:r>
                      <a:endParaRPr lang="zh-CN" sz="2000" kern="100" dirty="0">
                        <a:effectLst>
                          <a:outerShdw blurRad="50800" dist="38100" dir="2700000" algn="tl" rotWithShape="0">
                            <a:prstClr val="black">
                              <a:alpha val="40000"/>
                            </a:prstClr>
                          </a:outerShdw>
                        </a:effectLst>
                        <a:latin typeface="+mj-ea"/>
                        <a:ea typeface="+mj-ea"/>
                        <a:cs typeface="Arial" panose="020B0604020202020204"/>
                      </a:endParaRPr>
                    </a:p>
                  </a:txBody>
                  <a:tcPr marL="65412" marR="65412" marT="0" marB="0"/>
                </a:tc>
                <a:tc hMerge="1">
                  <a:txBody>
                    <a:bodyPr/>
                    <a:lstStyle/>
                    <a:p>
                      <a:endParaRPr lang="zh-CN"/>
                    </a:p>
                  </a:txBody>
                  <a:tcPr/>
                </a:tc>
                <a:tc hMerge="1">
                  <a:txBody>
                    <a:bodyPr/>
                    <a:lstStyle/>
                    <a:p>
                      <a:endParaRPr lang="zh-CN"/>
                    </a:p>
                  </a:txBody>
                  <a:tcPr/>
                </a:tc>
                <a:tc hMerge="1">
                  <a:txBody>
                    <a:bodyPr/>
                    <a:lstStyle/>
                    <a:p>
                      <a:endParaRPr lang="zh-CN"/>
                    </a:p>
                  </a:txBody>
                  <a:tcPr/>
                </a:tc>
              </a:tr>
              <a:tr h="746536">
                <a:tc>
                  <a:txBody>
                    <a:bodyPr/>
                    <a:lstStyle/>
                    <a:p>
                      <a:pPr algn="ctr">
                        <a:spcAft>
                          <a:spcPts val="0"/>
                        </a:spcAft>
                      </a:pPr>
                      <a:endParaRPr lang="zh-CN" sz="2000" kern="100">
                        <a:effectLst>
                          <a:outerShdw blurRad="50800" dist="38100" dir="2700000" algn="tl" rotWithShape="0">
                            <a:prstClr val="black">
                              <a:alpha val="40000"/>
                            </a:prstClr>
                          </a:outerShdw>
                        </a:effectLst>
                      </a:endParaRPr>
                    </a:p>
                    <a:p>
                      <a:pPr algn="ctr">
                        <a:spcAft>
                          <a:spcPts val="0"/>
                        </a:spcAft>
                      </a:pPr>
                      <a:r>
                        <a:rPr lang="zh-CN" sz="2000" kern="100">
                          <a:effectLst>
                            <a:outerShdw blurRad="50800" dist="38100" dir="2700000" algn="tl" rotWithShape="0">
                              <a:prstClr val="black">
                                <a:alpha val="40000"/>
                              </a:prstClr>
                            </a:outerShdw>
                          </a:effectLst>
                        </a:rPr>
                        <a:t>操作系统</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gridSpan="4">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Windows server 2008</a:t>
                      </a:r>
                      <a:r>
                        <a:rPr lang="zh-CN" sz="2000" kern="100">
                          <a:effectLst>
                            <a:outerShdw blurRad="50800" dist="38100" dir="2700000" algn="tl" rotWithShape="0">
                              <a:prstClr val="black">
                                <a:alpha val="40000"/>
                              </a:prstClr>
                            </a:outerShdw>
                          </a:effectLst>
                        </a:rPr>
                        <a:t>标准版</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a:spcAft>
                          <a:spcPts val="0"/>
                        </a:spcAft>
                      </a:pPr>
                      <a:endParaRPr lang="en-US" sz="2000" kern="100" dirty="0">
                        <a:effectLst>
                          <a:outerShdw blurRad="50800" dist="38100" dir="2700000" algn="tl" rotWithShape="0">
                            <a:prstClr val="black">
                              <a:alpha val="40000"/>
                            </a:prstClr>
                          </a:outerShdw>
                        </a:effectLst>
                      </a:endParaRPr>
                    </a:p>
                    <a:p>
                      <a:pPr algn="ctr">
                        <a:spcAft>
                          <a:spcPts val="0"/>
                        </a:spcAft>
                      </a:pPr>
                      <a:r>
                        <a:rPr lang="en-US" sz="2000" kern="100" dirty="0">
                          <a:effectLst>
                            <a:outerShdw blurRad="50800" dist="38100" dir="2700000" algn="tl" rotWithShape="0">
                              <a:prstClr val="black">
                                <a:alpha val="40000"/>
                              </a:prstClr>
                            </a:outerShdw>
                          </a:effectLst>
                        </a:rPr>
                        <a:t> Windows server 2008</a:t>
                      </a:r>
                      <a:r>
                        <a:rPr lang="zh-CN" sz="2000" kern="100" dirty="0">
                          <a:effectLst>
                            <a:outerShdw blurRad="50800" dist="38100" dir="2700000" algn="tl" rotWithShape="0">
                              <a:prstClr val="black">
                                <a:alpha val="40000"/>
                              </a:prstClr>
                            </a:outerShdw>
                          </a:effectLst>
                        </a:rPr>
                        <a:t>企业版</a:t>
                      </a:r>
                      <a:endParaRPr lang="zh-CN" sz="2000" kern="100" dirty="0">
                        <a:effectLst>
                          <a:outerShdw blurRad="50800" dist="38100" dir="2700000" algn="tl" rotWithShape="0">
                            <a:prstClr val="black">
                              <a:alpha val="40000"/>
                            </a:prstClr>
                          </a:outerShdw>
                        </a:effectLst>
                        <a:latin typeface="+mj-ea"/>
                        <a:ea typeface="+mj-ea"/>
                        <a:cs typeface="Times New Roman" panose="02020603050405020304"/>
                      </a:endParaRPr>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668067">
                <a:tc>
                  <a:txBody>
                    <a:bodyPr/>
                    <a:lstStyle/>
                    <a:p>
                      <a:pPr algn="ctr">
                        <a:spcAft>
                          <a:spcPts val="0"/>
                        </a:spcAft>
                      </a:pPr>
                      <a:endParaRPr lang="zh-CN" sz="2000" kern="100">
                        <a:effectLst>
                          <a:outerShdw blurRad="50800" dist="38100" dir="2700000" algn="tl" rotWithShape="0">
                            <a:prstClr val="black">
                              <a:alpha val="40000"/>
                            </a:prstClr>
                          </a:outerShdw>
                        </a:effectLst>
                      </a:endParaRPr>
                    </a:p>
                    <a:p>
                      <a:pPr algn="ctr">
                        <a:spcAft>
                          <a:spcPts val="0"/>
                        </a:spcAft>
                      </a:pPr>
                      <a:r>
                        <a:rPr lang="zh-CN" sz="2000" kern="100">
                          <a:effectLst>
                            <a:outerShdw blurRad="50800" dist="38100" dir="2700000" algn="tl" rotWithShape="0">
                              <a:prstClr val="black">
                                <a:alpha val="40000"/>
                              </a:prstClr>
                            </a:outerShdw>
                          </a:effectLst>
                        </a:rPr>
                        <a:t>数据库</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gridSpan="8">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SQL server 2008 R2 </a:t>
                      </a:r>
                      <a:r>
                        <a:rPr lang="zh-CN" sz="2000" kern="100">
                          <a:effectLst>
                            <a:outerShdw blurRad="50800" dist="38100" dir="2700000" algn="tl" rotWithShape="0">
                              <a:prstClr val="black">
                                <a:alpha val="40000"/>
                              </a:prstClr>
                            </a:outerShdw>
                          </a:effectLst>
                        </a:rPr>
                        <a:t>企业版</a:t>
                      </a:r>
                      <a:endParaRPr lang="zh-CN"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811327">
                <a:tc>
                  <a:txBody>
                    <a:bodyPr/>
                    <a:lstStyle/>
                    <a:p>
                      <a:pPr algn="ctr">
                        <a:spcAft>
                          <a:spcPts val="0"/>
                        </a:spcAft>
                      </a:pPr>
                      <a:r>
                        <a:rPr lang="zh-CN" sz="2000" kern="100" dirty="0">
                          <a:effectLst>
                            <a:outerShdw blurRad="50800" dist="38100" dir="2700000" algn="tl" rotWithShape="0">
                              <a:prstClr val="black">
                                <a:alpha val="40000"/>
                              </a:prstClr>
                            </a:outerShdw>
                          </a:effectLst>
                        </a:rPr>
                        <a:t>网络带宽</a:t>
                      </a:r>
                      <a:r>
                        <a:rPr lang="en-US" sz="2000" kern="100" dirty="0">
                          <a:effectLst>
                            <a:outerShdw blurRad="50800" dist="38100" dir="2700000" algn="tl" rotWithShape="0">
                              <a:prstClr val="black">
                                <a:alpha val="40000"/>
                              </a:prstClr>
                            </a:outerShdw>
                          </a:effectLst>
                        </a:rPr>
                        <a:t>(</a:t>
                      </a:r>
                      <a:r>
                        <a:rPr lang="zh-CN" sz="2000" kern="100" dirty="0">
                          <a:effectLst>
                            <a:outerShdw blurRad="50800" dist="38100" dir="2700000" algn="tl" rotWithShape="0">
                              <a:prstClr val="black">
                                <a:alpha val="40000"/>
                              </a:prstClr>
                            </a:outerShdw>
                          </a:effectLst>
                        </a:rPr>
                        <a:t>总部</a:t>
                      </a:r>
                      <a:r>
                        <a:rPr lang="en-US" sz="2000" kern="100" dirty="0">
                          <a:effectLst>
                            <a:outerShdw blurRad="50800" dist="38100" dir="2700000" algn="tl" rotWithShape="0">
                              <a:prstClr val="black">
                                <a:alpha val="40000"/>
                              </a:prstClr>
                            </a:outerShdw>
                          </a:effectLst>
                        </a:rPr>
                        <a:t>)</a:t>
                      </a:r>
                      <a:r>
                        <a:rPr lang="zh-CN" sz="2000" kern="100" dirty="0">
                          <a:effectLst>
                            <a:outerShdw blurRad="50800" dist="38100" dir="2700000" algn="tl" rotWithShape="0">
                              <a:prstClr val="black">
                                <a:alpha val="40000"/>
                              </a:prstClr>
                            </a:outerShdw>
                          </a:effectLst>
                        </a:rPr>
                        <a:t>，门店</a:t>
                      </a:r>
                      <a:r>
                        <a:rPr lang="en-US" sz="2000" kern="100" dirty="0">
                          <a:effectLst>
                            <a:outerShdw blurRad="50800" dist="38100" dir="2700000" algn="tl" rotWithShape="0">
                              <a:prstClr val="black">
                                <a:alpha val="40000"/>
                              </a:prstClr>
                            </a:outerShdw>
                          </a:effectLst>
                        </a:rPr>
                        <a:t>2M</a:t>
                      </a:r>
                      <a:endParaRPr lang="en-US" sz="2000" kern="100" dirty="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8M</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10M</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20M</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20M</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20M</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20M</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a:effectLst>
                          <a:outerShdw blurRad="50800" dist="38100" dir="2700000" algn="tl" rotWithShape="0">
                            <a:prstClr val="black">
                              <a:alpha val="40000"/>
                            </a:prstClr>
                          </a:outerShdw>
                        </a:effectLst>
                      </a:endParaRPr>
                    </a:p>
                    <a:p>
                      <a:pPr algn="ctr">
                        <a:spcAft>
                          <a:spcPts val="0"/>
                        </a:spcAft>
                      </a:pPr>
                      <a:r>
                        <a:rPr lang="en-US" sz="2000" kern="100">
                          <a:effectLst>
                            <a:outerShdw blurRad="50800" dist="38100" dir="2700000" algn="tl" rotWithShape="0">
                              <a:prstClr val="black">
                                <a:alpha val="40000"/>
                              </a:prstClr>
                            </a:outerShdw>
                          </a:effectLst>
                        </a:rPr>
                        <a:t>20M</a:t>
                      </a:r>
                      <a:endParaRPr lang="en-US" sz="2000" kern="10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c>
                  <a:txBody>
                    <a:bodyPr/>
                    <a:lstStyle/>
                    <a:p>
                      <a:pPr algn="ctr">
                        <a:spcAft>
                          <a:spcPts val="0"/>
                        </a:spcAft>
                      </a:pPr>
                      <a:endParaRPr lang="en-US" sz="2000" kern="100" dirty="0">
                        <a:effectLst>
                          <a:outerShdw blurRad="50800" dist="38100" dir="2700000" algn="tl" rotWithShape="0">
                            <a:prstClr val="black">
                              <a:alpha val="40000"/>
                            </a:prstClr>
                          </a:outerShdw>
                        </a:effectLst>
                      </a:endParaRPr>
                    </a:p>
                    <a:p>
                      <a:pPr algn="ctr">
                        <a:spcAft>
                          <a:spcPts val="0"/>
                        </a:spcAft>
                      </a:pPr>
                      <a:r>
                        <a:rPr lang="en-US" sz="2000" kern="100" dirty="0">
                          <a:effectLst>
                            <a:outerShdw blurRad="50800" dist="38100" dir="2700000" algn="tl" rotWithShape="0">
                              <a:prstClr val="black">
                                <a:alpha val="40000"/>
                              </a:prstClr>
                            </a:outerShdw>
                          </a:effectLst>
                        </a:rPr>
                        <a:t>&gt;=20M</a:t>
                      </a:r>
                      <a:endParaRPr lang="en-US" sz="2000" kern="100" dirty="0">
                        <a:effectLst>
                          <a:outerShdw blurRad="50800" dist="38100" dir="2700000" algn="tl" rotWithShape="0">
                            <a:prstClr val="black">
                              <a:alpha val="40000"/>
                            </a:prstClr>
                          </a:outerShdw>
                        </a:effectLst>
                        <a:latin typeface="+mj-ea"/>
                        <a:ea typeface="+mj-ea"/>
                        <a:cs typeface="Times New Roman" panose="02020603050405020304"/>
                      </a:endParaRPr>
                    </a:p>
                  </a:txBody>
                  <a:tcPr marL="65412" marR="65412" marT="0" marB="0"/>
                </a:tc>
              </a:tr>
            </a:tbl>
          </a:graphicData>
        </a:graphic>
      </p:graphicFrame>
      <p:cxnSp>
        <p:nvCxnSpPr>
          <p:cNvPr id="13" name="直接连接符 12"/>
          <p:cNvCxnSpPr/>
          <p:nvPr/>
        </p:nvCxnSpPr>
        <p:spPr>
          <a:xfrm>
            <a:off x="653143" y="1146629"/>
            <a:ext cx="1291771" cy="899885"/>
          </a:xfrm>
          <a:prstGeom prst="line">
            <a:avLst/>
          </a:prstGeom>
          <a:ln>
            <a:solidFill>
              <a:schemeClr val="accent3">
                <a:lumMod val="7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20114" y="1896158"/>
            <a:ext cx="3017837"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椭圆 7"/>
          <p:cNvSpPr>
            <a:spLocks noChangeArrowheads="1"/>
          </p:cNvSpPr>
          <p:nvPr/>
        </p:nvSpPr>
        <p:spPr bwMode="auto">
          <a:xfrm>
            <a:off x="1318526" y="1896156"/>
            <a:ext cx="3021013" cy="3021012"/>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7172" name="文本框 5"/>
          <p:cNvSpPr txBox="1">
            <a:spLocks noChangeArrowheads="1"/>
          </p:cNvSpPr>
          <p:nvPr/>
        </p:nvSpPr>
        <p:spPr bwMode="auto">
          <a:xfrm>
            <a:off x="1656665" y="2299381"/>
            <a:ext cx="234473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13800" b="1" dirty="0" smtClean="0">
                <a:solidFill>
                  <a:schemeClr val="bg1"/>
                </a:solidFill>
                <a:cs typeface="Vrinda" panose="020B0502040204020203" pitchFamily="34" charset="0"/>
                <a:sym typeface="Arial" panose="020B0604020202020204" pitchFamily="34" charset="0"/>
              </a:rPr>
              <a:t>4</a:t>
            </a:r>
            <a:endParaRPr lang="zh-CN" altLang="en-US" sz="13800" b="1" dirty="0">
              <a:solidFill>
                <a:schemeClr val="bg1"/>
              </a:solidFill>
              <a:cs typeface="Vrinda" panose="020B0502040204020203" pitchFamily="34" charset="0"/>
              <a:sym typeface="Arial" panose="020B0604020202020204" pitchFamily="34" charset="0"/>
            </a:endParaRPr>
          </a:p>
        </p:txBody>
      </p:sp>
      <p:sp>
        <p:nvSpPr>
          <p:cNvPr id="7173" name="文本框 9"/>
          <p:cNvSpPr txBox="1">
            <a:spLocks noChangeArrowheads="1"/>
          </p:cNvSpPr>
          <p:nvPr/>
        </p:nvSpPr>
        <p:spPr bwMode="auto">
          <a:xfrm>
            <a:off x="4392160" y="2330451"/>
            <a:ext cx="7265987" cy="19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rPr>
              <a:t>产品特点</a:t>
            </a:r>
            <a:endParaRPr lang="en-US" altLang="zh-CN"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endParaRPr>
          </a:p>
          <a:p>
            <a:pPr algn="ctr" eaLnBrk="1" hangingPunct="1">
              <a:buFont typeface="Arial" panose="020B0604020202020204" pitchFamily="34" charset="0"/>
              <a:buNone/>
            </a:pPr>
            <a:endParaRPr lang="en-US" altLang="zh-CN" sz="1400" dirty="0" smtClean="0">
              <a:solidFill>
                <a:srgbClr val="7A8EA9"/>
              </a:solidFill>
              <a:sym typeface="Arial" panose="020B0604020202020204" pitchFamily="34" charset="0"/>
            </a:endParaRPr>
          </a:p>
          <a:p>
            <a:pPr algn="ctr" eaLnBrk="1" hangingPunct="1"/>
            <a:r>
              <a:rPr lang="zh-CN" alt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sym typeface="Arial" panose="020B0604020202020204" pitchFamily="34" charset="0"/>
              </a:rPr>
              <a:t>六大特点，为助力企业营运腾飞</a:t>
            </a:r>
            <a:endParaRPr lang="zh-CN" alt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sym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273504" y="314325"/>
            <a:ext cx="4008439" cy="672958"/>
            <a:chOff x="0" y="0"/>
            <a:chExt cx="4008674" cy="673220"/>
          </a:xfrm>
        </p:grpSpPr>
        <p:grpSp>
          <p:nvGrpSpPr>
            <p:cNvPr id="3" name="组合 24"/>
            <p:cNvGrpSpPr>
              <a:grpSpLocks/>
            </p:cNvGrpSpPr>
            <p:nvPr/>
          </p:nvGrpSpPr>
          <p:grpSpPr bwMode="auto">
            <a:xfrm>
              <a:off x="0" y="0"/>
              <a:ext cx="611426" cy="611426"/>
              <a:chOff x="0" y="0"/>
              <a:chExt cx="3020798" cy="3020798"/>
            </a:xfrm>
          </p:grpSpPr>
          <p:pic>
            <p:nvPicPr>
              <p:cNvPr id="8215"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16"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8213" name="文本框 37"/>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4</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8214" name="文本框 38"/>
            <p:cNvSpPr txBox="1">
              <a:spLocks noChangeArrowheads="1"/>
            </p:cNvSpPr>
            <p:nvPr/>
          </p:nvSpPr>
          <p:spPr bwMode="auto">
            <a:xfrm>
              <a:off x="679914" y="26637"/>
              <a:ext cx="3328760" cy="64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sym typeface="Arial" panose="020B0604020202020204" pitchFamily="34" charset="0"/>
                </a:rPr>
                <a:t>产品特点</a:t>
              </a:r>
              <a:endParaRPr lang="zh-CN" altLang="en-US" sz="3600" b="1" dirty="0">
                <a:solidFill>
                  <a:srgbClr val="4B5E75"/>
                </a:solidFill>
                <a:sym typeface="Arial" panose="020B0604020202020204" pitchFamily="34" charset="0"/>
              </a:endParaRPr>
            </a:p>
          </p:txBody>
        </p:sp>
      </p:grpSp>
      <p:sp>
        <p:nvSpPr>
          <p:cNvPr id="25" name="object 3"/>
          <p:cNvSpPr/>
          <p:nvPr/>
        </p:nvSpPr>
        <p:spPr>
          <a:xfrm>
            <a:off x="6097863" y="2180773"/>
            <a:ext cx="748623" cy="867228"/>
          </a:xfrm>
          <a:custGeom>
            <a:avLst/>
            <a:gdLst/>
            <a:ahLst/>
            <a:cxnLst/>
            <a:rect l="l" t="t" r="r" b="b"/>
            <a:pathLst>
              <a:path w="767079" h="560069">
                <a:moveTo>
                  <a:pt x="767029" y="559587"/>
                </a:moveTo>
                <a:lnTo>
                  <a:pt x="0" y="559587"/>
                </a:lnTo>
                <a:lnTo>
                  <a:pt x="0" y="0"/>
                </a:lnTo>
                <a:lnTo>
                  <a:pt x="767029" y="0"/>
                </a:lnTo>
                <a:lnTo>
                  <a:pt x="767029" y="4762"/>
                </a:lnTo>
                <a:lnTo>
                  <a:pt x="9525" y="4762"/>
                </a:lnTo>
                <a:lnTo>
                  <a:pt x="4762" y="9524"/>
                </a:lnTo>
                <a:lnTo>
                  <a:pt x="9525" y="9524"/>
                </a:lnTo>
                <a:lnTo>
                  <a:pt x="9525" y="550062"/>
                </a:lnTo>
                <a:lnTo>
                  <a:pt x="4762" y="550062"/>
                </a:lnTo>
                <a:lnTo>
                  <a:pt x="9525" y="554824"/>
                </a:lnTo>
                <a:lnTo>
                  <a:pt x="767029" y="554824"/>
                </a:lnTo>
                <a:lnTo>
                  <a:pt x="767029" y="559587"/>
                </a:lnTo>
                <a:close/>
              </a:path>
              <a:path w="767079" h="560069">
                <a:moveTo>
                  <a:pt x="9525" y="9524"/>
                </a:moveTo>
                <a:lnTo>
                  <a:pt x="4762" y="9524"/>
                </a:lnTo>
                <a:lnTo>
                  <a:pt x="9525" y="4762"/>
                </a:lnTo>
                <a:lnTo>
                  <a:pt x="9525" y="9524"/>
                </a:lnTo>
                <a:close/>
              </a:path>
              <a:path w="767079" h="560069">
                <a:moveTo>
                  <a:pt x="757504" y="9524"/>
                </a:moveTo>
                <a:lnTo>
                  <a:pt x="9525" y="9524"/>
                </a:lnTo>
                <a:lnTo>
                  <a:pt x="9525" y="4762"/>
                </a:lnTo>
                <a:lnTo>
                  <a:pt x="757504" y="4762"/>
                </a:lnTo>
                <a:lnTo>
                  <a:pt x="757504" y="9524"/>
                </a:lnTo>
                <a:close/>
              </a:path>
              <a:path w="767079" h="560069">
                <a:moveTo>
                  <a:pt x="757504" y="554824"/>
                </a:moveTo>
                <a:lnTo>
                  <a:pt x="757504" y="4762"/>
                </a:lnTo>
                <a:lnTo>
                  <a:pt x="762266" y="9524"/>
                </a:lnTo>
                <a:lnTo>
                  <a:pt x="767029" y="9524"/>
                </a:lnTo>
                <a:lnTo>
                  <a:pt x="767029" y="550062"/>
                </a:lnTo>
                <a:lnTo>
                  <a:pt x="762266" y="550062"/>
                </a:lnTo>
                <a:lnTo>
                  <a:pt x="757504" y="554824"/>
                </a:lnTo>
                <a:close/>
              </a:path>
              <a:path w="767079" h="560069">
                <a:moveTo>
                  <a:pt x="767029" y="9524"/>
                </a:moveTo>
                <a:lnTo>
                  <a:pt x="762266" y="9524"/>
                </a:lnTo>
                <a:lnTo>
                  <a:pt x="757504" y="4762"/>
                </a:lnTo>
                <a:lnTo>
                  <a:pt x="767029" y="4762"/>
                </a:lnTo>
                <a:lnTo>
                  <a:pt x="767029" y="9524"/>
                </a:lnTo>
                <a:close/>
              </a:path>
              <a:path w="767079" h="560069">
                <a:moveTo>
                  <a:pt x="9525" y="554824"/>
                </a:moveTo>
                <a:lnTo>
                  <a:pt x="4762" y="550062"/>
                </a:lnTo>
                <a:lnTo>
                  <a:pt x="9525" y="550062"/>
                </a:lnTo>
                <a:lnTo>
                  <a:pt x="9525" y="554824"/>
                </a:lnTo>
                <a:close/>
              </a:path>
              <a:path w="767079" h="560069">
                <a:moveTo>
                  <a:pt x="757504" y="554824"/>
                </a:moveTo>
                <a:lnTo>
                  <a:pt x="9525" y="554824"/>
                </a:lnTo>
                <a:lnTo>
                  <a:pt x="9525" y="550062"/>
                </a:lnTo>
                <a:lnTo>
                  <a:pt x="757504" y="550062"/>
                </a:lnTo>
                <a:lnTo>
                  <a:pt x="757504" y="554824"/>
                </a:lnTo>
                <a:close/>
              </a:path>
              <a:path w="767079" h="560069">
                <a:moveTo>
                  <a:pt x="767029" y="554824"/>
                </a:moveTo>
                <a:lnTo>
                  <a:pt x="757504" y="554824"/>
                </a:lnTo>
                <a:lnTo>
                  <a:pt x="762266" y="550062"/>
                </a:lnTo>
                <a:lnTo>
                  <a:pt x="767029" y="550062"/>
                </a:lnTo>
                <a:lnTo>
                  <a:pt x="767029" y="554824"/>
                </a:lnTo>
                <a:close/>
              </a:path>
            </a:pathLst>
          </a:custGeom>
          <a:solidFill>
            <a:srgbClr val="3A3838"/>
          </a:solidFill>
        </p:spPr>
        <p:txBody>
          <a:bodyPr wrap="square" lIns="0" tIns="0" rIns="0" bIns="0" rtlCol="0"/>
          <a:lstStyle/>
          <a:p>
            <a:endParaRPr sz="2000" dirty="0"/>
          </a:p>
        </p:txBody>
      </p:sp>
      <p:sp>
        <p:nvSpPr>
          <p:cNvPr id="26" name="object 4"/>
          <p:cNvSpPr/>
          <p:nvPr/>
        </p:nvSpPr>
        <p:spPr>
          <a:xfrm>
            <a:off x="6898242"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27" name="object 5"/>
          <p:cNvSpPr/>
          <p:nvPr/>
        </p:nvSpPr>
        <p:spPr>
          <a:xfrm>
            <a:off x="7697034"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28" name="object 6"/>
          <p:cNvSpPr txBox="1"/>
          <p:nvPr/>
        </p:nvSpPr>
        <p:spPr>
          <a:xfrm>
            <a:off x="6183084" y="2321796"/>
            <a:ext cx="2355220" cy="627864"/>
          </a:xfrm>
          <a:prstGeom prst="rect">
            <a:avLst/>
          </a:prstGeom>
        </p:spPr>
        <p:txBody>
          <a:bodyPr vert="horz" wrap="square" lIns="0" tIns="0" rIns="0" bIns="0" rtlCol="0">
            <a:spAutoFit/>
          </a:bodyPr>
          <a:lstStyle/>
          <a:p>
            <a:pPr marL="118745" marR="5080" indent="-106680">
              <a:lnSpc>
                <a:spcPct val="101800"/>
              </a:lnSpc>
              <a:tabLst>
                <a:tab pos="812165" algn="l"/>
                <a:tab pos="918844" algn="l"/>
                <a:tab pos="1610995" algn="l"/>
                <a:tab pos="1717675" algn="l"/>
              </a:tabLst>
            </a:pPr>
            <a:r>
              <a:rPr lang="zh-CN" altLang="en-US" sz="2000" spc="30" dirty="0" smtClean="0">
                <a:latin typeface="Microsoft YaHei"/>
                <a:cs typeface="Microsoft YaHei"/>
              </a:rPr>
              <a:t>易连	超稳    低投  接	  定	入</a:t>
            </a:r>
            <a:endParaRPr lang="zh-CN" altLang="en-US" sz="2000" dirty="0">
              <a:latin typeface="Microsoft YaHei"/>
              <a:cs typeface="Microsoft YaHei"/>
            </a:endParaRPr>
          </a:p>
        </p:txBody>
      </p:sp>
      <p:sp>
        <p:nvSpPr>
          <p:cNvPr id="29" name="object 8"/>
          <p:cNvSpPr/>
          <p:nvPr/>
        </p:nvSpPr>
        <p:spPr>
          <a:xfrm>
            <a:off x="8510113" y="2180773"/>
            <a:ext cx="748623" cy="867228"/>
          </a:xfrm>
          <a:custGeom>
            <a:avLst/>
            <a:gdLst/>
            <a:ahLst/>
            <a:cxnLst/>
            <a:rect l="l" t="t" r="r" b="b"/>
            <a:pathLst>
              <a:path w="767079" h="560069">
                <a:moveTo>
                  <a:pt x="767041" y="559587"/>
                </a:moveTo>
                <a:lnTo>
                  <a:pt x="0" y="559587"/>
                </a:lnTo>
                <a:lnTo>
                  <a:pt x="0" y="0"/>
                </a:lnTo>
                <a:lnTo>
                  <a:pt x="767041" y="0"/>
                </a:lnTo>
                <a:lnTo>
                  <a:pt x="767041" y="4762"/>
                </a:lnTo>
                <a:lnTo>
                  <a:pt x="9525" y="4762"/>
                </a:lnTo>
                <a:lnTo>
                  <a:pt x="4762" y="9524"/>
                </a:lnTo>
                <a:lnTo>
                  <a:pt x="9525" y="9524"/>
                </a:lnTo>
                <a:lnTo>
                  <a:pt x="9525" y="550062"/>
                </a:lnTo>
                <a:lnTo>
                  <a:pt x="4762" y="550062"/>
                </a:lnTo>
                <a:lnTo>
                  <a:pt x="9525" y="554824"/>
                </a:lnTo>
                <a:lnTo>
                  <a:pt x="767041" y="554824"/>
                </a:lnTo>
                <a:lnTo>
                  <a:pt x="767041" y="559587"/>
                </a:lnTo>
                <a:close/>
              </a:path>
              <a:path w="767079" h="560069">
                <a:moveTo>
                  <a:pt x="9525" y="9524"/>
                </a:moveTo>
                <a:lnTo>
                  <a:pt x="4762" y="9524"/>
                </a:lnTo>
                <a:lnTo>
                  <a:pt x="9525" y="4762"/>
                </a:lnTo>
                <a:lnTo>
                  <a:pt x="9525" y="9524"/>
                </a:lnTo>
                <a:close/>
              </a:path>
              <a:path w="767079" h="560069">
                <a:moveTo>
                  <a:pt x="757516" y="9524"/>
                </a:moveTo>
                <a:lnTo>
                  <a:pt x="9525" y="9524"/>
                </a:lnTo>
                <a:lnTo>
                  <a:pt x="9525" y="4762"/>
                </a:lnTo>
                <a:lnTo>
                  <a:pt x="757516" y="4762"/>
                </a:lnTo>
                <a:lnTo>
                  <a:pt x="757516" y="9524"/>
                </a:lnTo>
                <a:close/>
              </a:path>
              <a:path w="767079" h="560069">
                <a:moveTo>
                  <a:pt x="757516" y="554824"/>
                </a:moveTo>
                <a:lnTo>
                  <a:pt x="757516" y="4762"/>
                </a:lnTo>
                <a:lnTo>
                  <a:pt x="762279" y="9524"/>
                </a:lnTo>
                <a:lnTo>
                  <a:pt x="767041" y="9524"/>
                </a:lnTo>
                <a:lnTo>
                  <a:pt x="767041" y="550062"/>
                </a:lnTo>
                <a:lnTo>
                  <a:pt x="762279" y="550062"/>
                </a:lnTo>
                <a:lnTo>
                  <a:pt x="757516" y="554824"/>
                </a:lnTo>
                <a:close/>
              </a:path>
              <a:path w="767079" h="560069">
                <a:moveTo>
                  <a:pt x="767041" y="9524"/>
                </a:moveTo>
                <a:lnTo>
                  <a:pt x="762279" y="9524"/>
                </a:lnTo>
                <a:lnTo>
                  <a:pt x="757516" y="4762"/>
                </a:lnTo>
                <a:lnTo>
                  <a:pt x="767041" y="4762"/>
                </a:lnTo>
                <a:lnTo>
                  <a:pt x="767041" y="9524"/>
                </a:lnTo>
                <a:close/>
              </a:path>
              <a:path w="767079" h="560069">
                <a:moveTo>
                  <a:pt x="9525" y="554824"/>
                </a:moveTo>
                <a:lnTo>
                  <a:pt x="4762" y="550062"/>
                </a:lnTo>
                <a:lnTo>
                  <a:pt x="9525" y="550062"/>
                </a:lnTo>
                <a:lnTo>
                  <a:pt x="9525" y="554824"/>
                </a:lnTo>
                <a:close/>
              </a:path>
              <a:path w="767079" h="560069">
                <a:moveTo>
                  <a:pt x="757516" y="554824"/>
                </a:moveTo>
                <a:lnTo>
                  <a:pt x="9525" y="554824"/>
                </a:lnTo>
                <a:lnTo>
                  <a:pt x="9525" y="550062"/>
                </a:lnTo>
                <a:lnTo>
                  <a:pt x="757516" y="550062"/>
                </a:lnTo>
                <a:lnTo>
                  <a:pt x="757516" y="554824"/>
                </a:lnTo>
                <a:close/>
              </a:path>
              <a:path w="767079" h="560069">
                <a:moveTo>
                  <a:pt x="767041" y="554824"/>
                </a:moveTo>
                <a:lnTo>
                  <a:pt x="757516" y="554824"/>
                </a:lnTo>
                <a:lnTo>
                  <a:pt x="762279" y="550062"/>
                </a:lnTo>
                <a:lnTo>
                  <a:pt x="767041" y="550062"/>
                </a:lnTo>
                <a:lnTo>
                  <a:pt x="767041" y="554824"/>
                </a:lnTo>
                <a:close/>
              </a:path>
            </a:pathLst>
          </a:custGeom>
          <a:solidFill>
            <a:srgbClr val="3A3838"/>
          </a:solidFill>
        </p:spPr>
        <p:txBody>
          <a:bodyPr wrap="square" lIns="0" tIns="0" rIns="0" bIns="0" rtlCol="0"/>
          <a:lstStyle/>
          <a:p>
            <a:endParaRPr sz="2000"/>
          </a:p>
        </p:txBody>
      </p:sp>
      <p:sp>
        <p:nvSpPr>
          <p:cNvPr id="30" name="object 9"/>
          <p:cNvSpPr/>
          <p:nvPr/>
        </p:nvSpPr>
        <p:spPr>
          <a:xfrm>
            <a:off x="9310506"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31" name="object 10"/>
          <p:cNvSpPr/>
          <p:nvPr/>
        </p:nvSpPr>
        <p:spPr>
          <a:xfrm>
            <a:off x="10109298" y="2180773"/>
            <a:ext cx="747385" cy="867228"/>
          </a:xfrm>
          <a:custGeom>
            <a:avLst/>
            <a:gdLst/>
            <a:ahLst/>
            <a:cxnLst/>
            <a:rect l="l" t="t" r="r" b="b"/>
            <a:pathLst>
              <a:path w="765809" h="560069">
                <a:moveTo>
                  <a:pt x="765441" y="559587"/>
                </a:moveTo>
                <a:lnTo>
                  <a:pt x="0" y="559587"/>
                </a:lnTo>
                <a:lnTo>
                  <a:pt x="0" y="0"/>
                </a:lnTo>
                <a:lnTo>
                  <a:pt x="765441" y="0"/>
                </a:lnTo>
                <a:lnTo>
                  <a:pt x="765441" y="4762"/>
                </a:lnTo>
                <a:lnTo>
                  <a:pt x="9525" y="4762"/>
                </a:lnTo>
                <a:lnTo>
                  <a:pt x="4762" y="9524"/>
                </a:lnTo>
                <a:lnTo>
                  <a:pt x="9525" y="9524"/>
                </a:lnTo>
                <a:lnTo>
                  <a:pt x="9525" y="550062"/>
                </a:lnTo>
                <a:lnTo>
                  <a:pt x="4762" y="550062"/>
                </a:lnTo>
                <a:lnTo>
                  <a:pt x="9525" y="554824"/>
                </a:lnTo>
                <a:lnTo>
                  <a:pt x="765441" y="554824"/>
                </a:lnTo>
                <a:lnTo>
                  <a:pt x="765441" y="559587"/>
                </a:lnTo>
                <a:close/>
              </a:path>
              <a:path w="765809" h="560069">
                <a:moveTo>
                  <a:pt x="9525" y="9524"/>
                </a:moveTo>
                <a:lnTo>
                  <a:pt x="4762" y="9524"/>
                </a:lnTo>
                <a:lnTo>
                  <a:pt x="9525" y="4762"/>
                </a:lnTo>
                <a:lnTo>
                  <a:pt x="9525" y="9524"/>
                </a:lnTo>
                <a:close/>
              </a:path>
              <a:path w="765809" h="560069">
                <a:moveTo>
                  <a:pt x="755916" y="9524"/>
                </a:moveTo>
                <a:lnTo>
                  <a:pt x="9525" y="9524"/>
                </a:lnTo>
                <a:lnTo>
                  <a:pt x="9525" y="4762"/>
                </a:lnTo>
                <a:lnTo>
                  <a:pt x="755916" y="4762"/>
                </a:lnTo>
                <a:lnTo>
                  <a:pt x="755916" y="9524"/>
                </a:lnTo>
                <a:close/>
              </a:path>
              <a:path w="765809" h="560069">
                <a:moveTo>
                  <a:pt x="755916" y="554824"/>
                </a:moveTo>
                <a:lnTo>
                  <a:pt x="755916" y="4762"/>
                </a:lnTo>
                <a:lnTo>
                  <a:pt x="760679" y="9524"/>
                </a:lnTo>
                <a:lnTo>
                  <a:pt x="765441" y="9524"/>
                </a:lnTo>
                <a:lnTo>
                  <a:pt x="765441" y="550062"/>
                </a:lnTo>
                <a:lnTo>
                  <a:pt x="760679" y="550062"/>
                </a:lnTo>
                <a:lnTo>
                  <a:pt x="755916" y="554824"/>
                </a:lnTo>
                <a:close/>
              </a:path>
              <a:path w="765809" h="560069">
                <a:moveTo>
                  <a:pt x="765441" y="9524"/>
                </a:moveTo>
                <a:lnTo>
                  <a:pt x="760679" y="9524"/>
                </a:lnTo>
                <a:lnTo>
                  <a:pt x="755916" y="4762"/>
                </a:lnTo>
                <a:lnTo>
                  <a:pt x="765441" y="4762"/>
                </a:lnTo>
                <a:lnTo>
                  <a:pt x="765441" y="9524"/>
                </a:lnTo>
                <a:close/>
              </a:path>
              <a:path w="765809" h="560069">
                <a:moveTo>
                  <a:pt x="9525" y="554824"/>
                </a:moveTo>
                <a:lnTo>
                  <a:pt x="4762" y="550062"/>
                </a:lnTo>
                <a:lnTo>
                  <a:pt x="9525" y="550062"/>
                </a:lnTo>
                <a:lnTo>
                  <a:pt x="9525" y="554824"/>
                </a:lnTo>
                <a:close/>
              </a:path>
              <a:path w="765809" h="560069">
                <a:moveTo>
                  <a:pt x="755916" y="554824"/>
                </a:moveTo>
                <a:lnTo>
                  <a:pt x="9525" y="554824"/>
                </a:lnTo>
                <a:lnTo>
                  <a:pt x="9525" y="550062"/>
                </a:lnTo>
                <a:lnTo>
                  <a:pt x="755916" y="550062"/>
                </a:lnTo>
                <a:lnTo>
                  <a:pt x="755916" y="554824"/>
                </a:lnTo>
                <a:close/>
              </a:path>
              <a:path w="765809" h="560069">
                <a:moveTo>
                  <a:pt x="765441" y="554824"/>
                </a:moveTo>
                <a:lnTo>
                  <a:pt x="755916" y="554824"/>
                </a:lnTo>
                <a:lnTo>
                  <a:pt x="760679" y="550062"/>
                </a:lnTo>
                <a:lnTo>
                  <a:pt x="765441" y="550062"/>
                </a:lnTo>
                <a:lnTo>
                  <a:pt x="765441" y="554824"/>
                </a:lnTo>
                <a:close/>
              </a:path>
            </a:pathLst>
          </a:custGeom>
          <a:solidFill>
            <a:srgbClr val="3A3838"/>
          </a:solidFill>
        </p:spPr>
        <p:txBody>
          <a:bodyPr wrap="square" lIns="0" tIns="0" rIns="0" bIns="0" rtlCol="0"/>
          <a:lstStyle/>
          <a:p>
            <a:endParaRPr sz="2000"/>
          </a:p>
        </p:txBody>
      </p:sp>
      <p:sp>
        <p:nvSpPr>
          <p:cNvPr id="32" name="object 11"/>
          <p:cNvSpPr txBox="1"/>
          <p:nvPr/>
        </p:nvSpPr>
        <p:spPr>
          <a:xfrm>
            <a:off x="8594708" y="2307282"/>
            <a:ext cx="2320036" cy="627864"/>
          </a:xfrm>
          <a:prstGeom prst="rect">
            <a:avLst/>
          </a:prstGeom>
        </p:spPr>
        <p:txBody>
          <a:bodyPr vert="horz" wrap="square" lIns="0" tIns="0" rIns="0" bIns="0" rtlCol="0">
            <a:spAutoFit/>
          </a:bodyPr>
          <a:lstStyle/>
          <a:p>
            <a:pPr marL="12700" marR="5080">
              <a:lnSpc>
                <a:spcPct val="101800"/>
              </a:lnSpc>
              <a:tabLst>
                <a:tab pos="812165" algn="l"/>
                <a:tab pos="918844" algn="l"/>
                <a:tab pos="1610995" algn="l"/>
                <a:tab pos="1717675" algn="l"/>
              </a:tabLst>
            </a:pPr>
            <a:r>
              <a:rPr lang="zh-CN" altLang="en-US" sz="2000" spc="30" dirty="0" smtClean="0">
                <a:latin typeface="Microsoft YaHei"/>
                <a:cs typeface="Microsoft YaHei"/>
              </a:rPr>
              <a:t>快速	易维	</a:t>
            </a:r>
            <a:r>
              <a:rPr lang="zh-CN" altLang="en-US" sz="2000" spc="15" dirty="0" smtClean="0">
                <a:latin typeface="Microsoft YaHei"/>
                <a:cs typeface="Microsoft YaHei"/>
              </a:rPr>
              <a:t>更安  </a:t>
            </a:r>
            <a:r>
              <a:rPr lang="zh-CN" altLang="en-US" sz="2000" spc="30" dirty="0" smtClean="0">
                <a:latin typeface="Microsoft YaHei"/>
                <a:cs typeface="Microsoft YaHei"/>
              </a:rPr>
              <a:t>部署		护		全</a:t>
            </a:r>
            <a:endParaRPr lang="zh-CN" altLang="en-US" sz="2000" dirty="0">
              <a:latin typeface="Microsoft YaHei"/>
              <a:cs typeface="Microsoft YaHei"/>
            </a:endParaRPr>
          </a:p>
        </p:txBody>
      </p:sp>
      <p:sp>
        <p:nvSpPr>
          <p:cNvPr id="33" name="object 12"/>
          <p:cNvSpPr txBox="1"/>
          <p:nvPr/>
        </p:nvSpPr>
        <p:spPr>
          <a:xfrm>
            <a:off x="6081486" y="4336314"/>
            <a:ext cx="2211841" cy="1231106"/>
          </a:xfrm>
          <a:prstGeom prst="rect">
            <a:avLst/>
          </a:prstGeom>
        </p:spPr>
        <p:txBody>
          <a:bodyPr vert="horz" wrap="square" lIns="0" tIns="0" rIns="0" bIns="0" rtlCol="0">
            <a:spAutoFit/>
          </a:bodyPr>
          <a:lstStyle/>
          <a:p>
            <a:pPr marL="12700" marR="5080">
              <a:lnSpc>
                <a:spcPct val="100000"/>
              </a:lnSpc>
            </a:pPr>
            <a:r>
              <a:rPr sz="2000" dirty="0" smtClean="0">
                <a:solidFill>
                  <a:srgbClr val="252525"/>
                </a:solidFill>
                <a:latin typeface="Microsoft YaHei"/>
                <a:cs typeface="Microsoft YaHei"/>
              </a:rPr>
              <a:t>多用户模式  </a:t>
            </a:r>
            <a:r>
              <a:rPr sz="2000" dirty="0">
                <a:solidFill>
                  <a:srgbClr val="252525"/>
                </a:solidFill>
                <a:latin typeface="Microsoft YaHei"/>
                <a:cs typeface="Microsoft YaHei"/>
              </a:rPr>
              <a:t>面向小客户  支持多业态、多品牌  </a:t>
            </a:r>
            <a:r>
              <a:rPr sz="2000" dirty="0" smtClean="0">
                <a:solidFill>
                  <a:srgbClr val="252525"/>
                </a:solidFill>
                <a:latin typeface="Microsoft YaHei"/>
                <a:cs typeface="Microsoft YaHei"/>
              </a:rPr>
              <a:t>商家</a:t>
            </a:r>
            <a:r>
              <a:rPr lang="zh-CN" altLang="en-US" sz="2000" dirty="0" smtClean="0">
                <a:solidFill>
                  <a:srgbClr val="252525"/>
                </a:solidFill>
                <a:latin typeface="Microsoft YaHei"/>
                <a:cs typeface="Microsoft YaHei"/>
              </a:rPr>
              <a:t>快速</a:t>
            </a:r>
            <a:r>
              <a:rPr sz="2000" dirty="0" smtClean="0">
                <a:solidFill>
                  <a:srgbClr val="252525"/>
                </a:solidFill>
                <a:latin typeface="Microsoft YaHei"/>
                <a:cs typeface="Microsoft YaHei"/>
              </a:rPr>
              <a:t>开</a:t>
            </a:r>
            <a:r>
              <a:rPr sz="2000" spc="5" dirty="0" smtClean="0">
                <a:solidFill>
                  <a:srgbClr val="252525"/>
                </a:solidFill>
                <a:latin typeface="Microsoft YaHei"/>
                <a:cs typeface="Microsoft YaHei"/>
              </a:rPr>
              <a:t>店</a:t>
            </a:r>
            <a:endParaRPr sz="2000" dirty="0">
              <a:latin typeface="Microsoft YaHei"/>
              <a:cs typeface="Microsoft YaHei"/>
            </a:endParaRPr>
          </a:p>
        </p:txBody>
      </p:sp>
      <p:sp>
        <p:nvSpPr>
          <p:cNvPr id="34" name="object 13"/>
          <p:cNvSpPr txBox="1"/>
          <p:nvPr/>
        </p:nvSpPr>
        <p:spPr>
          <a:xfrm>
            <a:off x="8830357" y="4350828"/>
            <a:ext cx="2055359" cy="923330"/>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252525"/>
                </a:solidFill>
                <a:latin typeface="Microsoft YaHei"/>
                <a:cs typeface="Microsoft YaHei"/>
              </a:rPr>
              <a:t>独立部署模式 </a:t>
            </a:r>
            <a:r>
              <a:rPr sz="2000" dirty="0" smtClean="0">
                <a:solidFill>
                  <a:srgbClr val="252525"/>
                </a:solidFill>
                <a:latin typeface="Microsoft YaHei"/>
                <a:cs typeface="Microsoft YaHei"/>
              </a:rPr>
              <a:t>面向中大型连锁</a:t>
            </a:r>
            <a:endParaRPr lang="en-US" sz="2000" dirty="0" smtClean="0">
              <a:solidFill>
                <a:srgbClr val="252525"/>
              </a:solidFill>
              <a:latin typeface="Microsoft YaHei"/>
              <a:cs typeface="Microsoft YaHei"/>
            </a:endParaRPr>
          </a:p>
          <a:p>
            <a:pPr marL="12700" marR="5080">
              <a:lnSpc>
                <a:spcPct val="100000"/>
              </a:lnSpc>
            </a:pPr>
            <a:r>
              <a:rPr lang="zh-CN" altLang="en-US" sz="2000" dirty="0" smtClean="0">
                <a:solidFill>
                  <a:srgbClr val="252525"/>
                </a:solidFill>
                <a:latin typeface="Microsoft YaHei"/>
                <a:cs typeface="Microsoft YaHei"/>
              </a:rPr>
              <a:t>资源独享 更安全</a:t>
            </a:r>
            <a:r>
              <a:rPr sz="2000" dirty="0" smtClean="0">
                <a:solidFill>
                  <a:srgbClr val="252525"/>
                </a:solidFill>
                <a:latin typeface="Microsoft YaHei"/>
                <a:cs typeface="Microsoft YaHei"/>
              </a:rPr>
              <a:t>  </a:t>
            </a:r>
            <a:endParaRPr sz="2000" dirty="0">
              <a:latin typeface="Microsoft YaHei"/>
              <a:cs typeface="Microsoft YaHei"/>
            </a:endParaRPr>
          </a:p>
        </p:txBody>
      </p:sp>
      <p:sp>
        <p:nvSpPr>
          <p:cNvPr id="35" name="object 16"/>
          <p:cNvSpPr txBox="1"/>
          <p:nvPr/>
        </p:nvSpPr>
        <p:spPr>
          <a:xfrm>
            <a:off x="1025525" y="3108159"/>
            <a:ext cx="4384675" cy="553998"/>
          </a:xfrm>
          <a:prstGeom prst="rect">
            <a:avLst/>
          </a:prstGeom>
        </p:spPr>
        <p:txBody>
          <a:bodyPr vert="horz" wrap="square" lIns="0" tIns="0" rIns="0" bIns="0" rtlCol="0">
            <a:spAutoFit/>
          </a:bodyPr>
          <a:lstStyle/>
          <a:p>
            <a:pPr marL="12700">
              <a:lnSpc>
                <a:spcPct val="100000"/>
              </a:lnSpc>
            </a:pPr>
            <a:r>
              <a:rPr lang="zh-CN" altLang="en-US" sz="2800" dirty="0" smtClean="0">
                <a:latin typeface="Arial"/>
                <a:cs typeface="Arial"/>
              </a:rPr>
              <a:t>阿里云</a:t>
            </a:r>
            <a:r>
              <a:rPr sz="2800" b="1" dirty="0" smtClean="0">
                <a:latin typeface="Arial"/>
                <a:cs typeface="Arial"/>
              </a:rPr>
              <a:t>——</a:t>
            </a:r>
            <a:r>
              <a:rPr sz="3600" b="1" spc="5" dirty="0">
                <a:solidFill>
                  <a:srgbClr val="FF9500"/>
                </a:solidFill>
                <a:latin typeface="Microsoft YaHei"/>
                <a:cs typeface="Microsoft YaHei"/>
              </a:rPr>
              <a:t>互联网架</a:t>
            </a:r>
            <a:r>
              <a:rPr sz="3600" b="1" dirty="0">
                <a:solidFill>
                  <a:srgbClr val="FF9500"/>
                </a:solidFill>
                <a:latin typeface="Microsoft YaHei"/>
                <a:cs typeface="Microsoft YaHei"/>
              </a:rPr>
              <a:t>构</a:t>
            </a:r>
            <a:endParaRPr sz="3600" dirty="0">
              <a:latin typeface="Microsoft YaHei"/>
              <a:cs typeface="Microsoft YaHei"/>
            </a:endParaRPr>
          </a:p>
        </p:txBody>
      </p:sp>
      <p:sp>
        <p:nvSpPr>
          <p:cNvPr id="36" name="object 2"/>
          <p:cNvSpPr txBox="1"/>
          <p:nvPr/>
        </p:nvSpPr>
        <p:spPr>
          <a:xfrm>
            <a:off x="6085115" y="3112145"/>
            <a:ext cx="2286000" cy="631583"/>
          </a:xfrm>
          <a:prstGeom prst="rect">
            <a:avLst/>
          </a:prstGeom>
          <a:solidFill>
            <a:srgbClr val="767070"/>
          </a:solidFill>
        </p:spPr>
        <p:txBody>
          <a:bodyPr vert="horz" wrap="square" lIns="0" tIns="137795" rIns="0" bIns="0" rtlCol="0">
            <a:spAutoFit/>
          </a:bodyPr>
          <a:lstStyle/>
          <a:p>
            <a:pPr marL="534670">
              <a:spcBef>
                <a:spcPts val="1085"/>
              </a:spcBef>
            </a:pPr>
            <a:r>
              <a:rPr lang="zh-CN" altLang="en-US" sz="3200" b="1" spc="30" dirty="0" smtClean="0">
                <a:solidFill>
                  <a:srgbClr val="FFFFFF"/>
                </a:solidFill>
                <a:latin typeface="Microsoft YaHei"/>
                <a:cs typeface="Microsoft YaHei"/>
              </a:rPr>
              <a:t>租赁模式</a:t>
            </a:r>
            <a:endParaRPr sz="3200" b="1" spc="30" dirty="0">
              <a:solidFill>
                <a:srgbClr val="FFFFFF"/>
              </a:solidFill>
              <a:latin typeface="Microsoft YaHei"/>
              <a:cs typeface="Microsoft YaHei"/>
            </a:endParaRPr>
          </a:p>
        </p:txBody>
      </p:sp>
      <p:sp>
        <p:nvSpPr>
          <p:cNvPr id="37" name="object 7"/>
          <p:cNvSpPr txBox="1"/>
          <p:nvPr/>
        </p:nvSpPr>
        <p:spPr>
          <a:xfrm>
            <a:off x="8610600" y="3124200"/>
            <a:ext cx="2356485" cy="630942"/>
          </a:xfrm>
          <a:prstGeom prst="rect">
            <a:avLst/>
          </a:prstGeom>
          <a:solidFill>
            <a:srgbClr val="33CDFF"/>
          </a:solidFill>
        </p:spPr>
        <p:txBody>
          <a:bodyPr vert="horz" wrap="square" lIns="0" tIns="137160" rIns="0" bIns="0" rtlCol="0">
            <a:spAutoFit/>
          </a:bodyPr>
          <a:lstStyle/>
          <a:p>
            <a:pPr algn="ctr">
              <a:lnSpc>
                <a:spcPct val="100000"/>
              </a:lnSpc>
              <a:spcBef>
                <a:spcPts val="1080"/>
              </a:spcBef>
            </a:pPr>
            <a:r>
              <a:rPr lang="zh-CN" altLang="en-US" sz="3200" b="1" spc="30" dirty="0">
                <a:solidFill>
                  <a:srgbClr val="FFFFFF"/>
                </a:solidFill>
                <a:latin typeface="Microsoft YaHei"/>
                <a:cs typeface="Microsoft YaHei"/>
              </a:rPr>
              <a:t>私有</a:t>
            </a:r>
            <a:r>
              <a:rPr lang="zh-CN" altLang="en-US" sz="3200" b="1" spc="30" dirty="0" smtClean="0">
                <a:solidFill>
                  <a:srgbClr val="FFFFFF"/>
                </a:solidFill>
                <a:latin typeface="Microsoft YaHei"/>
                <a:cs typeface="Microsoft YaHei"/>
              </a:rPr>
              <a:t>云</a:t>
            </a:r>
            <a:endParaRPr sz="3200" dirty="0">
              <a:latin typeface="Microsoft YaHei"/>
              <a:cs typeface="Microsoft YaHei"/>
            </a:endParaRPr>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51278" y="2770390"/>
            <a:ext cx="471401" cy="406861"/>
          </a:xfrm>
          <a:prstGeom prst="rect">
            <a:avLst/>
          </a:prstGeom>
          <a:solidFill>
            <a:srgbClr val="015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 name="矩形 2"/>
          <p:cNvSpPr/>
          <p:nvPr/>
        </p:nvSpPr>
        <p:spPr>
          <a:xfrm>
            <a:off x="5151278" y="3419311"/>
            <a:ext cx="471401" cy="406861"/>
          </a:xfrm>
          <a:prstGeom prst="rect">
            <a:avLst/>
          </a:prstGeom>
          <a:solidFill>
            <a:srgbClr val="015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4" name="矩形 3"/>
          <p:cNvSpPr/>
          <p:nvPr/>
        </p:nvSpPr>
        <p:spPr>
          <a:xfrm>
            <a:off x="6070792" y="2770390"/>
            <a:ext cx="459595" cy="406861"/>
          </a:xfrm>
          <a:prstGeom prst="rect">
            <a:avLst/>
          </a:prstGeom>
          <a:solidFill>
            <a:srgbClr val="015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 name="矩形 4"/>
          <p:cNvSpPr/>
          <p:nvPr/>
        </p:nvSpPr>
        <p:spPr>
          <a:xfrm>
            <a:off x="6070792" y="3419311"/>
            <a:ext cx="459595" cy="406861"/>
          </a:xfrm>
          <a:prstGeom prst="rect">
            <a:avLst/>
          </a:prstGeom>
          <a:solidFill>
            <a:srgbClr val="015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 name="文本框 20"/>
          <p:cNvSpPr txBox="1"/>
          <p:nvPr/>
        </p:nvSpPr>
        <p:spPr>
          <a:xfrm>
            <a:off x="5176520" y="2787207"/>
            <a:ext cx="423352" cy="461665"/>
          </a:xfrm>
          <a:prstGeom prst="rect">
            <a:avLst/>
          </a:prstGeom>
          <a:noFill/>
        </p:spPr>
        <p:txBody>
          <a:bodyPr wrap="square" rtlCol="0">
            <a:spAutoFit/>
          </a:bodyPr>
          <a:lstStyle/>
          <a:p>
            <a:pPr algn="ctr"/>
            <a:r>
              <a:rPr lang="en-US" altLang="zh-CN" sz="2400" dirty="0" smtClean="0">
                <a:solidFill>
                  <a:schemeClr val="bg1"/>
                </a:solidFill>
                <a:latin typeface="Swis721 BlkCn BT" panose="020B0806030502040204" pitchFamily="34" charset="0"/>
              </a:rPr>
              <a:t>B</a:t>
            </a:r>
            <a:endParaRPr lang="zh-CN" altLang="en-US" sz="2400" dirty="0">
              <a:solidFill>
                <a:schemeClr val="bg1"/>
              </a:solidFill>
              <a:latin typeface="Swis721 BlkCn BT" panose="020B0806030502040204" pitchFamily="34" charset="0"/>
            </a:endParaRPr>
          </a:p>
        </p:txBody>
      </p:sp>
      <p:sp>
        <p:nvSpPr>
          <p:cNvPr id="7" name="文本框 21"/>
          <p:cNvSpPr txBox="1"/>
          <p:nvPr/>
        </p:nvSpPr>
        <p:spPr>
          <a:xfrm>
            <a:off x="6096035" y="2787207"/>
            <a:ext cx="412749" cy="461665"/>
          </a:xfrm>
          <a:prstGeom prst="rect">
            <a:avLst/>
          </a:prstGeom>
          <a:noFill/>
        </p:spPr>
        <p:txBody>
          <a:bodyPr wrap="square" rtlCol="0">
            <a:spAutoFit/>
          </a:bodyPr>
          <a:lstStyle/>
          <a:p>
            <a:pPr algn="ctr"/>
            <a:r>
              <a:rPr lang="en-US" altLang="zh-CN" sz="2400" dirty="0" smtClean="0">
                <a:solidFill>
                  <a:schemeClr val="bg1"/>
                </a:solidFill>
                <a:latin typeface="Swis721 BlkCn BT" panose="020B0806030502040204" pitchFamily="34" charset="0"/>
              </a:rPr>
              <a:t>E</a:t>
            </a:r>
            <a:endParaRPr lang="zh-CN" altLang="en-US" sz="2400" dirty="0">
              <a:solidFill>
                <a:schemeClr val="bg1"/>
              </a:solidFill>
              <a:latin typeface="Swis721 BlkCn BT" panose="020B0806030502040204" pitchFamily="34" charset="0"/>
            </a:endParaRPr>
          </a:p>
        </p:txBody>
      </p:sp>
      <p:sp>
        <p:nvSpPr>
          <p:cNvPr id="8" name="文本框 22"/>
          <p:cNvSpPr txBox="1"/>
          <p:nvPr/>
        </p:nvSpPr>
        <p:spPr>
          <a:xfrm>
            <a:off x="5176520" y="3442198"/>
            <a:ext cx="423352" cy="461665"/>
          </a:xfrm>
          <a:prstGeom prst="rect">
            <a:avLst/>
          </a:prstGeom>
          <a:noFill/>
        </p:spPr>
        <p:txBody>
          <a:bodyPr wrap="square" rtlCol="0">
            <a:spAutoFit/>
          </a:bodyPr>
          <a:lstStyle/>
          <a:p>
            <a:pPr algn="ctr"/>
            <a:r>
              <a:rPr lang="en-US" altLang="zh-CN" sz="2400" dirty="0" smtClean="0">
                <a:solidFill>
                  <a:schemeClr val="bg1"/>
                </a:solidFill>
                <a:latin typeface="Swis721 BlkCn BT" panose="020B0806030502040204" pitchFamily="34" charset="0"/>
              </a:rPr>
              <a:t>C</a:t>
            </a:r>
            <a:endParaRPr lang="zh-CN" altLang="en-US" sz="2400" dirty="0">
              <a:solidFill>
                <a:schemeClr val="bg1"/>
              </a:solidFill>
              <a:latin typeface="Swis721 BlkCn BT" panose="020B0806030502040204" pitchFamily="34" charset="0"/>
            </a:endParaRPr>
          </a:p>
        </p:txBody>
      </p:sp>
      <p:sp>
        <p:nvSpPr>
          <p:cNvPr id="9" name="文本框 23"/>
          <p:cNvSpPr txBox="1"/>
          <p:nvPr/>
        </p:nvSpPr>
        <p:spPr>
          <a:xfrm>
            <a:off x="6096035" y="3442198"/>
            <a:ext cx="412749" cy="461665"/>
          </a:xfrm>
          <a:prstGeom prst="rect">
            <a:avLst/>
          </a:prstGeom>
          <a:noFill/>
        </p:spPr>
        <p:txBody>
          <a:bodyPr wrap="square" rtlCol="0">
            <a:spAutoFit/>
          </a:bodyPr>
          <a:lstStyle/>
          <a:p>
            <a:pPr algn="ctr"/>
            <a:r>
              <a:rPr lang="en-US" altLang="zh-CN" sz="2400" dirty="0" smtClean="0">
                <a:solidFill>
                  <a:schemeClr val="bg1"/>
                </a:solidFill>
                <a:latin typeface="Swis721 BlkCn BT" panose="020B0806030502040204" pitchFamily="34" charset="0"/>
              </a:rPr>
              <a:t>F</a:t>
            </a:r>
            <a:endParaRPr lang="zh-CN" altLang="en-US" sz="2400" dirty="0">
              <a:solidFill>
                <a:schemeClr val="bg1"/>
              </a:solidFill>
              <a:latin typeface="Swis721 BlkCn BT" panose="020B0806030502040204" pitchFamily="34" charset="0"/>
            </a:endParaRPr>
          </a:p>
        </p:txBody>
      </p:sp>
      <p:sp>
        <p:nvSpPr>
          <p:cNvPr id="10" name="文本框 24"/>
          <p:cNvSpPr txBox="1"/>
          <p:nvPr/>
        </p:nvSpPr>
        <p:spPr>
          <a:xfrm>
            <a:off x="1364343" y="2857498"/>
            <a:ext cx="3430524" cy="590931"/>
          </a:xfrm>
          <a:prstGeom prst="rect">
            <a:avLst/>
          </a:prstGeom>
          <a:noFill/>
        </p:spPr>
        <p:txBody>
          <a:bodyPr wrap="square" rtlCol="0">
            <a:spAutoFit/>
          </a:bodyPr>
          <a:lstStyle/>
          <a:p>
            <a:pPr algn="ctr">
              <a:lnSpc>
                <a:spcPct val="90000"/>
              </a:lnSpc>
              <a:defRPr/>
            </a:pPr>
            <a:r>
              <a:rPr lang="zh-CN" altLang="en-US" sz="3600" dirty="0" smtClean="0">
                <a:latin typeface="微软雅黑" pitchFamily="34" charset="-122"/>
                <a:sym typeface="+mn-ea"/>
              </a:rPr>
              <a:t>实现软加密</a:t>
            </a:r>
          </a:p>
        </p:txBody>
      </p:sp>
      <p:sp>
        <p:nvSpPr>
          <p:cNvPr id="11" name="文本框 24"/>
          <p:cNvSpPr txBox="1"/>
          <p:nvPr/>
        </p:nvSpPr>
        <p:spPr>
          <a:xfrm>
            <a:off x="1538513" y="4171072"/>
            <a:ext cx="3078485" cy="590931"/>
          </a:xfrm>
          <a:prstGeom prst="rect">
            <a:avLst/>
          </a:prstGeom>
          <a:noFill/>
        </p:spPr>
        <p:txBody>
          <a:bodyPr wrap="square" rtlCol="0">
            <a:spAutoFit/>
          </a:bodyPr>
          <a:lstStyle/>
          <a:p>
            <a:pPr algn="ctr">
              <a:lnSpc>
                <a:spcPct val="90000"/>
              </a:lnSpc>
              <a:defRPr/>
            </a:pPr>
            <a:r>
              <a:rPr lang="zh-CN" altLang="en-US" sz="3600" dirty="0" smtClean="0">
                <a:latin typeface="微软雅黑" pitchFamily="34" charset="-122"/>
                <a:sym typeface="+mn-ea"/>
              </a:rPr>
              <a:t>多级审批</a:t>
            </a:r>
          </a:p>
        </p:txBody>
      </p:sp>
      <p:sp>
        <p:nvSpPr>
          <p:cNvPr id="12" name="文本框 24"/>
          <p:cNvSpPr txBox="1"/>
          <p:nvPr/>
        </p:nvSpPr>
        <p:spPr>
          <a:xfrm>
            <a:off x="6881820" y="1428738"/>
            <a:ext cx="3205610" cy="590931"/>
          </a:xfrm>
          <a:prstGeom prst="rect">
            <a:avLst/>
          </a:prstGeom>
          <a:noFill/>
        </p:spPr>
        <p:txBody>
          <a:bodyPr wrap="square" rtlCol="0">
            <a:spAutoFit/>
          </a:bodyPr>
          <a:lstStyle/>
          <a:p>
            <a:pPr algn="ctr">
              <a:lnSpc>
                <a:spcPct val="90000"/>
              </a:lnSpc>
              <a:defRPr/>
            </a:pPr>
            <a:r>
              <a:rPr lang="zh-CN" altLang="en-US" sz="3600" dirty="0" smtClean="0">
                <a:latin typeface="微软雅黑" pitchFamily="34" charset="-122"/>
                <a:ea typeface="微软雅黑" pitchFamily="34" charset="-122"/>
                <a:sym typeface="+mn-ea"/>
              </a:rPr>
              <a:t>加盟体系管理</a:t>
            </a:r>
            <a:endParaRPr lang="zh-CN" altLang="en-US" sz="3600" dirty="0">
              <a:latin typeface="微软雅黑" pitchFamily="34" charset="-122"/>
              <a:ea typeface="微软雅黑" pitchFamily="34" charset="-122"/>
              <a:sym typeface="+mn-ea"/>
            </a:endParaRPr>
          </a:p>
        </p:txBody>
      </p:sp>
      <p:sp>
        <p:nvSpPr>
          <p:cNvPr id="13" name="文本框 24"/>
          <p:cNvSpPr txBox="1"/>
          <p:nvPr/>
        </p:nvSpPr>
        <p:spPr>
          <a:xfrm>
            <a:off x="7002763" y="2752571"/>
            <a:ext cx="4914351" cy="590931"/>
          </a:xfrm>
          <a:prstGeom prst="rect">
            <a:avLst/>
          </a:prstGeom>
          <a:noFill/>
        </p:spPr>
        <p:txBody>
          <a:bodyPr wrap="square" rtlCol="0">
            <a:spAutoFit/>
          </a:bodyPr>
          <a:lstStyle/>
          <a:p>
            <a:pPr marL="342900" indent="-342900" defTabSz="481965">
              <a:lnSpc>
                <a:spcPct val="90000"/>
              </a:lnSpc>
              <a:defRPr/>
            </a:pPr>
            <a:r>
              <a:rPr lang="zh-CN" altLang="en-US" sz="3600" dirty="0" smtClean="0">
                <a:latin typeface="微软雅黑" pitchFamily="34" charset="-122"/>
                <a:sym typeface="+mn-ea"/>
              </a:rPr>
              <a:t>傻瓜式软件转换工具</a:t>
            </a:r>
          </a:p>
        </p:txBody>
      </p:sp>
      <p:sp>
        <p:nvSpPr>
          <p:cNvPr id="14" name="文本框 24"/>
          <p:cNvSpPr txBox="1"/>
          <p:nvPr/>
        </p:nvSpPr>
        <p:spPr>
          <a:xfrm>
            <a:off x="7184571" y="4144642"/>
            <a:ext cx="4310743" cy="590931"/>
          </a:xfrm>
          <a:prstGeom prst="rect">
            <a:avLst/>
          </a:prstGeom>
          <a:noFill/>
        </p:spPr>
        <p:txBody>
          <a:bodyPr wrap="square" rtlCol="0">
            <a:spAutoFit/>
          </a:bodyPr>
          <a:lstStyle/>
          <a:p>
            <a:pPr marL="342900" indent="-342900" algn="ctr" defTabSz="481965">
              <a:lnSpc>
                <a:spcPct val="90000"/>
              </a:lnSpc>
              <a:buClr>
                <a:srgbClr val="FFFF00"/>
              </a:buClr>
              <a:defRPr/>
            </a:pPr>
            <a:r>
              <a:rPr lang="zh-CN" altLang="en-US" sz="3600" dirty="0" smtClean="0">
                <a:latin typeface="微软雅黑" pitchFamily="34" charset="-122"/>
                <a:sym typeface="+mn-ea"/>
              </a:rPr>
              <a:t>一面餐饮 一面专卖</a:t>
            </a:r>
          </a:p>
        </p:txBody>
      </p:sp>
      <p:sp>
        <p:nvSpPr>
          <p:cNvPr id="15" name="文本框 24"/>
          <p:cNvSpPr txBox="1"/>
          <p:nvPr/>
        </p:nvSpPr>
        <p:spPr>
          <a:xfrm>
            <a:off x="1407886" y="1428738"/>
            <a:ext cx="3076836" cy="590931"/>
          </a:xfrm>
          <a:prstGeom prst="rect">
            <a:avLst/>
          </a:prstGeom>
          <a:noFill/>
        </p:spPr>
        <p:txBody>
          <a:bodyPr wrap="square" rtlCol="0">
            <a:spAutoFit/>
          </a:bodyPr>
          <a:lstStyle/>
          <a:p>
            <a:pPr algn="r">
              <a:lnSpc>
                <a:spcPct val="90000"/>
              </a:lnSpc>
              <a:defRPr/>
            </a:pPr>
            <a:r>
              <a:rPr lang="zh-CN" altLang="en-US" sz="3600" dirty="0" smtClean="0">
                <a:latin typeface="微软雅黑" pitchFamily="34" charset="-122"/>
                <a:sym typeface="+mn-ea"/>
              </a:rPr>
              <a:t>全新</a:t>
            </a:r>
            <a:r>
              <a:rPr lang="en-US" altLang="zh-CN" sz="3600" dirty="0" smtClean="0">
                <a:latin typeface="微软雅黑" pitchFamily="34" charset="-122"/>
                <a:sym typeface="+mn-ea"/>
              </a:rPr>
              <a:t>MVC</a:t>
            </a:r>
            <a:r>
              <a:rPr lang="zh-CN" altLang="en-US" sz="3600" dirty="0" smtClean="0">
                <a:latin typeface="微软雅黑" pitchFamily="34" charset="-122"/>
                <a:sym typeface="+mn-ea"/>
              </a:rPr>
              <a:t>架构</a:t>
            </a:r>
          </a:p>
        </p:txBody>
      </p:sp>
      <p:sp>
        <p:nvSpPr>
          <p:cNvPr id="16" name="矩形 15"/>
          <p:cNvSpPr/>
          <p:nvPr/>
        </p:nvSpPr>
        <p:spPr>
          <a:xfrm>
            <a:off x="5137630" y="2128944"/>
            <a:ext cx="471401" cy="406861"/>
          </a:xfrm>
          <a:prstGeom prst="rect">
            <a:avLst/>
          </a:prstGeom>
          <a:solidFill>
            <a:srgbClr val="015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7" name="矩形 16"/>
          <p:cNvSpPr/>
          <p:nvPr/>
        </p:nvSpPr>
        <p:spPr>
          <a:xfrm>
            <a:off x="6057144" y="2128944"/>
            <a:ext cx="459595" cy="406861"/>
          </a:xfrm>
          <a:prstGeom prst="rect">
            <a:avLst/>
          </a:prstGeom>
          <a:solidFill>
            <a:srgbClr val="015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8" name="文本框 20"/>
          <p:cNvSpPr txBox="1"/>
          <p:nvPr/>
        </p:nvSpPr>
        <p:spPr>
          <a:xfrm>
            <a:off x="5162872" y="2145761"/>
            <a:ext cx="423352" cy="461665"/>
          </a:xfrm>
          <a:prstGeom prst="rect">
            <a:avLst/>
          </a:prstGeom>
          <a:noFill/>
        </p:spPr>
        <p:txBody>
          <a:bodyPr wrap="square" rtlCol="0">
            <a:spAutoFit/>
          </a:bodyPr>
          <a:lstStyle/>
          <a:p>
            <a:pPr algn="ctr"/>
            <a:r>
              <a:rPr lang="en-US" altLang="zh-CN" sz="2400" dirty="0" smtClean="0">
                <a:solidFill>
                  <a:schemeClr val="bg1"/>
                </a:solidFill>
                <a:latin typeface="Swis721 BlkCn BT" panose="020B0806030502040204" pitchFamily="34" charset="0"/>
              </a:rPr>
              <a:t>A</a:t>
            </a:r>
            <a:endParaRPr lang="zh-CN" altLang="en-US" sz="2400" dirty="0">
              <a:solidFill>
                <a:schemeClr val="bg1"/>
              </a:solidFill>
              <a:latin typeface="Swis721 BlkCn BT" panose="020B0806030502040204" pitchFamily="34" charset="0"/>
            </a:endParaRPr>
          </a:p>
        </p:txBody>
      </p:sp>
      <p:sp>
        <p:nvSpPr>
          <p:cNvPr id="19" name="文本框 21"/>
          <p:cNvSpPr txBox="1"/>
          <p:nvPr/>
        </p:nvSpPr>
        <p:spPr>
          <a:xfrm>
            <a:off x="6082387" y="2145761"/>
            <a:ext cx="412749" cy="461665"/>
          </a:xfrm>
          <a:prstGeom prst="rect">
            <a:avLst/>
          </a:prstGeom>
          <a:noFill/>
        </p:spPr>
        <p:txBody>
          <a:bodyPr wrap="square" rtlCol="0">
            <a:spAutoFit/>
          </a:bodyPr>
          <a:lstStyle/>
          <a:p>
            <a:pPr algn="ctr"/>
            <a:r>
              <a:rPr lang="en-US" altLang="zh-CN" sz="2400" dirty="0" smtClean="0">
                <a:solidFill>
                  <a:schemeClr val="bg1"/>
                </a:solidFill>
                <a:latin typeface="Swis721 BlkCn BT" panose="020B0806030502040204" pitchFamily="34" charset="0"/>
              </a:rPr>
              <a:t>D</a:t>
            </a:r>
            <a:endParaRPr lang="zh-CN" altLang="en-US" sz="2400" dirty="0">
              <a:solidFill>
                <a:schemeClr val="bg1"/>
              </a:solidFill>
              <a:latin typeface="Swis721 BlkCn BT" panose="020B0806030502040204" pitchFamily="34" charset="0"/>
            </a:endParaRPr>
          </a:p>
        </p:txBody>
      </p:sp>
      <p:cxnSp>
        <p:nvCxnSpPr>
          <p:cNvPr id="23" name="直接连接符 22"/>
          <p:cNvCxnSpPr/>
          <p:nvPr/>
        </p:nvCxnSpPr>
        <p:spPr>
          <a:xfrm>
            <a:off x="1718973" y="2019919"/>
            <a:ext cx="2857635" cy="1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6" idx="1"/>
          </p:cNvCxnSpPr>
          <p:nvPr/>
        </p:nvCxnSpPr>
        <p:spPr>
          <a:xfrm>
            <a:off x="4605370" y="2006274"/>
            <a:ext cx="532260" cy="326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432373" y="3357402"/>
            <a:ext cx="3104431" cy="11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6" idx="1"/>
          </p:cNvCxnSpPr>
          <p:nvPr/>
        </p:nvCxnSpPr>
        <p:spPr>
          <a:xfrm flipV="1">
            <a:off x="4564426" y="3018040"/>
            <a:ext cx="612095" cy="339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1478" y="4694017"/>
            <a:ext cx="3104431" cy="11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flipH="1" flipV="1">
            <a:off x="4580802" y="3855861"/>
            <a:ext cx="831962" cy="782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30207" y="4722179"/>
            <a:ext cx="3104431" cy="11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5" idx="2"/>
          </p:cNvCxnSpPr>
          <p:nvPr/>
        </p:nvCxnSpPr>
        <p:spPr>
          <a:xfrm rot="16200000" flipH="1">
            <a:off x="6281044" y="3845718"/>
            <a:ext cx="896005" cy="856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102911" y="3302812"/>
            <a:ext cx="3104431" cy="11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4" idx="3"/>
          </p:cNvCxnSpPr>
          <p:nvPr/>
        </p:nvCxnSpPr>
        <p:spPr>
          <a:xfrm>
            <a:off x="6530387" y="2973819"/>
            <a:ext cx="599820" cy="3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980082" y="2006273"/>
            <a:ext cx="3104431" cy="11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9" idx="3"/>
          </p:cNvCxnSpPr>
          <p:nvPr/>
        </p:nvCxnSpPr>
        <p:spPr>
          <a:xfrm flipV="1">
            <a:off x="6495137" y="2006277"/>
            <a:ext cx="512241" cy="370317"/>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组合 2"/>
          <p:cNvGrpSpPr>
            <a:grpSpLocks/>
          </p:cNvGrpSpPr>
          <p:nvPr/>
        </p:nvGrpSpPr>
        <p:grpSpPr bwMode="auto">
          <a:xfrm>
            <a:off x="244313" y="240372"/>
            <a:ext cx="3815193" cy="669586"/>
            <a:chOff x="-172" y="-1684"/>
            <a:chExt cx="4008846" cy="815450"/>
          </a:xfrm>
        </p:grpSpPr>
        <p:grpSp>
          <p:nvGrpSpPr>
            <p:cNvPr id="38" name="组合 24"/>
            <p:cNvGrpSpPr>
              <a:grpSpLocks/>
            </p:cNvGrpSpPr>
            <p:nvPr/>
          </p:nvGrpSpPr>
          <p:grpSpPr bwMode="auto">
            <a:xfrm>
              <a:off x="-172" y="-1684"/>
              <a:ext cx="611598" cy="615696"/>
              <a:chOff x="-850" y="-8320"/>
              <a:chExt cx="3021648" cy="3041894"/>
            </a:xfrm>
          </p:grpSpPr>
          <p:pic>
            <p:nvPicPr>
              <p:cNvPr id="41" name="Picture 25@|13FFC:16777215|FBC:16777215|LFC:16777215|LBC:167772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39" name="文本框 37"/>
            <p:cNvSpPr txBox="1">
              <a:spLocks noChangeArrowheads="1"/>
            </p:cNvSpPr>
            <p:nvPr/>
          </p:nvSpPr>
          <p:spPr bwMode="auto">
            <a:xfrm>
              <a:off x="68488" y="13326"/>
              <a:ext cx="474451" cy="71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dirty="0" smtClean="0">
                  <a:solidFill>
                    <a:schemeClr val="bg1"/>
                  </a:solidFill>
                  <a:cs typeface="Vrinda" panose="020B0502040204020203" pitchFamily="34" charset="0"/>
                  <a:sym typeface="Arial" panose="020B0604020202020204" pitchFamily="34" charset="0"/>
                </a:rPr>
                <a:t>4</a:t>
              </a:r>
              <a:endParaRPr lang="zh-CN" altLang="en-US" sz="3200" dirty="0">
                <a:solidFill>
                  <a:schemeClr val="bg1"/>
                </a:solidFill>
                <a:cs typeface="Vrinda" panose="020B0502040204020203" pitchFamily="34" charset="0"/>
                <a:sym typeface="Arial" panose="020B0604020202020204" pitchFamily="34" charset="0"/>
              </a:endParaRPr>
            </a:p>
          </p:txBody>
        </p:sp>
        <p:sp>
          <p:nvSpPr>
            <p:cNvPr id="40" name="文本框 38"/>
            <p:cNvSpPr txBox="1">
              <a:spLocks noChangeArrowheads="1"/>
            </p:cNvSpPr>
            <p:nvPr/>
          </p:nvSpPr>
          <p:spPr bwMode="auto">
            <a:xfrm>
              <a:off x="679913" y="26637"/>
              <a:ext cx="3328761" cy="787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sym typeface="Arial" panose="020B0604020202020204" pitchFamily="34" charset="0"/>
                </a:rPr>
                <a:t>产品特点</a:t>
              </a:r>
              <a:endParaRPr lang="zh-CN" altLang="en-US" sz="3600" b="1" dirty="0">
                <a:solidFill>
                  <a:srgbClr val="4B5E75"/>
                </a:solidFill>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0" y="4724400"/>
            <a:ext cx="2844165" cy="668020"/>
          </a:xfrm>
          <a:custGeom>
            <a:avLst/>
            <a:gdLst/>
            <a:ahLst/>
            <a:cxnLst/>
            <a:rect l="l" t="t" r="r" b="b"/>
            <a:pathLst>
              <a:path w="2844165" h="668020">
                <a:moveTo>
                  <a:pt x="0" y="0"/>
                </a:moveTo>
                <a:lnTo>
                  <a:pt x="2843783" y="0"/>
                </a:lnTo>
                <a:lnTo>
                  <a:pt x="2843783" y="667512"/>
                </a:lnTo>
                <a:lnTo>
                  <a:pt x="0" y="667512"/>
                </a:lnTo>
                <a:lnTo>
                  <a:pt x="0" y="0"/>
                </a:lnTo>
                <a:close/>
              </a:path>
            </a:pathLst>
          </a:custGeom>
          <a:solidFill>
            <a:srgbClr val="FFF1CC"/>
          </a:solidFill>
        </p:spPr>
        <p:txBody>
          <a:bodyPr wrap="square" lIns="0" tIns="0" rIns="0" bIns="0" rtlCol="0"/>
          <a:lstStyle/>
          <a:p>
            <a:endParaRPr/>
          </a:p>
        </p:txBody>
      </p:sp>
      <p:sp>
        <p:nvSpPr>
          <p:cNvPr id="3" name="object 4"/>
          <p:cNvSpPr/>
          <p:nvPr/>
        </p:nvSpPr>
        <p:spPr>
          <a:xfrm>
            <a:off x="7501130" y="3956303"/>
            <a:ext cx="3752215" cy="668020"/>
          </a:xfrm>
          <a:custGeom>
            <a:avLst/>
            <a:gdLst/>
            <a:ahLst/>
            <a:cxnLst/>
            <a:rect l="l" t="t" r="r" b="b"/>
            <a:pathLst>
              <a:path w="3752215" h="668020">
                <a:moveTo>
                  <a:pt x="0" y="0"/>
                </a:moveTo>
                <a:lnTo>
                  <a:pt x="3752087" y="0"/>
                </a:lnTo>
                <a:lnTo>
                  <a:pt x="3752087" y="667512"/>
                </a:lnTo>
                <a:lnTo>
                  <a:pt x="0" y="667512"/>
                </a:lnTo>
                <a:lnTo>
                  <a:pt x="0" y="0"/>
                </a:lnTo>
                <a:close/>
              </a:path>
            </a:pathLst>
          </a:custGeom>
          <a:solidFill>
            <a:srgbClr val="F1F1F1"/>
          </a:solidFill>
        </p:spPr>
        <p:txBody>
          <a:bodyPr wrap="square" lIns="0" tIns="0" rIns="0" bIns="0" rtlCol="0"/>
          <a:lstStyle/>
          <a:p>
            <a:endParaRPr/>
          </a:p>
        </p:txBody>
      </p:sp>
      <p:sp>
        <p:nvSpPr>
          <p:cNvPr id="4" name="object 6"/>
          <p:cNvSpPr txBox="1"/>
          <p:nvPr/>
        </p:nvSpPr>
        <p:spPr>
          <a:xfrm>
            <a:off x="3287065" y="978586"/>
            <a:ext cx="5727700" cy="553998"/>
          </a:xfrm>
          <a:prstGeom prst="rect">
            <a:avLst/>
          </a:prstGeom>
        </p:spPr>
        <p:txBody>
          <a:bodyPr vert="horz" wrap="square" lIns="0" tIns="0" rIns="0" bIns="0" rtlCol="0">
            <a:spAutoFit/>
          </a:bodyPr>
          <a:lstStyle/>
          <a:p>
            <a:pPr marL="12700">
              <a:lnSpc>
                <a:spcPct val="100000"/>
              </a:lnSpc>
            </a:pPr>
            <a:r>
              <a:rPr sz="3600" b="1" spc="5" dirty="0">
                <a:solidFill>
                  <a:srgbClr val="FF9500"/>
                </a:solidFill>
                <a:latin typeface="+mj-ea"/>
                <a:ea typeface="+mj-ea"/>
                <a:cs typeface="Microsoft YaHei"/>
              </a:rPr>
              <a:t>一体化</a:t>
            </a:r>
            <a:r>
              <a:rPr sz="2000" b="1" spc="5" dirty="0">
                <a:latin typeface="+mj-ea"/>
                <a:ea typeface="+mj-ea"/>
                <a:cs typeface="Microsoft YaHei"/>
              </a:rPr>
              <a:t>互联网对接，为企业打通线上线下业务</a:t>
            </a:r>
            <a:endParaRPr sz="2000" dirty="0">
              <a:latin typeface="+mj-ea"/>
              <a:ea typeface="+mj-ea"/>
              <a:cs typeface="Microsoft YaHei"/>
            </a:endParaRPr>
          </a:p>
        </p:txBody>
      </p:sp>
      <p:sp>
        <p:nvSpPr>
          <p:cNvPr id="5" name="object 7"/>
          <p:cNvSpPr/>
          <p:nvPr/>
        </p:nvSpPr>
        <p:spPr>
          <a:xfrm>
            <a:off x="2177796" y="2199132"/>
            <a:ext cx="1609725" cy="396240"/>
          </a:xfrm>
          <a:custGeom>
            <a:avLst/>
            <a:gdLst/>
            <a:ahLst/>
            <a:cxnLst/>
            <a:rect l="l" t="t" r="r" b="b"/>
            <a:pathLst>
              <a:path w="1609725" h="396239">
                <a:moveTo>
                  <a:pt x="0" y="0"/>
                </a:moveTo>
                <a:lnTo>
                  <a:pt x="1609344" y="0"/>
                </a:lnTo>
                <a:lnTo>
                  <a:pt x="1609344" y="396240"/>
                </a:lnTo>
                <a:lnTo>
                  <a:pt x="0" y="396240"/>
                </a:lnTo>
                <a:lnTo>
                  <a:pt x="0" y="0"/>
                </a:lnTo>
                <a:close/>
              </a:path>
            </a:pathLst>
          </a:custGeom>
          <a:solidFill>
            <a:srgbClr val="006FC0"/>
          </a:solidFill>
        </p:spPr>
        <p:txBody>
          <a:bodyPr wrap="square" lIns="0" tIns="0" rIns="0" bIns="0" rtlCol="0"/>
          <a:lstStyle/>
          <a:p>
            <a:endParaRPr/>
          </a:p>
        </p:txBody>
      </p:sp>
      <p:sp>
        <p:nvSpPr>
          <p:cNvPr id="6" name="object 8"/>
          <p:cNvSpPr txBox="1"/>
          <p:nvPr/>
        </p:nvSpPr>
        <p:spPr>
          <a:xfrm>
            <a:off x="2602344" y="2265985"/>
            <a:ext cx="761365" cy="276999"/>
          </a:xfrm>
          <a:prstGeom prst="rect">
            <a:avLst/>
          </a:prstGeom>
        </p:spPr>
        <p:txBody>
          <a:bodyPr vert="horz" wrap="square" lIns="0" tIns="0" rIns="0" bIns="0" rtlCol="0">
            <a:spAutoFit/>
          </a:bodyPr>
          <a:lstStyle/>
          <a:p>
            <a:pPr marL="12700">
              <a:lnSpc>
                <a:spcPct val="100000"/>
              </a:lnSpc>
            </a:pPr>
            <a:r>
              <a:rPr spc="210" dirty="0" smtClean="0">
                <a:solidFill>
                  <a:srgbClr val="FFFFFF"/>
                </a:solidFill>
                <a:latin typeface="Calibri"/>
                <a:cs typeface="Calibri"/>
              </a:rPr>
              <a:t>Off</a:t>
            </a:r>
            <a:r>
              <a:rPr spc="110" dirty="0" smtClean="0">
                <a:solidFill>
                  <a:srgbClr val="FFFFFF"/>
                </a:solidFill>
                <a:latin typeface="Calibri"/>
                <a:cs typeface="Calibri"/>
              </a:rPr>
              <a:t>li</a:t>
            </a:r>
            <a:r>
              <a:rPr spc="245" dirty="0" smtClean="0">
                <a:solidFill>
                  <a:srgbClr val="FFFFFF"/>
                </a:solidFill>
                <a:latin typeface="Calibri"/>
                <a:cs typeface="Calibri"/>
              </a:rPr>
              <a:t>e</a:t>
            </a:r>
            <a:endParaRPr dirty="0">
              <a:latin typeface="Calibri"/>
              <a:cs typeface="Calibri"/>
            </a:endParaRPr>
          </a:p>
        </p:txBody>
      </p:sp>
      <p:sp>
        <p:nvSpPr>
          <p:cNvPr id="7" name="object 9"/>
          <p:cNvSpPr/>
          <p:nvPr/>
        </p:nvSpPr>
        <p:spPr>
          <a:xfrm>
            <a:off x="8057389" y="2203706"/>
            <a:ext cx="1617345" cy="391795"/>
          </a:xfrm>
          <a:custGeom>
            <a:avLst/>
            <a:gdLst/>
            <a:ahLst/>
            <a:cxnLst/>
            <a:rect l="l" t="t" r="r" b="b"/>
            <a:pathLst>
              <a:path w="1617345" h="391794">
                <a:moveTo>
                  <a:pt x="0" y="0"/>
                </a:moveTo>
                <a:lnTo>
                  <a:pt x="1616963" y="0"/>
                </a:lnTo>
                <a:lnTo>
                  <a:pt x="1616963" y="391668"/>
                </a:lnTo>
                <a:lnTo>
                  <a:pt x="0" y="391668"/>
                </a:lnTo>
                <a:lnTo>
                  <a:pt x="0" y="0"/>
                </a:lnTo>
                <a:close/>
              </a:path>
            </a:pathLst>
          </a:custGeom>
          <a:solidFill>
            <a:srgbClr val="006FC0"/>
          </a:solidFill>
        </p:spPr>
        <p:txBody>
          <a:bodyPr wrap="square" lIns="0" tIns="0" rIns="0" bIns="0" rtlCol="0"/>
          <a:lstStyle/>
          <a:p>
            <a:endParaRPr/>
          </a:p>
        </p:txBody>
      </p:sp>
      <p:sp>
        <p:nvSpPr>
          <p:cNvPr id="8" name="object 10"/>
          <p:cNvSpPr txBox="1"/>
          <p:nvPr/>
        </p:nvSpPr>
        <p:spPr>
          <a:xfrm>
            <a:off x="8504034" y="2267891"/>
            <a:ext cx="722631" cy="276999"/>
          </a:xfrm>
          <a:prstGeom prst="rect">
            <a:avLst/>
          </a:prstGeom>
        </p:spPr>
        <p:txBody>
          <a:bodyPr vert="horz" wrap="square" lIns="0" tIns="0" rIns="0" bIns="0" rtlCol="0">
            <a:spAutoFit/>
          </a:bodyPr>
          <a:lstStyle/>
          <a:p>
            <a:pPr marL="12700">
              <a:lnSpc>
                <a:spcPct val="100000"/>
              </a:lnSpc>
            </a:pPr>
            <a:r>
              <a:rPr spc="210" dirty="0" smtClean="0">
                <a:solidFill>
                  <a:srgbClr val="FFFFFF"/>
                </a:solidFill>
                <a:latin typeface="Calibri"/>
                <a:cs typeface="Calibri"/>
              </a:rPr>
              <a:t>O</a:t>
            </a:r>
            <a:r>
              <a:rPr spc="110" dirty="0" smtClean="0">
                <a:solidFill>
                  <a:srgbClr val="FFFFFF"/>
                </a:solidFill>
                <a:latin typeface="Calibri"/>
                <a:cs typeface="Calibri"/>
              </a:rPr>
              <a:t>li</a:t>
            </a:r>
            <a:r>
              <a:rPr spc="245" dirty="0" smtClean="0">
                <a:solidFill>
                  <a:srgbClr val="FFFFFF"/>
                </a:solidFill>
                <a:latin typeface="Calibri"/>
                <a:cs typeface="Calibri"/>
              </a:rPr>
              <a:t>e</a:t>
            </a:r>
            <a:endParaRPr dirty="0">
              <a:latin typeface="Calibri"/>
              <a:cs typeface="Calibri"/>
            </a:endParaRPr>
          </a:p>
        </p:txBody>
      </p:sp>
      <p:sp>
        <p:nvSpPr>
          <p:cNvPr id="9" name="object 11"/>
          <p:cNvSpPr/>
          <p:nvPr/>
        </p:nvSpPr>
        <p:spPr>
          <a:xfrm>
            <a:off x="981457" y="3188207"/>
            <a:ext cx="474345" cy="2917190"/>
          </a:xfrm>
          <a:custGeom>
            <a:avLst/>
            <a:gdLst/>
            <a:ahLst/>
            <a:cxnLst/>
            <a:rect l="l" t="t" r="r" b="b"/>
            <a:pathLst>
              <a:path w="474344" h="2917190">
                <a:moveTo>
                  <a:pt x="0" y="0"/>
                </a:moveTo>
                <a:lnTo>
                  <a:pt x="473963" y="0"/>
                </a:lnTo>
                <a:lnTo>
                  <a:pt x="473963" y="2916936"/>
                </a:lnTo>
                <a:lnTo>
                  <a:pt x="0" y="2916936"/>
                </a:lnTo>
                <a:lnTo>
                  <a:pt x="0" y="0"/>
                </a:lnTo>
                <a:close/>
              </a:path>
            </a:pathLst>
          </a:custGeom>
          <a:solidFill>
            <a:srgbClr val="FF9500"/>
          </a:solidFill>
        </p:spPr>
        <p:txBody>
          <a:bodyPr wrap="square" lIns="0" tIns="0" rIns="0" bIns="0" rtlCol="0"/>
          <a:lstStyle/>
          <a:p>
            <a:endParaRPr/>
          </a:p>
        </p:txBody>
      </p:sp>
      <p:sp>
        <p:nvSpPr>
          <p:cNvPr id="10" name="object 12"/>
          <p:cNvSpPr/>
          <p:nvPr/>
        </p:nvSpPr>
        <p:spPr>
          <a:xfrm>
            <a:off x="2177796" y="2627376"/>
            <a:ext cx="1609725" cy="295910"/>
          </a:xfrm>
          <a:custGeom>
            <a:avLst/>
            <a:gdLst/>
            <a:ahLst/>
            <a:cxnLst/>
            <a:rect l="l" t="t" r="r" b="b"/>
            <a:pathLst>
              <a:path w="1609725" h="295910">
                <a:moveTo>
                  <a:pt x="0" y="0"/>
                </a:moveTo>
                <a:lnTo>
                  <a:pt x="1609344" y="0"/>
                </a:lnTo>
                <a:lnTo>
                  <a:pt x="1609344" y="295656"/>
                </a:lnTo>
                <a:lnTo>
                  <a:pt x="0" y="295656"/>
                </a:lnTo>
                <a:lnTo>
                  <a:pt x="0" y="0"/>
                </a:lnTo>
                <a:close/>
              </a:path>
            </a:pathLst>
          </a:custGeom>
          <a:solidFill>
            <a:srgbClr val="33CDFF"/>
          </a:solidFill>
        </p:spPr>
        <p:txBody>
          <a:bodyPr wrap="square" lIns="0" tIns="0" rIns="0" bIns="0" rtlCol="0"/>
          <a:lstStyle/>
          <a:p>
            <a:endParaRPr/>
          </a:p>
        </p:txBody>
      </p:sp>
      <p:sp>
        <p:nvSpPr>
          <p:cNvPr id="11" name="object 13"/>
          <p:cNvSpPr txBox="1"/>
          <p:nvPr/>
        </p:nvSpPr>
        <p:spPr>
          <a:xfrm>
            <a:off x="2549095" y="2674290"/>
            <a:ext cx="1035935" cy="276999"/>
          </a:xfrm>
          <a:prstGeom prst="rect">
            <a:avLst/>
          </a:prstGeom>
        </p:spPr>
        <p:txBody>
          <a:bodyPr vert="horz" wrap="square" lIns="0" tIns="0" rIns="0" bIns="0" rtlCol="0">
            <a:spAutoFit/>
          </a:bodyPr>
          <a:lstStyle/>
          <a:p>
            <a:pPr marL="12700">
              <a:lnSpc>
                <a:spcPct val="100000"/>
              </a:lnSpc>
            </a:pPr>
            <a:r>
              <a:rPr dirty="0">
                <a:latin typeface="Microsoft YaHei"/>
                <a:cs typeface="Microsoft YaHei"/>
              </a:rPr>
              <a:t>企业应用</a:t>
            </a:r>
          </a:p>
        </p:txBody>
      </p:sp>
      <p:sp>
        <p:nvSpPr>
          <p:cNvPr id="12" name="object 23"/>
          <p:cNvSpPr txBox="1"/>
          <p:nvPr/>
        </p:nvSpPr>
        <p:spPr>
          <a:xfrm>
            <a:off x="2164081" y="3214117"/>
            <a:ext cx="1618615" cy="376385"/>
          </a:xfrm>
          <a:prstGeom prst="rect">
            <a:avLst/>
          </a:prstGeom>
          <a:solidFill>
            <a:srgbClr val="FFD966"/>
          </a:solidFill>
        </p:spPr>
        <p:txBody>
          <a:bodyPr vert="horz" wrap="square" lIns="0" tIns="98425" rIns="0" bIns="0" rtlCol="0">
            <a:spAutoFit/>
          </a:bodyPr>
          <a:lstStyle/>
          <a:p>
            <a:pPr marL="503555">
              <a:lnSpc>
                <a:spcPct val="100000"/>
              </a:lnSpc>
              <a:spcBef>
                <a:spcPts val="775"/>
              </a:spcBef>
            </a:pPr>
            <a:r>
              <a:rPr spc="-5" dirty="0">
                <a:solidFill>
                  <a:srgbClr val="3A3838"/>
                </a:solidFill>
                <a:latin typeface="Microsoft YaHei"/>
                <a:cs typeface="Microsoft YaHei"/>
              </a:rPr>
              <a:t>POS系统</a:t>
            </a:r>
            <a:endParaRPr dirty="0">
              <a:latin typeface="Microsoft YaHei"/>
              <a:cs typeface="Microsoft YaHei"/>
            </a:endParaRPr>
          </a:p>
        </p:txBody>
      </p:sp>
      <p:sp>
        <p:nvSpPr>
          <p:cNvPr id="13" name="object 24"/>
          <p:cNvSpPr txBox="1"/>
          <p:nvPr/>
        </p:nvSpPr>
        <p:spPr>
          <a:xfrm>
            <a:off x="2164081" y="3822192"/>
            <a:ext cx="1618615" cy="375103"/>
          </a:xfrm>
          <a:prstGeom prst="rect">
            <a:avLst/>
          </a:prstGeom>
          <a:solidFill>
            <a:srgbClr val="FFD966"/>
          </a:solidFill>
        </p:spPr>
        <p:txBody>
          <a:bodyPr vert="horz" wrap="square" lIns="0" tIns="97155" rIns="0" bIns="0" rtlCol="0">
            <a:spAutoFit/>
          </a:bodyPr>
          <a:lstStyle/>
          <a:p>
            <a:pPr marL="504190">
              <a:lnSpc>
                <a:spcPct val="100000"/>
              </a:lnSpc>
              <a:spcBef>
                <a:spcPts val="765"/>
              </a:spcBef>
            </a:pPr>
            <a:r>
              <a:rPr lang="zh-CN" altLang="en-US" dirty="0" smtClean="0">
                <a:solidFill>
                  <a:srgbClr val="3A3838"/>
                </a:solidFill>
                <a:latin typeface="Microsoft YaHei"/>
                <a:cs typeface="Microsoft YaHei"/>
              </a:rPr>
              <a:t>结算</a:t>
            </a:r>
            <a:r>
              <a:rPr dirty="0" smtClean="0">
                <a:solidFill>
                  <a:srgbClr val="3A3838"/>
                </a:solidFill>
                <a:latin typeface="Microsoft YaHei"/>
                <a:cs typeface="Microsoft YaHei"/>
              </a:rPr>
              <a:t>系统</a:t>
            </a:r>
            <a:endParaRPr dirty="0">
              <a:latin typeface="Microsoft YaHei"/>
              <a:cs typeface="Microsoft YaHei"/>
            </a:endParaRPr>
          </a:p>
        </p:txBody>
      </p:sp>
      <p:sp>
        <p:nvSpPr>
          <p:cNvPr id="14" name="object 25"/>
          <p:cNvSpPr txBox="1"/>
          <p:nvPr/>
        </p:nvSpPr>
        <p:spPr>
          <a:xfrm>
            <a:off x="2164081" y="4410456"/>
            <a:ext cx="1618615" cy="376385"/>
          </a:xfrm>
          <a:prstGeom prst="rect">
            <a:avLst/>
          </a:prstGeom>
          <a:solidFill>
            <a:srgbClr val="FFD966"/>
          </a:solidFill>
        </p:spPr>
        <p:txBody>
          <a:bodyPr vert="horz" wrap="square" lIns="0" tIns="98425" rIns="0" bIns="0" rtlCol="0">
            <a:spAutoFit/>
          </a:bodyPr>
          <a:lstStyle/>
          <a:p>
            <a:pPr marL="504190">
              <a:lnSpc>
                <a:spcPct val="100000"/>
              </a:lnSpc>
              <a:spcBef>
                <a:spcPts val="775"/>
              </a:spcBef>
            </a:pPr>
            <a:r>
              <a:rPr dirty="0">
                <a:solidFill>
                  <a:srgbClr val="3A3838"/>
                </a:solidFill>
                <a:latin typeface="Microsoft YaHei"/>
                <a:cs typeface="Microsoft YaHei"/>
              </a:rPr>
              <a:t>营运系统</a:t>
            </a:r>
            <a:endParaRPr dirty="0">
              <a:latin typeface="Microsoft YaHei"/>
              <a:cs typeface="Microsoft YaHei"/>
            </a:endParaRPr>
          </a:p>
        </p:txBody>
      </p:sp>
      <p:sp>
        <p:nvSpPr>
          <p:cNvPr id="15" name="object 26"/>
          <p:cNvSpPr txBox="1"/>
          <p:nvPr/>
        </p:nvSpPr>
        <p:spPr>
          <a:xfrm>
            <a:off x="2164081" y="4992624"/>
            <a:ext cx="1618615" cy="374461"/>
          </a:xfrm>
          <a:prstGeom prst="rect">
            <a:avLst/>
          </a:prstGeom>
          <a:solidFill>
            <a:srgbClr val="FFD966"/>
          </a:solidFill>
        </p:spPr>
        <p:txBody>
          <a:bodyPr vert="horz" wrap="square" lIns="0" tIns="96520" rIns="0" bIns="0" rtlCol="0">
            <a:spAutoFit/>
          </a:bodyPr>
          <a:lstStyle/>
          <a:p>
            <a:pPr marL="427990">
              <a:lnSpc>
                <a:spcPct val="100000"/>
              </a:lnSpc>
              <a:spcBef>
                <a:spcPts val="760"/>
              </a:spcBef>
            </a:pPr>
            <a:r>
              <a:rPr dirty="0">
                <a:solidFill>
                  <a:srgbClr val="3A3838"/>
                </a:solidFill>
                <a:latin typeface="Microsoft YaHei"/>
                <a:cs typeface="Microsoft YaHei"/>
              </a:rPr>
              <a:t>供应链系统</a:t>
            </a:r>
            <a:endParaRPr dirty="0">
              <a:latin typeface="Microsoft YaHei"/>
              <a:cs typeface="Microsoft YaHei"/>
            </a:endParaRPr>
          </a:p>
        </p:txBody>
      </p:sp>
      <p:sp>
        <p:nvSpPr>
          <p:cNvPr id="16" name="object 27"/>
          <p:cNvSpPr txBox="1"/>
          <p:nvPr/>
        </p:nvSpPr>
        <p:spPr>
          <a:xfrm>
            <a:off x="2159509" y="5591556"/>
            <a:ext cx="1618615" cy="375744"/>
          </a:xfrm>
          <a:prstGeom prst="rect">
            <a:avLst/>
          </a:prstGeom>
          <a:solidFill>
            <a:srgbClr val="FFD966"/>
          </a:solidFill>
        </p:spPr>
        <p:txBody>
          <a:bodyPr vert="horz" wrap="square" lIns="0" tIns="97790" rIns="0" bIns="0" rtlCol="0">
            <a:spAutoFit/>
          </a:bodyPr>
          <a:lstStyle/>
          <a:p>
            <a:pPr marL="504190">
              <a:lnSpc>
                <a:spcPct val="100000"/>
              </a:lnSpc>
              <a:spcBef>
                <a:spcPts val="770"/>
              </a:spcBef>
            </a:pPr>
            <a:r>
              <a:rPr dirty="0">
                <a:solidFill>
                  <a:srgbClr val="3A3838"/>
                </a:solidFill>
                <a:latin typeface="Microsoft YaHei"/>
                <a:cs typeface="Microsoft YaHei"/>
              </a:rPr>
              <a:t>采购系统</a:t>
            </a:r>
            <a:endParaRPr>
              <a:latin typeface="Microsoft YaHei"/>
              <a:cs typeface="Microsoft YaHei"/>
            </a:endParaRPr>
          </a:p>
        </p:txBody>
      </p:sp>
      <p:sp>
        <p:nvSpPr>
          <p:cNvPr id="17" name="object 28"/>
          <p:cNvSpPr/>
          <p:nvPr/>
        </p:nvSpPr>
        <p:spPr>
          <a:xfrm>
            <a:off x="8057389" y="2624329"/>
            <a:ext cx="1617345" cy="299085"/>
          </a:xfrm>
          <a:custGeom>
            <a:avLst/>
            <a:gdLst/>
            <a:ahLst/>
            <a:cxnLst/>
            <a:rect l="l" t="t" r="r" b="b"/>
            <a:pathLst>
              <a:path w="1617345" h="299085">
                <a:moveTo>
                  <a:pt x="0" y="0"/>
                </a:moveTo>
                <a:lnTo>
                  <a:pt x="1616963" y="0"/>
                </a:lnTo>
                <a:lnTo>
                  <a:pt x="1616963" y="298704"/>
                </a:lnTo>
                <a:lnTo>
                  <a:pt x="0" y="298704"/>
                </a:lnTo>
                <a:lnTo>
                  <a:pt x="0" y="0"/>
                </a:lnTo>
                <a:close/>
              </a:path>
            </a:pathLst>
          </a:custGeom>
          <a:solidFill>
            <a:srgbClr val="33CDFF"/>
          </a:solidFill>
        </p:spPr>
        <p:txBody>
          <a:bodyPr wrap="square" lIns="0" tIns="0" rIns="0" bIns="0" rtlCol="0"/>
          <a:lstStyle/>
          <a:p>
            <a:endParaRPr/>
          </a:p>
        </p:txBody>
      </p:sp>
      <p:sp>
        <p:nvSpPr>
          <p:cNvPr id="18" name="object 30"/>
          <p:cNvSpPr/>
          <p:nvPr/>
        </p:nvSpPr>
        <p:spPr>
          <a:xfrm>
            <a:off x="1471410" y="3393744"/>
            <a:ext cx="680085" cy="76200"/>
          </a:xfrm>
          <a:custGeom>
            <a:avLst/>
            <a:gdLst/>
            <a:ahLst/>
            <a:cxnLst/>
            <a:rect l="l" t="t" r="r" b="b"/>
            <a:pathLst>
              <a:path w="680085" h="76200">
                <a:moveTo>
                  <a:pt x="76200" y="76200"/>
                </a:moveTo>
                <a:lnTo>
                  <a:pt x="0" y="38100"/>
                </a:lnTo>
                <a:lnTo>
                  <a:pt x="76200" y="0"/>
                </a:lnTo>
                <a:lnTo>
                  <a:pt x="76200" y="34289"/>
                </a:lnTo>
                <a:lnTo>
                  <a:pt x="57150" y="34289"/>
                </a:lnTo>
                <a:lnTo>
                  <a:pt x="57150" y="41910"/>
                </a:lnTo>
                <a:lnTo>
                  <a:pt x="76200" y="41910"/>
                </a:lnTo>
                <a:lnTo>
                  <a:pt x="76200" y="76200"/>
                </a:lnTo>
                <a:close/>
              </a:path>
              <a:path w="680085" h="76200">
                <a:moveTo>
                  <a:pt x="603885" y="76200"/>
                </a:moveTo>
                <a:lnTo>
                  <a:pt x="603885" y="0"/>
                </a:lnTo>
                <a:lnTo>
                  <a:pt x="672464" y="34289"/>
                </a:lnTo>
                <a:lnTo>
                  <a:pt x="622935" y="34289"/>
                </a:lnTo>
                <a:lnTo>
                  <a:pt x="622935" y="41910"/>
                </a:lnTo>
                <a:lnTo>
                  <a:pt x="672464" y="41910"/>
                </a:lnTo>
                <a:lnTo>
                  <a:pt x="603885" y="76200"/>
                </a:lnTo>
                <a:close/>
              </a:path>
              <a:path w="680085" h="76200">
                <a:moveTo>
                  <a:pt x="76200" y="41910"/>
                </a:moveTo>
                <a:lnTo>
                  <a:pt x="57150" y="41910"/>
                </a:lnTo>
                <a:lnTo>
                  <a:pt x="57150" y="34289"/>
                </a:lnTo>
                <a:lnTo>
                  <a:pt x="76200" y="34289"/>
                </a:lnTo>
                <a:lnTo>
                  <a:pt x="76200" y="41910"/>
                </a:lnTo>
                <a:close/>
              </a:path>
              <a:path w="680085" h="76200">
                <a:moveTo>
                  <a:pt x="603885" y="41910"/>
                </a:moveTo>
                <a:lnTo>
                  <a:pt x="76200" y="41910"/>
                </a:lnTo>
                <a:lnTo>
                  <a:pt x="76200" y="34289"/>
                </a:lnTo>
                <a:lnTo>
                  <a:pt x="603885" y="34289"/>
                </a:lnTo>
                <a:lnTo>
                  <a:pt x="603885" y="41910"/>
                </a:lnTo>
                <a:close/>
              </a:path>
              <a:path w="680085" h="76200">
                <a:moveTo>
                  <a:pt x="672464" y="41910"/>
                </a:moveTo>
                <a:lnTo>
                  <a:pt x="622935" y="41910"/>
                </a:lnTo>
                <a:lnTo>
                  <a:pt x="622935" y="34289"/>
                </a:lnTo>
                <a:lnTo>
                  <a:pt x="672464" y="34289"/>
                </a:lnTo>
                <a:lnTo>
                  <a:pt x="680085" y="38100"/>
                </a:lnTo>
                <a:lnTo>
                  <a:pt x="672464" y="41910"/>
                </a:lnTo>
                <a:close/>
              </a:path>
            </a:pathLst>
          </a:custGeom>
          <a:solidFill>
            <a:srgbClr val="767070"/>
          </a:solidFill>
        </p:spPr>
        <p:txBody>
          <a:bodyPr wrap="square" lIns="0" tIns="0" rIns="0" bIns="0" rtlCol="0"/>
          <a:lstStyle/>
          <a:p>
            <a:endParaRPr/>
          </a:p>
        </p:txBody>
      </p:sp>
      <p:sp>
        <p:nvSpPr>
          <p:cNvPr id="19" name="object 31"/>
          <p:cNvSpPr/>
          <p:nvPr/>
        </p:nvSpPr>
        <p:spPr>
          <a:xfrm>
            <a:off x="1469504" y="3997629"/>
            <a:ext cx="680085" cy="76200"/>
          </a:xfrm>
          <a:custGeom>
            <a:avLst/>
            <a:gdLst/>
            <a:ahLst/>
            <a:cxnLst/>
            <a:rect l="l" t="t" r="r" b="b"/>
            <a:pathLst>
              <a:path w="680085" h="76200">
                <a:moveTo>
                  <a:pt x="76200" y="76200"/>
                </a:moveTo>
                <a:lnTo>
                  <a:pt x="0" y="38100"/>
                </a:lnTo>
                <a:lnTo>
                  <a:pt x="76200" y="0"/>
                </a:lnTo>
                <a:lnTo>
                  <a:pt x="76200" y="34289"/>
                </a:lnTo>
                <a:lnTo>
                  <a:pt x="57150" y="34289"/>
                </a:lnTo>
                <a:lnTo>
                  <a:pt x="57150" y="41910"/>
                </a:lnTo>
                <a:lnTo>
                  <a:pt x="76200" y="41910"/>
                </a:lnTo>
                <a:lnTo>
                  <a:pt x="76200" y="76200"/>
                </a:lnTo>
                <a:close/>
              </a:path>
              <a:path w="680085" h="76200">
                <a:moveTo>
                  <a:pt x="603884" y="76200"/>
                </a:moveTo>
                <a:lnTo>
                  <a:pt x="603884" y="0"/>
                </a:lnTo>
                <a:lnTo>
                  <a:pt x="672464" y="34289"/>
                </a:lnTo>
                <a:lnTo>
                  <a:pt x="622934" y="34289"/>
                </a:lnTo>
                <a:lnTo>
                  <a:pt x="622934" y="41910"/>
                </a:lnTo>
                <a:lnTo>
                  <a:pt x="672464" y="41910"/>
                </a:lnTo>
                <a:lnTo>
                  <a:pt x="603884" y="76200"/>
                </a:lnTo>
                <a:close/>
              </a:path>
              <a:path w="680085" h="76200">
                <a:moveTo>
                  <a:pt x="76200" y="41910"/>
                </a:moveTo>
                <a:lnTo>
                  <a:pt x="57150" y="41910"/>
                </a:lnTo>
                <a:lnTo>
                  <a:pt x="57150" y="34289"/>
                </a:lnTo>
                <a:lnTo>
                  <a:pt x="76200" y="34289"/>
                </a:lnTo>
                <a:lnTo>
                  <a:pt x="76200" y="41910"/>
                </a:lnTo>
                <a:close/>
              </a:path>
              <a:path w="680085" h="76200">
                <a:moveTo>
                  <a:pt x="603884" y="41910"/>
                </a:moveTo>
                <a:lnTo>
                  <a:pt x="76200" y="41910"/>
                </a:lnTo>
                <a:lnTo>
                  <a:pt x="76200" y="34289"/>
                </a:lnTo>
                <a:lnTo>
                  <a:pt x="603884" y="34289"/>
                </a:lnTo>
                <a:lnTo>
                  <a:pt x="603884" y="41910"/>
                </a:lnTo>
                <a:close/>
              </a:path>
              <a:path w="680085" h="76200">
                <a:moveTo>
                  <a:pt x="672464" y="41910"/>
                </a:moveTo>
                <a:lnTo>
                  <a:pt x="622934" y="41910"/>
                </a:lnTo>
                <a:lnTo>
                  <a:pt x="622934" y="34289"/>
                </a:lnTo>
                <a:lnTo>
                  <a:pt x="672464" y="34289"/>
                </a:lnTo>
                <a:lnTo>
                  <a:pt x="680084" y="38100"/>
                </a:lnTo>
                <a:lnTo>
                  <a:pt x="672464" y="41910"/>
                </a:lnTo>
                <a:close/>
              </a:path>
            </a:pathLst>
          </a:custGeom>
          <a:solidFill>
            <a:srgbClr val="767070"/>
          </a:solidFill>
        </p:spPr>
        <p:txBody>
          <a:bodyPr wrap="square" lIns="0" tIns="0" rIns="0" bIns="0" rtlCol="0"/>
          <a:lstStyle/>
          <a:p>
            <a:endParaRPr/>
          </a:p>
        </p:txBody>
      </p:sp>
      <p:sp>
        <p:nvSpPr>
          <p:cNvPr id="20" name="object 32"/>
          <p:cNvSpPr/>
          <p:nvPr/>
        </p:nvSpPr>
        <p:spPr>
          <a:xfrm>
            <a:off x="4850891" y="3188207"/>
            <a:ext cx="822960" cy="2933700"/>
          </a:xfrm>
          <a:custGeom>
            <a:avLst/>
            <a:gdLst/>
            <a:ahLst/>
            <a:cxnLst/>
            <a:rect l="l" t="t" r="r" b="b"/>
            <a:pathLst>
              <a:path w="822960" h="2933700">
                <a:moveTo>
                  <a:pt x="0" y="0"/>
                </a:moveTo>
                <a:lnTo>
                  <a:pt x="822960" y="0"/>
                </a:lnTo>
                <a:lnTo>
                  <a:pt x="822960" y="2933700"/>
                </a:lnTo>
                <a:lnTo>
                  <a:pt x="0" y="2933700"/>
                </a:lnTo>
                <a:lnTo>
                  <a:pt x="0" y="0"/>
                </a:lnTo>
                <a:close/>
              </a:path>
            </a:pathLst>
          </a:custGeom>
          <a:solidFill>
            <a:srgbClr val="767070"/>
          </a:solidFill>
        </p:spPr>
        <p:txBody>
          <a:bodyPr wrap="square" lIns="0" tIns="0" rIns="0" bIns="0" rtlCol="0"/>
          <a:lstStyle/>
          <a:p>
            <a:endParaRPr sz="2400" b="1"/>
          </a:p>
        </p:txBody>
      </p:sp>
      <p:sp>
        <p:nvSpPr>
          <p:cNvPr id="21" name="object 33"/>
          <p:cNvSpPr/>
          <p:nvPr/>
        </p:nvSpPr>
        <p:spPr>
          <a:xfrm>
            <a:off x="3778365" y="3408984"/>
            <a:ext cx="159385" cy="2385060"/>
          </a:xfrm>
          <a:custGeom>
            <a:avLst/>
            <a:gdLst/>
            <a:ahLst/>
            <a:cxnLst/>
            <a:rect l="l" t="t" r="r" b="b"/>
            <a:pathLst>
              <a:path w="159385" h="2385060">
                <a:moveTo>
                  <a:pt x="151676" y="7620"/>
                </a:moveTo>
                <a:lnTo>
                  <a:pt x="3810" y="7620"/>
                </a:lnTo>
                <a:lnTo>
                  <a:pt x="3810" y="0"/>
                </a:lnTo>
                <a:lnTo>
                  <a:pt x="159296" y="0"/>
                </a:lnTo>
                <a:lnTo>
                  <a:pt x="159296" y="3809"/>
                </a:lnTo>
                <a:lnTo>
                  <a:pt x="151676" y="3810"/>
                </a:lnTo>
                <a:lnTo>
                  <a:pt x="151676" y="7620"/>
                </a:lnTo>
                <a:close/>
              </a:path>
              <a:path w="159385" h="2385060">
                <a:moveTo>
                  <a:pt x="151676" y="2381250"/>
                </a:moveTo>
                <a:lnTo>
                  <a:pt x="151676" y="3810"/>
                </a:lnTo>
                <a:lnTo>
                  <a:pt x="155486" y="7620"/>
                </a:lnTo>
                <a:lnTo>
                  <a:pt x="159296" y="7620"/>
                </a:lnTo>
                <a:lnTo>
                  <a:pt x="159296" y="2377440"/>
                </a:lnTo>
                <a:lnTo>
                  <a:pt x="155486" y="2377440"/>
                </a:lnTo>
                <a:lnTo>
                  <a:pt x="151676" y="2381250"/>
                </a:lnTo>
                <a:close/>
              </a:path>
              <a:path w="159385" h="2385060">
                <a:moveTo>
                  <a:pt x="159296" y="7620"/>
                </a:moveTo>
                <a:lnTo>
                  <a:pt x="155486" y="7620"/>
                </a:lnTo>
                <a:lnTo>
                  <a:pt x="151676" y="3810"/>
                </a:lnTo>
                <a:lnTo>
                  <a:pt x="159296" y="3809"/>
                </a:lnTo>
                <a:lnTo>
                  <a:pt x="159296" y="7620"/>
                </a:lnTo>
                <a:close/>
              </a:path>
              <a:path w="159385" h="2385060">
                <a:moveTo>
                  <a:pt x="159296" y="2385060"/>
                </a:moveTo>
                <a:lnTo>
                  <a:pt x="0" y="2385060"/>
                </a:lnTo>
                <a:lnTo>
                  <a:pt x="0" y="2377440"/>
                </a:lnTo>
                <a:lnTo>
                  <a:pt x="151676" y="2377440"/>
                </a:lnTo>
                <a:lnTo>
                  <a:pt x="151676" y="2381250"/>
                </a:lnTo>
                <a:lnTo>
                  <a:pt x="159296" y="2381250"/>
                </a:lnTo>
                <a:lnTo>
                  <a:pt x="159296" y="2385060"/>
                </a:lnTo>
                <a:close/>
              </a:path>
              <a:path w="159385" h="2385060">
                <a:moveTo>
                  <a:pt x="159296" y="2381250"/>
                </a:moveTo>
                <a:lnTo>
                  <a:pt x="151676" y="2381250"/>
                </a:lnTo>
                <a:lnTo>
                  <a:pt x="155486" y="2377440"/>
                </a:lnTo>
                <a:lnTo>
                  <a:pt x="159296" y="2377440"/>
                </a:lnTo>
                <a:lnTo>
                  <a:pt x="159296" y="2381250"/>
                </a:lnTo>
                <a:close/>
              </a:path>
            </a:pathLst>
          </a:custGeom>
          <a:solidFill>
            <a:srgbClr val="767070"/>
          </a:solidFill>
        </p:spPr>
        <p:txBody>
          <a:bodyPr wrap="square" lIns="0" tIns="0" rIns="0" bIns="0" rtlCol="0"/>
          <a:lstStyle/>
          <a:p>
            <a:endParaRPr/>
          </a:p>
        </p:txBody>
      </p:sp>
      <p:sp>
        <p:nvSpPr>
          <p:cNvPr id="22" name="object 34"/>
          <p:cNvSpPr/>
          <p:nvPr/>
        </p:nvSpPr>
        <p:spPr>
          <a:xfrm>
            <a:off x="3782173" y="4020489"/>
            <a:ext cx="161291" cy="0"/>
          </a:xfrm>
          <a:custGeom>
            <a:avLst/>
            <a:gdLst/>
            <a:ahLst/>
            <a:cxnLst/>
            <a:rect l="l" t="t" r="r" b="b"/>
            <a:pathLst>
              <a:path w="161289">
                <a:moveTo>
                  <a:pt x="0" y="0"/>
                </a:moveTo>
                <a:lnTo>
                  <a:pt x="161175" y="0"/>
                </a:lnTo>
              </a:path>
            </a:pathLst>
          </a:custGeom>
          <a:ln w="7620">
            <a:solidFill>
              <a:srgbClr val="767070"/>
            </a:solidFill>
          </a:ln>
        </p:spPr>
        <p:txBody>
          <a:bodyPr wrap="square" lIns="0" tIns="0" rIns="0" bIns="0" rtlCol="0"/>
          <a:lstStyle/>
          <a:p>
            <a:endParaRPr/>
          </a:p>
        </p:txBody>
      </p:sp>
      <p:sp>
        <p:nvSpPr>
          <p:cNvPr id="23" name="object 35"/>
          <p:cNvSpPr/>
          <p:nvPr/>
        </p:nvSpPr>
        <p:spPr>
          <a:xfrm>
            <a:off x="3775684" y="4594390"/>
            <a:ext cx="198120" cy="0"/>
          </a:xfrm>
          <a:custGeom>
            <a:avLst/>
            <a:gdLst/>
            <a:ahLst/>
            <a:cxnLst/>
            <a:rect l="l" t="t" r="r" b="b"/>
            <a:pathLst>
              <a:path w="198120">
                <a:moveTo>
                  <a:pt x="0" y="0"/>
                </a:moveTo>
                <a:lnTo>
                  <a:pt x="198120" y="0"/>
                </a:lnTo>
              </a:path>
            </a:pathLst>
          </a:custGeom>
          <a:ln w="7620">
            <a:solidFill>
              <a:srgbClr val="767070"/>
            </a:solidFill>
          </a:ln>
        </p:spPr>
        <p:txBody>
          <a:bodyPr wrap="square" lIns="0" tIns="0" rIns="0" bIns="0" rtlCol="0"/>
          <a:lstStyle/>
          <a:p>
            <a:endParaRPr/>
          </a:p>
        </p:txBody>
      </p:sp>
      <p:sp>
        <p:nvSpPr>
          <p:cNvPr id="24" name="object 36"/>
          <p:cNvSpPr/>
          <p:nvPr/>
        </p:nvSpPr>
        <p:spPr>
          <a:xfrm>
            <a:off x="3782148" y="5190642"/>
            <a:ext cx="161291" cy="0"/>
          </a:xfrm>
          <a:custGeom>
            <a:avLst/>
            <a:gdLst/>
            <a:ahLst/>
            <a:cxnLst/>
            <a:rect l="l" t="t" r="r" b="b"/>
            <a:pathLst>
              <a:path w="161289">
                <a:moveTo>
                  <a:pt x="0" y="0"/>
                </a:moveTo>
                <a:lnTo>
                  <a:pt x="161226" y="0"/>
                </a:lnTo>
              </a:path>
            </a:pathLst>
          </a:custGeom>
          <a:ln w="8585">
            <a:solidFill>
              <a:srgbClr val="767070"/>
            </a:solidFill>
          </a:ln>
        </p:spPr>
        <p:txBody>
          <a:bodyPr wrap="square" lIns="0" tIns="0" rIns="0" bIns="0" rtlCol="0"/>
          <a:lstStyle/>
          <a:p>
            <a:endParaRPr/>
          </a:p>
        </p:txBody>
      </p:sp>
      <p:sp>
        <p:nvSpPr>
          <p:cNvPr id="25" name="object 37"/>
          <p:cNvSpPr/>
          <p:nvPr/>
        </p:nvSpPr>
        <p:spPr>
          <a:xfrm>
            <a:off x="3943349" y="4569284"/>
            <a:ext cx="908051" cy="78105"/>
          </a:xfrm>
          <a:custGeom>
            <a:avLst/>
            <a:gdLst/>
            <a:ahLst/>
            <a:cxnLst/>
            <a:rect l="l" t="t" r="r" b="b"/>
            <a:pathLst>
              <a:path w="908050" h="78104">
                <a:moveTo>
                  <a:pt x="76123" y="76200"/>
                </a:moveTo>
                <a:lnTo>
                  <a:pt x="0" y="37947"/>
                </a:lnTo>
                <a:lnTo>
                  <a:pt x="76276" y="0"/>
                </a:lnTo>
                <a:lnTo>
                  <a:pt x="76207" y="34251"/>
                </a:lnTo>
                <a:lnTo>
                  <a:pt x="57162" y="34251"/>
                </a:lnTo>
                <a:lnTo>
                  <a:pt x="57137" y="41871"/>
                </a:lnTo>
                <a:lnTo>
                  <a:pt x="76192" y="41911"/>
                </a:lnTo>
                <a:lnTo>
                  <a:pt x="76123" y="76200"/>
                </a:lnTo>
                <a:close/>
              </a:path>
              <a:path w="908050" h="78104">
                <a:moveTo>
                  <a:pt x="900123" y="43535"/>
                </a:moveTo>
                <a:lnTo>
                  <a:pt x="850366" y="43535"/>
                </a:lnTo>
                <a:lnTo>
                  <a:pt x="850391" y="35915"/>
                </a:lnTo>
                <a:lnTo>
                  <a:pt x="831336" y="35875"/>
                </a:lnTo>
                <a:lnTo>
                  <a:pt x="831405" y="1587"/>
                </a:lnTo>
                <a:lnTo>
                  <a:pt x="907529" y="39852"/>
                </a:lnTo>
                <a:lnTo>
                  <a:pt x="900123" y="43535"/>
                </a:lnTo>
                <a:close/>
              </a:path>
              <a:path w="908050" h="78104">
                <a:moveTo>
                  <a:pt x="76192" y="41911"/>
                </a:moveTo>
                <a:lnTo>
                  <a:pt x="57137" y="41871"/>
                </a:lnTo>
                <a:lnTo>
                  <a:pt x="57162" y="34251"/>
                </a:lnTo>
                <a:lnTo>
                  <a:pt x="76207" y="34291"/>
                </a:lnTo>
                <a:lnTo>
                  <a:pt x="76192" y="41911"/>
                </a:lnTo>
                <a:close/>
              </a:path>
              <a:path w="908050" h="78104">
                <a:moveTo>
                  <a:pt x="76207" y="34291"/>
                </a:moveTo>
                <a:lnTo>
                  <a:pt x="57162" y="34251"/>
                </a:lnTo>
                <a:lnTo>
                  <a:pt x="76207" y="34251"/>
                </a:lnTo>
                <a:close/>
              </a:path>
              <a:path w="908050" h="78104">
                <a:moveTo>
                  <a:pt x="831321" y="43495"/>
                </a:moveTo>
                <a:lnTo>
                  <a:pt x="76192" y="41911"/>
                </a:lnTo>
                <a:lnTo>
                  <a:pt x="76207" y="34291"/>
                </a:lnTo>
                <a:lnTo>
                  <a:pt x="831336" y="35875"/>
                </a:lnTo>
                <a:lnTo>
                  <a:pt x="831321" y="43495"/>
                </a:lnTo>
                <a:close/>
              </a:path>
              <a:path w="908050" h="78104">
                <a:moveTo>
                  <a:pt x="850366" y="43535"/>
                </a:moveTo>
                <a:lnTo>
                  <a:pt x="831321" y="43495"/>
                </a:lnTo>
                <a:lnTo>
                  <a:pt x="831336" y="35875"/>
                </a:lnTo>
                <a:lnTo>
                  <a:pt x="850391" y="35915"/>
                </a:lnTo>
                <a:lnTo>
                  <a:pt x="850366" y="43535"/>
                </a:lnTo>
                <a:close/>
              </a:path>
              <a:path w="908050" h="78104">
                <a:moveTo>
                  <a:pt x="831253" y="77787"/>
                </a:moveTo>
                <a:lnTo>
                  <a:pt x="831321" y="43495"/>
                </a:lnTo>
                <a:lnTo>
                  <a:pt x="900123" y="43535"/>
                </a:lnTo>
                <a:lnTo>
                  <a:pt x="831253" y="77787"/>
                </a:lnTo>
                <a:close/>
              </a:path>
            </a:pathLst>
          </a:custGeom>
          <a:solidFill>
            <a:srgbClr val="767070"/>
          </a:solidFill>
        </p:spPr>
        <p:txBody>
          <a:bodyPr wrap="square" lIns="0" tIns="0" rIns="0" bIns="0" rtlCol="0"/>
          <a:lstStyle/>
          <a:p>
            <a:endParaRPr/>
          </a:p>
        </p:txBody>
      </p:sp>
      <p:sp>
        <p:nvSpPr>
          <p:cNvPr id="26" name="object 41"/>
          <p:cNvSpPr/>
          <p:nvPr/>
        </p:nvSpPr>
        <p:spPr>
          <a:xfrm>
            <a:off x="5683364" y="4569129"/>
            <a:ext cx="838200" cy="76200"/>
          </a:xfrm>
          <a:custGeom>
            <a:avLst/>
            <a:gdLst/>
            <a:ahLst/>
            <a:cxnLst/>
            <a:rect l="l" t="t" r="r" b="b"/>
            <a:pathLst>
              <a:path w="838200" h="76200">
                <a:moveTo>
                  <a:pt x="76200" y="76200"/>
                </a:moveTo>
                <a:lnTo>
                  <a:pt x="0" y="38100"/>
                </a:lnTo>
                <a:lnTo>
                  <a:pt x="76200" y="0"/>
                </a:lnTo>
                <a:lnTo>
                  <a:pt x="76200" y="34289"/>
                </a:lnTo>
                <a:lnTo>
                  <a:pt x="57150" y="34289"/>
                </a:lnTo>
                <a:lnTo>
                  <a:pt x="57150" y="41910"/>
                </a:lnTo>
                <a:lnTo>
                  <a:pt x="76200" y="41910"/>
                </a:lnTo>
                <a:lnTo>
                  <a:pt x="76200" y="76200"/>
                </a:lnTo>
                <a:close/>
              </a:path>
              <a:path w="838200" h="76200">
                <a:moveTo>
                  <a:pt x="762000" y="76200"/>
                </a:moveTo>
                <a:lnTo>
                  <a:pt x="762000" y="0"/>
                </a:lnTo>
                <a:lnTo>
                  <a:pt x="830579" y="34289"/>
                </a:lnTo>
                <a:lnTo>
                  <a:pt x="781050" y="34289"/>
                </a:lnTo>
                <a:lnTo>
                  <a:pt x="781050" y="41910"/>
                </a:lnTo>
                <a:lnTo>
                  <a:pt x="830579" y="41910"/>
                </a:lnTo>
                <a:lnTo>
                  <a:pt x="762000" y="76200"/>
                </a:lnTo>
                <a:close/>
              </a:path>
              <a:path w="838200" h="76200">
                <a:moveTo>
                  <a:pt x="76200" y="41910"/>
                </a:moveTo>
                <a:lnTo>
                  <a:pt x="57150" y="41910"/>
                </a:lnTo>
                <a:lnTo>
                  <a:pt x="57150" y="34289"/>
                </a:lnTo>
                <a:lnTo>
                  <a:pt x="76200" y="34289"/>
                </a:lnTo>
                <a:lnTo>
                  <a:pt x="76200" y="41910"/>
                </a:lnTo>
                <a:close/>
              </a:path>
              <a:path w="838200" h="76200">
                <a:moveTo>
                  <a:pt x="762000" y="41910"/>
                </a:moveTo>
                <a:lnTo>
                  <a:pt x="76200" y="41910"/>
                </a:lnTo>
                <a:lnTo>
                  <a:pt x="76200" y="34289"/>
                </a:lnTo>
                <a:lnTo>
                  <a:pt x="762000" y="34289"/>
                </a:lnTo>
                <a:lnTo>
                  <a:pt x="762000" y="41910"/>
                </a:lnTo>
                <a:close/>
              </a:path>
              <a:path w="838200" h="76200">
                <a:moveTo>
                  <a:pt x="830579" y="41910"/>
                </a:moveTo>
                <a:lnTo>
                  <a:pt x="781050" y="41910"/>
                </a:lnTo>
                <a:lnTo>
                  <a:pt x="781050" y="34289"/>
                </a:lnTo>
                <a:lnTo>
                  <a:pt x="830579" y="34289"/>
                </a:lnTo>
                <a:lnTo>
                  <a:pt x="838200" y="38100"/>
                </a:lnTo>
                <a:lnTo>
                  <a:pt x="830579" y="41910"/>
                </a:lnTo>
                <a:close/>
              </a:path>
            </a:pathLst>
          </a:custGeom>
          <a:solidFill>
            <a:srgbClr val="767070"/>
          </a:solidFill>
        </p:spPr>
        <p:txBody>
          <a:bodyPr wrap="square" lIns="0" tIns="0" rIns="0" bIns="0" rtlCol="0"/>
          <a:lstStyle/>
          <a:p>
            <a:endParaRPr/>
          </a:p>
        </p:txBody>
      </p:sp>
      <p:sp>
        <p:nvSpPr>
          <p:cNvPr id="27" name="object 43"/>
          <p:cNvSpPr txBox="1"/>
          <p:nvPr/>
        </p:nvSpPr>
        <p:spPr>
          <a:xfrm>
            <a:off x="5735767" y="3956351"/>
            <a:ext cx="635000" cy="553998"/>
          </a:xfrm>
          <a:prstGeom prst="rect">
            <a:avLst/>
          </a:prstGeom>
        </p:spPr>
        <p:txBody>
          <a:bodyPr vert="horz" wrap="square" lIns="0" tIns="0" rIns="0" bIns="0" rtlCol="0">
            <a:spAutoFit/>
          </a:bodyPr>
          <a:lstStyle/>
          <a:p>
            <a:pPr marL="12700">
              <a:lnSpc>
                <a:spcPct val="100000"/>
              </a:lnSpc>
            </a:pPr>
            <a:r>
              <a:rPr dirty="0">
                <a:latin typeface="Microsoft YaHei"/>
                <a:cs typeface="Microsoft YaHei"/>
              </a:rPr>
              <a:t>统一对接</a:t>
            </a:r>
          </a:p>
        </p:txBody>
      </p:sp>
      <p:sp>
        <p:nvSpPr>
          <p:cNvPr id="28" name="object 46"/>
          <p:cNvSpPr txBox="1"/>
          <p:nvPr/>
        </p:nvSpPr>
        <p:spPr>
          <a:xfrm>
            <a:off x="1041787" y="3790227"/>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消</a:t>
            </a:r>
            <a:endParaRPr sz="2400" b="1" dirty="0">
              <a:latin typeface="Microsoft YaHei"/>
              <a:cs typeface="Microsoft YaHei"/>
            </a:endParaRPr>
          </a:p>
        </p:txBody>
      </p:sp>
      <p:sp>
        <p:nvSpPr>
          <p:cNvPr id="29" name="object 47"/>
          <p:cNvSpPr txBox="1"/>
          <p:nvPr/>
        </p:nvSpPr>
        <p:spPr>
          <a:xfrm>
            <a:off x="1041787" y="4494443"/>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费</a:t>
            </a:r>
            <a:endParaRPr sz="2400" b="1" dirty="0">
              <a:latin typeface="Microsoft YaHei"/>
              <a:cs typeface="Microsoft YaHei"/>
            </a:endParaRPr>
          </a:p>
        </p:txBody>
      </p:sp>
      <p:sp>
        <p:nvSpPr>
          <p:cNvPr id="30" name="object 48"/>
          <p:cNvSpPr txBox="1"/>
          <p:nvPr/>
        </p:nvSpPr>
        <p:spPr>
          <a:xfrm>
            <a:off x="1041787" y="5199293"/>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者</a:t>
            </a:r>
            <a:endParaRPr sz="2400" b="1">
              <a:latin typeface="Microsoft YaHei"/>
              <a:cs typeface="Microsoft YaHei"/>
            </a:endParaRPr>
          </a:p>
        </p:txBody>
      </p:sp>
      <p:sp>
        <p:nvSpPr>
          <p:cNvPr id="31" name="object 49"/>
          <p:cNvSpPr txBox="1"/>
          <p:nvPr/>
        </p:nvSpPr>
        <p:spPr>
          <a:xfrm>
            <a:off x="5095169" y="3646474"/>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一</a:t>
            </a:r>
            <a:endParaRPr sz="2400" b="1" dirty="0">
              <a:latin typeface="Microsoft YaHei"/>
              <a:cs typeface="Microsoft YaHei"/>
            </a:endParaRPr>
          </a:p>
        </p:txBody>
      </p:sp>
      <p:sp>
        <p:nvSpPr>
          <p:cNvPr id="32" name="object 50"/>
          <p:cNvSpPr txBox="1"/>
          <p:nvPr/>
        </p:nvSpPr>
        <p:spPr>
          <a:xfrm>
            <a:off x="5095169" y="4113201"/>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体</a:t>
            </a:r>
            <a:endParaRPr sz="2400" b="1" dirty="0">
              <a:latin typeface="Microsoft YaHei"/>
              <a:cs typeface="Microsoft YaHei"/>
            </a:endParaRPr>
          </a:p>
        </p:txBody>
      </p:sp>
      <p:sp>
        <p:nvSpPr>
          <p:cNvPr id="33" name="object 51"/>
          <p:cNvSpPr txBox="1"/>
          <p:nvPr/>
        </p:nvSpPr>
        <p:spPr>
          <a:xfrm>
            <a:off x="5095169" y="4579926"/>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化</a:t>
            </a:r>
            <a:endParaRPr sz="2400" b="1" dirty="0">
              <a:latin typeface="Microsoft YaHei"/>
              <a:cs typeface="Microsoft YaHei"/>
            </a:endParaRPr>
          </a:p>
        </p:txBody>
      </p:sp>
      <p:sp>
        <p:nvSpPr>
          <p:cNvPr id="34" name="object 52"/>
          <p:cNvSpPr txBox="1"/>
          <p:nvPr/>
        </p:nvSpPr>
        <p:spPr>
          <a:xfrm>
            <a:off x="5095169" y="5046651"/>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系</a:t>
            </a:r>
            <a:endParaRPr sz="2400" b="1" dirty="0">
              <a:latin typeface="Microsoft YaHei"/>
              <a:cs typeface="Microsoft YaHei"/>
            </a:endParaRPr>
          </a:p>
        </p:txBody>
      </p:sp>
      <p:sp>
        <p:nvSpPr>
          <p:cNvPr id="35" name="object 53"/>
          <p:cNvSpPr txBox="1"/>
          <p:nvPr/>
        </p:nvSpPr>
        <p:spPr>
          <a:xfrm>
            <a:off x="5095169" y="5513376"/>
            <a:ext cx="320088" cy="203835"/>
          </a:xfrm>
          <a:prstGeom prst="rect">
            <a:avLst/>
          </a:prstGeom>
        </p:spPr>
        <p:txBody>
          <a:bodyPr vert="eaVert" wrap="square" lIns="0" tIns="0" rIns="0" bIns="0" rtlCol="0">
            <a:spAutoFit/>
          </a:bodyPr>
          <a:lstStyle/>
          <a:p>
            <a:pPr marL="12700">
              <a:lnSpc>
                <a:spcPct val="65000"/>
              </a:lnSpc>
            </a:pPr>
            <a:r>
              <a:rPr sz="2400" b="1" dirty="0">
                <a:solidFill>
                  <a:srgbClr val="FFFFFF"/>
                </a:solidFill>
                <a:latin typeface="Microsoft YaHei"/>
                <a:cs typeface="Microsoft YaHei"/>
              </a:rPr>
              <a:t>统</a:t>
            </a:r>
            <a:endParaRPr sz="2400" b="1">
              <a:latin typeface="Microsoft YaHei"/>
              <a:cs typeface="Microsoft YaHei"/>
            </a:endParaRPr>
          </a:p>
        </p:txBody>
      </p:sp>
      <p:pic>
        <p:nvPicPr>
          <p:cNvPr id="36" name="图片 35" descr="翼支付LOGO.jpg"/>
          <p:cNvPicPr>
            <a:picLocks noChangeAspect="1"/>
          </p:cNvPicPr>
          <p:nvPr/>
        </p:nvPicPr>
        <p:blipFill>
          <a:blip r:embed="rId2"/>
          <a:stretch>
            <a:fillRect/>
          </a:stretch>
        </p:blipFill>
        <p:spPr>
          <a:xfrm>
            <a:off x="9793894" y="3962398"/>
            <a:ext cx="685874" cy="680387"/>
          </a:xfrm>
          <a:prstGeom prst="rect">
            <a:avLst/>
          </a:prstGeom>
        </p:spPr>
      </p:pic>
      <p:sp>
        <p:nvSpPr>
          <p:cNvPr id="37" name="object 2"/>
          <p:cNvSpPr/>
          <p:nvPr/>
        </p:nvSpPr>
        <p:spPr>
          <a:xfrm>
            <a:off x="8409432" y="5462015"/>
            <a:ext cx="2844165" cy="668020"/>
          </a:xfrm>
          <a:custGeom>
            <a:avLst/>
            <a:gdLst/>
            <a:ahLst/>
            <a:cxnLst/>
            <a:rect l="l" t="t" r="r" b="b"/>
            <a:pathLst>
              <a:path w="2844165" h="668020">
                <a:moveTo>
                  <a:pt x="0" y="0"/>
                </a:moveTo>
                <a:lnTo>
                  <a:pt x="2843783" y="0"/>
                </a:lnTo>
                <a:lnTo>
                  <a:pt x="2843783" y="667512"/>
                </a:lnTo>
                <a:lnTo>
                  <a:pt x="0" y="667512"/>
                </a:lnTo>
                <a:lnTo>
                  <a:pt x="0" y="0"/>
                </a:lnTo>
                <a:close/>
              </a:path>
            </a:pathLst>
          </a:custGeom>
          <a:solidFill>
            <a:srgbClr val="FFF1CC"/>
          </a:solidFill>
        </p:spPr>
        <p:txBody>
          <a:bodyPr wrap="square" lIns="0" tIns="0" rIns="0" bIns="0" rtlCol="0"/>
          <a:lstStyle/>
          <a:p>
            <a:endParaRPr/>
          </a:p>
        </p:txBody>
      </p:sp>
      <p:sp>
        <p:nvSpPr>
          <p:cNvPr id="38" name="object 3"/>
          <p:cNvSpPr/>
          <p:nvPr/>
        </p:nvSpPr>
        <p:spPr>
          <a:xfrm>
            <a:off x="7501129" y="5462015"/>
            <a:ext cx="147955" cy="668020"/>
          </a:xfrm>
          <a:custGeom>
            <a:avLst/>
            <a:gdLst/>
            <a:ahLst/>
            <a:cxnLst/>
            <a:rect l="l" t="t" r="r" b="b"/>
            <a:pathLst>
              <a:path w="147954" h="668020">
                <a:moveTo>
                  <a:pt x="0" y="0"/>
                </a:moveTo>
                <a:lnTo>
                  <a:pt x="147827" y="0"/>
                </a:lnTo>
                <a:lnTo>
                  <a:pt x="147827" y="667512"/>
                </a:lnTo>
                <a:lnTo>
                  <a:pt x="0" y="667512"/>
                </a:lnTo>
                <a:lnTo>
                  <a:pt x="0" y="0"/>
                </a:lnTo>
                <a:close/>
              </a:path>
            </a:pathLst>
          </a:custGeom>
          <a:solidFill>
            <a:srgbClr val="FFF1CC"/>
          </a:solidFill>
        </p:spPr>
        <p:txBody>
          <a:bodyPr wrap="square" lIns="0" tIns="0" rIns="0" bIns="0" rtlCol="0"/>
          <a:lstStyle/>
          <a:p>
            <a:endParaRPr sz="1400">
              <a:latin typeface="黑体" pitchFamily="49" charset="-122"/>
              <a:ea typeface="黑体" pitchFamily="49" charset="-122"/>
            </a:endParaRPr>
          </a:p>
        </p:txBody>
      </p:sp>
      <p:sp>
        <p:nvSpPr>
          <p:cNvPr id="39" name="object 5"/>
          <p:cNvSpPr/>
          <p:nvPr/>
        </p:nvSpPr>
        <p:spPr>
          <a:xfrm>
            <a:off x="7501130" y="3214116"/>
            <a:ext cx="3752215" cy="668020"/>
          </a:xfrm>
          <a:custGeom>
            <a:avLst/>
            <a:gdLst/>
            <a:ahLst/>
            <a:cxnLst/>
            <a:rect l="l" t="t" r="r" b="b"/>
            <a:pathLst>
              <a:path w="3752215" h="668020">
                <a:moveTo>
                  <a:pt x="0" y="0"/>
                </a:moveTo>
                <a:lnTo>
                  <a:pt x="3752087" y="0"/>
                </a:lnTo>
                <a:lnTo>
                  <a:pt x="3752087" y="667511"/>
                </a:lnTo>
                <a:lnTo>
                  <a:pt x="0" y="667511"/>
                </a:lnTo>
                <a:lnTo>
                  <a:pt x="0" y="0"/>
                </a:lnTo>
                <a:close/>
              </a:path>
            </a:pathLst>
          </a:custGeom>
          <a:solidFill>
            <a:srgbClr val="FFF1CC"/>
          </a:solidFill>
        </p:spPr>
        <p:txBody>
          <a:bodyPr wrap="square" lIns="0" tIns="0" rIns="0" bIns="0" rtlCol="0"/>
          <a:lstStyle/>
          <a:p>
            <a:endParaRPr/>
          </a:p>
        </p:txBody>
      </p:sp>
      <p:sp>
        <p:nvSpPr>
          <p:cNvPr id="40" name="object 14"/>
          <p:cNvSpPr/>
          <p:nvPr/>
        </p:nvSpPr>
        <p:spPr>
          <a:xfrm>
            <a:off x="6740652" y="3200401"/>
            <a:ext cx="760731" cy="666115"/>
          </a:xfrm>
          <a:custGeom>
            <a:avLst/>
            <a:gdLst/>
            <a:ahLst/>
            <a:cxnLst/>
            <a:rect l="l" t="t" r="r" b="b"/>
            <a:pathLst>
              <a:path w="760729" h="666114">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1400">
              <a:latin typeface="黑体" pitchFamily="49" charset="-122"/>
              <a:ea typeface="黑体" pitchFamily="49" charset="-122"/>
            </a:endParaRPr>
          </a:p>
        </p:txBody>
      </p:sp>
      <p:sp>
        <p:nvSpPr>
          <p:cNvPr id="42" name="object 16"/>
          <p:cNvSpPr/>
          <p:nvPr/>
        </p:nvSpPr>
        <p:spPr>
          <a:xfrm>
            <a:off x="6740652" y="3905887"/>
            <a:ext cx="760731" cy="666115"/>
          </a:xfrm>
          <a:custGeom>
            <a:avLst/>
            <a:gdLst/>
            <a:ahLst/>
            <a:cxnLst/>
            <a:rect l="l" t="t" r="r" b="b"/>
            <a:pathLst>
              <a:path w="760729" h="666114">
                <a:moveTo>
                  <a:pt x="0" y="0"/>
                </a:moveTo>
                <a:lnTo>
                  <a:pt x="760476" y="0"/>
                </a:lnTo>
                <a:lnTo>
                  <a:pt x="760476" y="665988"/>
                </a:lnTo>
                <a:lnTo>
                  <a:pt x="0" y="665988"/>
                </a:lnTo>
                <a:lnTo>
                  <a:pt x="0" y="0"/>
                </a:lnTo>
                <a:close/>
              </a:path>
            </a:pathLst>
          </a:custGeom>
          <a:solidFill>
            <a:srgbClr val="767070"/>
          </a:solidFill>
        </p:spPr>
        <p:txBody>
          <a:bodyPr wrap="square" lIns="0" tIns="0" rIns="0" bIns="0" rtlCol="0"/>
          <a:lstStyle/>
          <a:p>
            <a:endParaRPr sz="1600">
              <a:latin typeface="黑体" pitchFamily="49" charset="-122"/>
              <a:ea typeface="黑体" pitchFamily="49" charset="-122"/>
            </a:endParaRPr>
          </a:p>
        </p:txBody>
      </p:sp>
      <p:sp>
        <p:nvSpPr>
          <p:cNvPr id="43" name="object 17"/>
          <p:cNvSpPr txBox="1"/>
          <p:nvPr/>
        </p:nvSpPr>
        <p:spPr>
          <a:xfrm>
            <a:off x="6734631" y="3925670"/>
            <a:ext cx="769256" cy="553998"/>
          </a:xfrm>
          <a:prstGeom prst="rect">
            <a:avLst/>
          </a:prstGeom>
        </p:spPr>
        <p:txBody>
          <a:bodyPr vert="horz" wrap="square" lIns="0" tIns="0" rIns="0" bIns="0" rtlCol="0">
            <a:spAutoFit/>
          </a:bodyPr>
          <a:lstStyle/>
          <a:p>
            <a:pPr marL="12700" marR="5080">
              <a:lnSpc>
                <a:spcPct val="100000"/>
              </a:lnSpc>
            </a:pPr>
            <a:r>
              <a:rPr dirty="0" smtClean="0">
                <a:solidFill>
                  <a:srgbClr val="FFFFFF"/>
                </a:solidFill>
                <a:latin typeface="黑体" pitchFamily="49" charset="-122"/>
                <a:ea typeface="黑体" pitchFamily="49" charset="-122"/>
                <a:cs typeface="Microsoft YaHei"/>
              </a:rPr>
              <a:t>在线支付平台</a:t>
            </a:r>
            <a:endParaRPr dirty="0">
              <a:latin typeface="黑体" pitchFamily="49" charset="-122"/>
              <a:ea typeface="黑体" pitchFamily="49" charset="-122"/>
              <a:cs typeface="Microsoft YaHei"/>
            </a:endParaRPr>
          </a:p>
        </p:txBody>
      </p:sp>
      <p:sp>
        <p:nvSpPr>
          <p:cNvPr id="44" name="object 18"/>
          <p:cNvSpPr txBox="1"/>
          <p:nvPr/>
        </p:nvSpPr>
        <p:spPr>
          <a:xfrm>
            <a:off x="6734629" y="4702629"/>
            <a:ext cx="798285" cy="741229"/>
          </a:xfrm>
          <a:prstGeom prst="rect">
            <a:avLst/>
          </a:prstGeom>
          <a:solidFill>
            <a:srgbClr val="33CDFF"/>
          </a:solidFill>
        </p:spPr>
        <p:txBody>
          <a:bodyPr vert="horz" wrap="square" lIns="0" tIns="2540" rIns="0" bIns="0" rtlCol="0">
            <a:spAutoFit/>
          </a:bodyPr>
          <a:lstStyle/>
          <a:p>
            <a:pPr marL="226695" marR="144145" indent="-76200">
              <a:lnSpc>
                <a:spcPct val="100000"/>
              </a:lnSpc>
            </a:pPr>
            <a:r>
              <a:rPr lang="zh-CN" altLang="en-US" sz="1600" dirty="0" smtClean="0">
                <a:solidFill>
                  <a:srgbClr val="FFFFFF"/>
                </a:solidFill>
                <a:latin typeface="黑体" pitchFamily="49" charset="-122"/>
                <a:ea typeface="黑体" pitchFamily="49" charset="-122"/>
                <a:cs typeface="Microsoft YaHei"/>
              </a:rPr>
              <a:t>供应链</a:t>
            </a:r>
            <a:endParaRPr lang="en-US" altLang="zh-CN" sz="1600" dirty="0" smtClean="0">
              <a:solidFill>
                <a:srgbClr val="FFFFFF"/>
              </a:solidFill>
              <a:latin typeface="黑体" pitchFamily="49" charset="-122"/>
              <a:ea typeface="黑体" pitchFamily="49" charset="-122"/>
              <a:cs typeface="Microsoft YaHei"/>
            </a:endParaRPr>
          </a:p>
          <a:p>
            <a:pPr marL="226695" marR="144145" indent="-76200">
              <a:lnSpc>
                <a:spcPct val="100000"/>
              </a:lnSpc>
            </a:pPr>
            <a:r>
              <a:rPr lang="zh-CN" altLang="en-US" sz="1600" dirty="0" smtClean="0">
                <a:solidFill>
                  <a:srgbClr val="FFFFFF"/>
                </a:solidFill>
                <a:latin typeface="黑体" pitchFamily="49" charset="-122"/>
                <a:ea typeface="黑体" pitchFamily="49" charset="-122"/>
                <a:cs typeface="Microsoft YaHei"/>
              </a:rPr>
              <a:t>平台</a:t>
            </a:r>
            <a:endParaRPr sz="1600" dirty="0">
              <a:latin typeface="黑体" pitchFamily="49" charset="-122"/>
              <a:ea typeface="黑体" pitchFamily="49" charset="-122"/>
              <a:cs typeface="Microsoft YaHei"/>
            </a:endParaRPr>
          </a:p>
        </p:txBody>
      </p:sp>
      <p:sp>
        <p:nvSpPr>
          <p:cNvPr id="45" name="object 19"/>
          <p:cNvSpPr/>
          <p:nvPr/>
        </p:nvSpPr>
        <p:spPr>
          <a:xfrm>
            <a:off x="6740652" y="5486402"/>
            <a:ext cx="760731" cy="666115"/>
          </a:xfrm>
          <a:custGeom>
            <a:avLst/>
            <a:gdLst/>
            <a:ahLst/>
            <a:cxnLst/>
            <a:rect l="l" t="t" r="r" b="b"/>
            <a:pathLst>
              <a:path w="760729" h="666114">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1400">
              <a:latin typeface="黑体" pitchFamily="49" charset="-122"/>
              <a:ea typeface="黑体" pitchFamily="49" charset="-122"/>
            </a:endParaRPr>
          </a:p>
        </p:txBody>
      </p:sp>
      <p:sp>
        <p:nvSpPr>
          <p:cNvPr id="46" name="object 20"/>
          <p:cNvSpPr txBox="1"/>
          <p:nvPr/>
        </p:nvSpPr>
        <p:spPr>
          <a:xfrm>
            <a:off x="6705600" y="5646058"/>
            <a:ext cx="914400" cy="276999"/>
          </a:xfrm>
          <a:prstGeom prst="rect">
            <a:avLst/>
          </a:prstGeom>
        </p:spPr>
        <p:txBody>
          <a:bodyPr vert="horz" wrap="square" lIns="0" tIns="0" rIns="0" bIns="0" rtlCol="0">
            <a:spAutoFit/>
          </a:bodyPr>
          <a:lstStyle/>
          <a:p>
            <a:pPr marL="12700">
              <a:lnSpc>
                <a:spcPct val="100000"/>
              </a:lnSpc>
            </a:pPr>
            <a:r>
              <a:rPr lang="en-US" altLang="zh-CN" dirty="0" smtClean="0">
                <a:solidFill>
                  <a:schemeClr val="bg1"/>
                </a:solidFill>
                <a:latin typeface="黑体" pitchFamily="49" charset="-122"/>
                <a:ea typeface="黑体" pitchFamily="49" charset="-122"/>
                <a:cs typeface="Microsoft YaHei"/>
              </a:rPr>
              <a:t>O2O</a:t>
            </a:r>
            <a:r>
              <a:rPr lang="zh-CN" altLang="en-US" dirty="0" smtClean="0">
                <a:solidFill>
                  <a:schemeClr val="bg1"/>
                </a:solidFill>
                <a:latin typeface="黑体" pitchFamily="49" charset="-122"/>
                <a:ea typeface="黑体" pitchFamily="49" charset="-122"/>
                <a:cs typeface="Microsoft YaHei"/>
              </a:rPr>
              <a:t>平台</a:t>
            </a:r>
            <a:endParaRPr dirty="0">
              <a:solidFill>
                <a:schemeClr val="bg1"/>
              </a:solidFill>
              <a:latin typeface="黑体" pitchFamily="49" charset="-122"/>
              <a:ea typeface="黑体" pitchFamily="49" charset="-122"/>
              <a:cs typeface="Microsoft YaHei"/>
            </a:endParaRPr>
          </a:p>
        </p:txBody>
      </p:sp>
      <p:sp>
        <p:nvSpPr>
          <p:cNvPr id="48" name="object 29"/>
          <p:cNvSpPr txBox="1"/>
          <p:nvPr/>
        </p:nvSpPr>
        <p:spPr>
          <a:xfrm>
            <a:off x="8239420" y="2643357"/>
            <a:ext cx="1427093" cy="276999"/>
          </a:xfrm>
          <a:prstGeom prst="rect">
            <a:avLst/>
          </a:prstGeom>
        </p:spPr>
        <p:txBody>
          <a:bodyPr vert="horz" wrap="square" lIns="0" tIns="0" rIns="0" bIns="0" rtlCol="0">
            <a:spAutoFit/>
          </a:bodyPr>
          <a:lstStyle/>
          <a:p>
            <a:pPr marL="12700">
              <a:lnSpc>
                <a:spcPct val="100000"/>
              </a:lnSpc>
            </a:pPr>
            <a:r>
              <a:rPr dirty="0">
                <a:latin typeface="Microsoft YaHei"/>
                <a:cs typeface="Microsoft YaHei"/>
              </a:rPr>
              <a:t>互联网应用</a:t>
            </a:r>
          </a:p>
        </p:txBody>
      </p:sp>
      <p:sp>
        <p:nvSpPr>
          <p:cNvPr id="49" name="object 38"/>
          <p:cNvSpPr/>
          <p:nvPr/>
        </p:nvSpPr>
        <p:spPr>
          <a:xfrm>
            <a:off x="6491999" y="3548049"/>
            <a:ext cx="264160" cy="2247900"/>
          </a:xfrm>
          <a:custGeom>
            <a:avLst/>
            <a:gdLst/>
            <a:ahLst/>
            <a:cxnLst/>
            <a:rect l="l" t="t" r="r" b="b"/>
            <a:pathLst>
              <a:path w="264159" h="2247900">
                <a:moveTo>
                  <a:pt x="248640" y="2247900"/>
                </a:moveTo>
                <a:lnTo>
                  <a:pt x="0" y="2247900"/>
                </a:lnTo>
                <a:lnTo>
                  <a:pt x="0" y="0"/>
                </a:lnTo>
                <a:lnTo>
                  <a:pt x="263880" y="0"/>
                </a:lnTo>
                <a:lnTo>
                  <a:pt x="263880" y="3809"/>
                </a:lnTo>
                <a:lnTo>
                  <a:pt x="7620" y="3809"/>
                </a:lnTo>
                <a:lnTo>
                  <a:pt x="3810" y="7619"/>
                </a:lnTo>
                <a:lnTo>
                  <a:pt x="7620" y="7619"/>
                </a:lnTo>
                <a:lnTo>
                  <a:pt x="7620" y="2240279"/>
                </a:lnTo>
                <a:lnTo>
                  <a:pt x="3810" y="2240279"/>
                </a:lnTo>
                <a:lnTo>
                  <a:pt x="7620" y="2244090"/>
                </a:lnTo>
                <a:lnTo>
                  <a:pt x="248640" y="2244090"/>
                </a:lnTo>
                <a:lnTo>
                  <a:pt x="248640" y="2247900"/>
                </a:lnTo>
                <a:close/>
              </a:path>
              <a:path w="264159" h="2247900">
                <a:moveTo>
                  <a:pt x="7620" y="7619"/>
                </a:moveTo>
                <a:lnTo>
                  <a:pt x="3810" y="7619"/>
                </a:lnTo>
                <a:lnTo>
                  <a:pt x="7620" y="3809"/>
                </a:lnTo>
                <a:lnTo>
                  <a:pt x="7620" y="7619"/>
                </a:lnTo>
                <a:close/>
              </a:path>
              <a:path w="264159" h="2247900">
                <a:moveTo>
                  <a:pt x="263880" y="7619"/>
                </a:moveTo>
                <a:lnTo>
                  <a:pt x="7620" y="7619"/>
                </a:lnTo>
                <a:lnTo>
                  <a:pt x="7620" y="3809"/>
                </a:lnTo>
                <a:lnTo>
                  <a:pt x="263880" y="3809"/>
                </a:lnTo>
                <a:lnTo>
                  <a:pt x="263880" y="7619"/>
                </a:lnTo>
                <a:close/>
              </a:path>
              <a:path w="264159" h="2247900">
                <a:moveTo>
                  <a:pt x="7620" y="2244090"/>
                </a:moveTo>
                <a:lnTo>
                  <a:pt x="3810" y="2240279"/>
                </a:lnTo>
                <a:lnTo>
                  <a:pt x="7620" y="2240279"/>
                </a:lnTo>
                <a:lnTo>
                  <a:pt x="7620" y="2244090"/>
                </a:lnTo>
                <a:close/>
              </a:path>
              <a:path w="264159" h="2247900">
                <a:moveTo>
                  <a:pt x="248640" y="2244090"/>
                </a:moveTo>
                <a:lnTo>
                  <a:pt x="7620" y="2244090"/>
                </a:lnTo>
                <a:lnTo>
                  <a:pt x="7620" y="2240279"/>
                </a:lnTo>
                <a:lnTo>
                  <a:pt x="248640" y="2240279"/>
                </a:lnTo>
                <a:lnTo>
                  <a:pt x="248640" y="2244090"/>
                </a:lnTo>
                <a:close/>
              </a:path>
            </a:pathLst>
          </a:custGeom>
          <a:solidFill>
            <a:srgbClr val="767070"/>
          </a:solidFill>
        </p:spPr>
        <p:txBody>
          <a:bodyPr wrap="square" lIns="0" tIns="0" rIns="0" bIns="0" rtlCol="0"/>
          <a:lstStyle/>
          <a:p>
            <a:endParaRPr/>
          </a:p>
        </p:txBody>
      </p:sp>
      <p:sp>
        <p:nvSpPr>
          <p:cNvPr id="50" name="object 39"/>
          <p:cNvSpPr/>
          <p:nvPr/>
        </p:nvSpPr>
        <p:spPr>
          <a:xfrm>
            <a:off x="6502806" y="5044427"/>
            <a:ext cx="219711" cy="0"/>
          </a:xfrm>
          <a:custGeom>
            <a:avLst/>
            <a:gdLst/>
            <a:ahLst/>
            <a:cxnLst/>
            <a:rect l="l" t="t" r="r" b="b"/>
            <a:pathLst>
              <a:path w="219709">
                <a:moveTo>
                  <a:pt x="0" y="0"/>
                </a:moveTo>
                <a:lnTo>
                  <a:pt x="219265" y="0"/>
                </a:lnTo>
              </a:path>
            </a:pathLst>
          </a:custGeom>
          <a:ln w="13335">
            <a:solidFill>
              <a:srgbClr val="767070"/>
            </a:solidFill>
          </a:ln>
        </p:spPr>
        <p:txBody>
          <a:bodyPr wrap="square" lIns="0" tIns="0" rIns="0" bIns="0" rtlCol="0"/>
          <a:lstStyle/>
          <a:p>
            <a:endParaRPr/>
          </a:p>
        </p:txBody>
      </p:sp>
      <p:sp>
        <p:nvSpPr>
          <p:cNvPr id="51" name="object 40"/>
          <p:cNvSpPr/>
          <p:nvPr/>
        </p:nvSpPr>
        <p:spPr>
          <a:xfrm>
            <a:off x="6500799" y="4296714"/>
            <a:ext cx="230504" cy="0"/>
          </a:xfrm>
          <a:custGeom>
            <a:avLst/>
            <a:gdLst/>
            <a:ahLst/>
            <a:cxnLst/>
            <a:rect l="l" t="t" r="r" b="b"/>
            <a:pathLst>
              <a:path w="230504">
                <a:moveTo>
                  <a:pt x="0" y="0"/>
                </a:moveTo>
                <a:lnTo>
                  <a:pt x="230504" y="0"/>
                </a:lnTo>
              </a:path>
            </a:pathLst>
          </a:custGeom>
          <a:ln w="7620">
            <a:solidFill>
              <a:srgbClr val="767070"/>
            </a:solidFill>
          </a:ln>
        </p:spPr>
        <p:txBody>
          <a:bodyPr wrap="square" lIns="0" tIns="0" rIns="0" bIns="0" rtlCol="0"/>
          <a:lstStyle/>
          <a:p>
            <a:endParaRPr/>
          </a:p>
        </p:txBody>
      </p:sp>
      <p:sp>
        <p:nvSpPr>
          <p:cNvPr id="52" name="object 57"/>
          <p:cNvSpPr/>
          <p:nvPr/>
        </p:nvSpPr>
        <p:spPr>
          <a:xfrm>
            <a:off x="7611509" y="3943314"/>
            <a:ext cx="664464" cy="667512"/>
          </a:xfrm>
          <a:prstGeom prst="rect">
            <a:avLst/>
          </a:prstGeom>
          <a:blipFill>
            <a:blip r:embed="rId3" cstate="print"/>
            <a:stretch>
              <a:fillRect/>
            </a:stretch>
          </a:blipFill>
        </p:spPr>
        <p:txBody>
          <a:bodyPr wrap="square" lIns="0" tIns="0" rIns="0" bIns="0" rtlCol="0"/>
          <a:lstStyle/>
          <a:p>
            <a:endParaRPr/>
          </a:p>
        </p:txBody>
      </p:sp>
      <p:sp>
        <p:nvSpPr>
          <p:cNvPr id="53" name="object 58"/>
          <p:cNvSpPr/>
          <p:nvPr/>
        </p:nvSpPr>
        <p:spPr>
          <a:xfrm>
            <a:off x="9038630" y="4006670"/>
            <a:ext cx="714974" cy="597407"/>
          </a:xfrm>
          <a:prstGeom prst="rect">
            <a:avLst/>
          </a:prstGeom>
          <a:blipFill>
            <a:blip r:embed="rId4" cstate="print"/>
            <a:stretch>
              <a:fillRect/>
            </a:stretch>
          </a:blipFill>
        </p:spPr>
        <p:txBody>
          <a:bodyPr wrap="square" lIns="0" tIns="0" rIns="0" bIns="0" rtlCol="0"/>
          <a:lstStyle/>
          <a:p>
            <a:endParaRPr/>
          </a:p>
        </p:txBody>
      </p:sp>
      <p:sp>
        <p:nvSpPr>
          <p:cNvPr id="54" name="object 59"/>
          <p:cNvSpPr/>
          <p:nvPr/>
        </p:nvSpPr>
        <p:spPr>
          <a:xfrm>
            <a:off x="8321984" y="3976917"/>
            <a:ext cx="655320" cy="655319"/>
          </a:xfrm>
          <a:prstGeom prst="rect">
            <a:avLst/>
          </a:prstGeom>
          <a:blipFill>
            <a:blip r:embed="rId5" cstate="print"/>
            <a:stretch>
              <a:fillRect/>
            </a:stretch>
          </a:blipFill>
        </p:spPr>
        <p:txBody>
          <a:bodyPr wrap="square" lIns="0" tIns="0" rIns="0" bIns="0" rtlCol="0"/>
          <a:lstStyle/>
          <a:p>
            <a:endParaRPr/>
          </a:p>
        </p:txBody>
      </p:sp>
      <p:sp>
        <p:nvSpPr>
          <p:cNvPr id="55" name="object 3"/>
          <p:cNvSpPr/>
          <p:nvPr/>
        </p:nvSpPr>
        <p:spPr>
          <a:xfrm>
            <a:off x="7467601" y="4742180"/>
            <a:ext cx="147955" cy="668020"/>
          </a:xfrm>
          <a:custGeom>
            <a:avLst/>
            <a:gdLst/>
            <a:ahLst/>
            <a:cxnLst/>
            <a:rect l="l" t="t" r="r" b="b"/>
            <a:pathLst>
              <a:path w="147954" h="668020">
                <a:moveTo>
                  <a:pt x="0" y="0"/>
                </a:moveTo>
                <a:lnTo>
                  <a:pt x="147827" y="0"/>
                </a:lnTo>
                <a:lnTo>
                  <a:pt x="147827" y="667512"/>
                </a:lnTo>
                <a:lnTo>
                  <a:pt x="0" y="667512"/>
                </a:lnTo>
                <a:lnTo>
                  <a:pt x="0" y="0"/>
                </a:lnTo>
                <a:close/>
              </a:path>
            </a:pathLst>
          </a:custGeom>
          <a:solidFill>
            <a:srgbClr val="FFF1CC"/>
          </a:solidFill>
        </p:spPr>
        <p:txBody>
          <a:bodyPr wrap="square" lIns="0" tIns="0" rIns="0" bIns="0" rtlCol="0"/>
          <a:lstStyle/>
          <a:p>
            <a:endParaRPr sz="1600">
              <a:latin typeface="黑体" pitchFamily="49" charset="-122"/>
              <a:ea typeface="黑体" pitchFamily="49" charset="-122"/>
            </a:endParaRPr>
          </a:p>
        </p:txBody>
      </p:sp>
      <p:sp>
        <p:nvSpPr>
          <p:cNvPr id="57" name="object 42"/>
          <p:cNvSpPr txBox="1"/>
          <p:nvPr/>
        </p:nvSpPr>
        <p:spPr>
          <a:xfrm>
            <a:off x="8519886" y="4738917"/>
            <a:ext cx="685800" cy="648896"/>
          </a:xfrm>
          <a:prstGeom prst="rect">
            <a:avLst/>
          </a:prstGeom>
          <a:solidFill>
            <a:srgbClr val="FFFFFF"/>
          </a:solidFill>
        </p:spPr>
        <p:txBody>
          <a:bodyPr vert="horz" wrap="square" lIns="0" tIns="2540" rIns="0" bIns="0" rtlCol="0">
            <a:spAutoFit/>
          </a:bodyPr>
          <a:lstStyle/>
          <a:p>
            <a:pPr algn="ctr">
              <a:lnSpc>
                <a:spcPct val="100000"/>
              </a:lnSpc>
              <a:spcBef>
                <a:spcPts val="20"/>
              </a:spcBef>
            </a:pPr>
            <a:endParaRPr lang="en-US" altLang="zh-CN" sz="1400" dirty="0" smtClean="0">
              <a:latin typeface="+mj-ea"/>
              <a:ea typeface="+mj-ea"/>
              <a:cs typeface="Microsoft YaHei"/>
            </a:endParaRPr>
          </a:p>
          <a:p>
            <a:pPr algn="ctr">
              <a:lnSpc>
                <a:spcPct val="100000"/>
              </a:lnSpc>
              <a:spcBef>
                <a:spcPts val="20"/>
              </a:spcBef>
            </a:pPr>
            <a:r>
              <a:rPr lang="zh-CN" altLang="en-US" sz="1400" dirty="0" smtClean="0">
                <a:latin typeface="+mj-ea"/>
                <a:cs typeface="Microsoft YaHei"/>
              </a:rPr>
              <a:t>思迅</a:t>
            </a:r>
            <a:endParaRPr lang="en-US" altLang="zh-CN" sz="1400" dirty="0" smtClean="0">
              <a:latin typeface="+mj-ea"/>
              <a:cs typeface="Microsoft YaHei"/>
            </a:endParaRPr>
          </a:p>
          <a:p>
            <a:pPr algn="ctr">
              <a:lnSpc>
                <a:spcPct val="100000"/>
              </a:lnSpc>
              <a:spcBef>
                <a:spcPts val="20"/>
              </a:spcBef>
            </a:pPr>
            <a:r>
              <a:rPr lang="zh-CN" altLang="en-US" sz="1400" dirty="0" smtClean="0">
                <a:latin typeface="+mj-ea"/>
                <a:ea typeface="+mj-ea"/>
                <a:cs typeface="Microsoft YaHei"/>
              </a:rPr>
              <a:t>订货快</a:t>
            </a:r>
            <a:endParaRPr sz="1400" dirty="0">
              <a:latin typeface="+mj-ea"/>
              <a:ea typeface="+mj-ea"/>
              <a:cs typeface="Microsoft YaHei"/>
            </a:endParaRPr>
          </a:p>
        </p:txBody>
      </p:sp>
      <p:grpSp>
        <p:nvGrpSpPr>
          <p:cNvPr id="59" name="组合 2"/>
          <p:cNvGrpSpPr>
            <a:grpSpLocks/>
          </p:cNvGrpSpPr>
          <p:nvPr/>
        </p:nvGrpSpPr>
        <p:grpSpPr bwMode="auto">
          <a:xfrm>
            <a:off x="229789" y="283613"/>
            <a:ext cx="4008611" cy="674641"/>
            <a:chOff x="-172" y="-1684"/>
            <a:chExt cx="4008846" cy="674904"/>
          </a:xfrm>
        </p:grpSpPr>
        <p:grpSp>
          <p:nvGrpSpPr>
            <p:cNvPr id="60" name="组合 24"/>
            <p:cNvGrpSpPr>
              <a:grpSpLocks/>
            </p:cNvGrpSpPr>
            <p:nvPr/>
          </p:nvGrpSpPr>
          <p:grpSpPr bwMode="auto">
            <a:xfrm>
              <a:off x="-172" y="-1684"/>
              <a:ext cx="611598" cy="615696"/>
              <a:chOff x="-850" y="-8320"/>
              <a:chExt cx="3021648" cy="3041894"/>
            </a:xfrm>
          </p:grpSpPr>
          <p:pic>
            <p:nvPicPr>
              <p:cNvPr id="63" name="Picture 25@|13FFC:16777215|FBC:16777215|LFC:16777215|LBC:1677721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61" name="文本框 37"/>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4</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62" name="文本框 38"/>
            <p:cNvSpPr txBox="1">
              <a:spLocks noChangeArrowheads="1"/>
            </p:cNvSpPr>
            <p:nvPr/>
          </p:nvSpPr>
          <p:spPr bwMode="auto">
            <a:xfrm>
              <a:off x="679914" y="26637"/>
              <a:ext cx="3328760" cy="64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sym typeface="Arial" panose="020B0604020202020204" pitchFamily="34" charset="0"/>
                </a:rPr>
                <a:t>产品特点</a:t>
              </a:r>
              <a:endParaRPr lang="zh-CN" altLang="en-US" sz="3600" b="1" dirty="0">
                <a:solidFill>
                  <a:srgbClr val="4B5E75"/>
                </a:solidFill>
                <a:sym typeface="Arial" panose="020B0604020202020204" pitchFamily="34" charset="0"/>
              </a:endParaRPr>
            </a:p>
          </p:txBody>
        </p:sp>
      </p:grpSp>
      <p:sp>
        <p:nvSpPr>
          <p:cNvPr id="65" name="object 42"/>
          <p:cNvSpPr txBox="1"/>
          <p:nvPr/>
        </p:nvSpPr>
        <p:spPr>
          <a:xfrm>
            <a:off x="7656286" y="4725019"/>
            <a:ext cx="685800" cy="648896"/>
          </a:xfrm>
          <a:prstGeom prst="rect">
            <a:avLst/>
          </a:prstGeom>
          <a:solidFill>
            <a:srgbClr val="FFFFFF"/>
          </a:solidFill>
        </p:spPr>
        <p:txBody>
          <a:bodyPr vert="horz" wrap="square" lIns="0" tIns="2540" rIns="0" bIns="0" rtlCol="0">
            <a:spAutoFit/>
          </a:bodyPr>
          <a:lstStyle/>
          <a:p>
            <a:pPr algn="ctr">
              <a:lnSpc>
                <a:spcPct val="100000"/>
              </a:lnSpc>
              <a:spcBef>
                <a:spcPts val="20"/>
              </a:spcBef>
            </a:pPr>
            <a:endParaRPr lang="en-US" altLang="zh-CN" sz="1400" dirty="0" smtClean="0">
              <a:latin typeface="+mj-ea"/>
              <a:ea typeface="+mj-ea"/>
              <a:cs typeface="Microsoft YaHei"/>
            </a:endParaRPr>
          </a:p>
          <a:p>
            <a:pPr algn="ctr">
              <a:lnSpc>
                <a:spcPct val="100000"/>
              </a:lnSpc>
              <a:spcBef>
                <a:spcPts val="20"/>
              </a:spcBef>
            </a:pPr>
            <a:r>
              <a:rPr lang="zh-CN" altLang="en-US" sz="1400" dirty="0" smtClean="0">
                <a:latin typeface="+mj-ea"/>
                <a:ea typeface="+mj-ea"/>
                <a:cs typeface="Microsoft YaHei"/>
              </a:rPr>
              <a:t>思迅</a:t>
            </a:r>
            <a:endParaRPr lang="en-US" altLang="zh-CN" sz="1400" dirty="0" smtClean="0">
              <a:latin typeface="+mj-ea"/>
              <a:ea typeface="+mj-ea"/>
              <a:cs typeface="Microsoft YaHei"/>
            </a:endParaRPr>
          </a:p>
          <a:p>
            <a:pPr algn="ctr">
              <a:lnSpc>
                <a:spcPct val="100000"/>
              </a:lnSpc>
              <a:spcBef>
                <a:spcPts val="20"/>
              </a:spcBef>
            </a:pPr>
            <a:r>
              <a:rPr lang="en-US" sz="1400" dirty="0" smtClean="0">
                <a:latin typeface="+mj-ea"/>
                <a:ea typeface="+mj-ea"/>
                <a:cs typeface="Microsoft YaHei"/>
              </a:rPr>
              <a:t>CRM</a:t>
            </a:r>
            <a:endParaRPr sz="1400" dirty="0">
              <a:latin typeface="+mj-ea"/>
              <a:ea typeface="+mj-ea"/>
              <a:cs typeface="Microsoft YaHei"/>
            </a:endParaRPr>
          </a:p>
        </p:txBody>
      </p:sp>
      <p:sp>
        <p:nvSpPr>
          <p:cNvPr id="66" name="object 42"/>
          <p:cNvSpPr txBox="1"/>
          <p:nvPr/>
        </p:nvSpPr>
        <p:spPr>
          <a:xfrm>
            <a:off x="7678057" y="5457990"/>
            <a:ext cx="685800" cy="648896"/>
          </a:xfrm>
          <a:prstGeom prst="rect">
            <a:avLst/>
          </a:prstGeom>
          <a:solidFill>
            <a:srgbClr val="FFFFFF"/>
          </a:solidFill>
        </p:spPr>
        <p:txBody>
          <a:bodyPr vert="horz" wrap="square" lIns="0" tIns="2540" rIns="0" bIns="0" rtlCol="0">
            <a:spAutoFit/>
          </a:bodyPr>
          <a:lstStyle/>
          <a:p>
            <a:pPr algn="ctr">
              <a:lnSpc>
                <a:spcPct val="100000"/>
              </a:lnSpc>
              <a:spcBef>
                <a:spcPts val="20"/>
              </a:spcBef>
            </a:pPr>
            <a:endParaRPr lang="en-US" altLang="zh-CN" sz="1400" dirty="0" smtClean="0">
              <a:latin typeface="+mj-ea"/>
              <a:ea typeface="+mj-ea"/>
              <a:cs typeface="Microsoft YaHei"/>
            </a:endParaRPr>
          </a:p>
          <a:p>
            <a:pPr algn="ctr">
              <a:lnSpc>
                <a:spcPct val="100000"/>
              </a:lnSpc>
              <a:spcBef>
                <a:spcPts val="20"/>
              </a:spcBef>
            </a:pPr>
            <a:r>
              <a:rPr lang="zh-CN" altLang="en-US" sz="1400" dirty="0" smtClean="0">
                <a:latin typeface="+mj-ea"/>
                <a:ea typeface="+mj-ea"/>
                <a:cs typeface="Microsoft YaHei"/>
              </a:rPr>
              <a:t>微商城</a:t>
            </a:r>
            <a:endParaRPr lang="en-US" altLang="zh-CN" sz="1400" dirty="0" smtClean="0">
              <a:latin typeface="+mj-ea"/>
              <a:ea typeface="+mj-ea"/>
              <a:cs typeface="Microsoft YaHei"/>
            </a:endParaRPr>
          </a:p>
          <a:p>
            <a:pPr algn="ctr">
              <a:lnSpc>
                <a:spcPct val="100000"/>
              </a:lnSpc>
              <a:spcBef>
                <a:spcPts val="20"/>
              </a:spcBef>
            </a:pPr>
            <a:endParaRPr lang="en-US" altLang="zh-CN" sz="1400" dirty="0" smtClean="0">
              <a:latin typeface="+mj-ea"/>
              <a:ea typeface="+mj-ea"/>
              <a:cs typeface="Microsoft YaHei"/>
            </a:endParaRPr>
          </a:p>
        </p:txBody>
      </p:sp>
      <p:sp>
        <p:nvSpPr>
          <p:cNvPr id="67" name="object 15"/>
          <p:cNvSpPr txBox="1"/>
          <p:nvPr/>
        </p:nvSpPr>
        <p:spPr>
          <a:xfrm>
            <a:off x="6778171" y="3200401"/>
            <a:ext cx="885372" cy="553998"/>
          </a:xfrm>
          <a:prstGeom prst="rect">
            <a:avLst/>
          </a:prstGeom>
        </p:spPr>
        <p:txBody>
          <a:bodyPr vert="horz" wrap="square" lIns="0" tIns="0" rIns="0" bIns="0" rtlCol="0">
            <a:spAutoFit/>
          </a:bodyPr>
          <a:lstStyle/>
          <a:p>
            <a:pPr marL="165100" marR="5080" indent="-152400">
              <a:lnSpc>
                <a:spcPct val="100000"/>
              </a:lnSpc>
            </a:pPr>
            <a:r>
              <a:rPr lang="zh-CN" altLang="en-US" dirty="0" smtClean="0">
                <a:solidFill>
                  <a:schemeClr val="bg1"/>
                </a:solidFill>
                <a:latin typeface="黑体" pitchFamily="49" charset="-122"/>
                <a:ea typeface="黑体" pitchFamily="49" charset="-122"/>
                <a:cs typeface="Microsoft YaHei"/>
              </a:rPr>
              <a:t>互联网平台</a:t>
            </a:r>
            <a:endParaRPr dirty="0">
              <a:solidFill>
                <a:schemeClr val="bg1"/>
              </a:solidFill>
              <a:latin typeface="黑体" pitchFamily="49" charset="-122"/>
              <a:ea typeface="黑体" pitchFamily="49" charset="-122"/>
              <a:cs typeface="Microsoft YaHei"/>
            </a:endParaRPr>
          </a:p>
        </p:txBody>
      </p:sp>
      <p:pic>
        <p:nvPicPr>
          <p:cNvPr id="68" name="Picture 2"/>
          <p:cNvPicPr>
            <a:picLocks noChangeAspect="1" noChangeArrowheads="1"/>
          </p:cNvPicPr>
          <p:nvPr/>
        </p:nvPicPr>
        <p:blipFill>
          <a:blip r:embed="rId7"/>
          <a:srcRect/>
          <a:stretch>
            <a:fillRect/>
          </a:stretch>
        </p:blipFill>
        <p:spPr bwMode="auto">
          <a:xfrm>
            <a:off x="7672161" y="3204709"/>
            <a:ext cx="721605" cy="685119"/>
          </a:xfrm>
          <a:prstGeom prst="rect">
            <a:avLst/>
          </a:prstGeom>
          <a:noFill/>
          <a:ln w="9525">
            <a:noFill/>
            <a:miter lim="800000"/>
            <a:headEnd/>
            <a:tailEnd/>
          </a:ln>
          <a:effectLst/>
        </p:spPr>
      </p:pic>
      <p:pic>
        <p:nvPicPr>
          <p:cNvPr id="69" name="Picture 3"/>
          <p:cNvPicPr>
            <a:picLocks noChangeAspect="1" noChangeArrowheads="1"/>
          </p:cNvPicPr>
          <p:nvPr/>
        </p:nvPicPr>
        <p:blipFill>
          <a:blip r:embed="rId8"/>
          <a:srcRect/>
          <a:stretch>
            <a:fillRect/>
          </a:stretch>
        </p:blipFill>
        <p:spPr bwMode="auto">
          <a:xfrm>
            <a:off x="8524649" y="3202669"/>
            <a:ext cx="1118838" cy="6871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a:srcRect/>
          <a:stretch>
            <a:fillRect/>
          </a:stretch>
        </p:blipFill>
        <p:spPr bwMode="auto">
          <a:xfrm>
            <a:off x="10540774" y="3993242"/>
            <a:ext cx="749073" cy="6658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5689600" y="3933371"/>
            <a:ext cx="5820229" cy="1640115"/>
          </a:xfrm>
          <a:custGeom>
            <a:avLst/>
            <a:gdLst>
              <a:gd name="connsiteX0" fmla="*/ 43543 w 5820229"/>
              <a:gd name="connsiteY0" fmla="*/ 841829 h 1640115"/>
              <a:gd name="connsiteX1" fmla="*/ 2772229 w 5820229"/>
              <a:gd name="connsiteY1" fmla="*/ 1640115 h 1640115"/>
              <a:gd name="connsiteX2" fmla="*/ 5820229 w 5820229"/>
              <a:gd name="connsiteY2" fmla="*/ 551543 h 1640115"/>
              <a:gd name="connsiteX3" fmla="*/ 3033486 w 5820229"/>
              <a:gd name="connsiteY3" fmla="*/ 0 h 1640115"/>
              <a:gd name="connsiteX4" fmla="*/ 0 w 5820229"/>
              <a:gd name="connsiteY4" fmla="*/ 812800 h 1640115"/>
              <a:gd name="connsiteX5" fmla="*/ 899886 w 5820229"/>
              <a:gd name="connsiteY5" fmla="*/ 943429 h 164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640115">
                <a:moveTo>
                  <a:pt x="43543" y="841829"/>
                </a:moveTo>
                <a:lnTo>
                  <a:pt x="2772229" y="1640115"/>
                </a:lnTo>
                <a:lnTo>
                  <a:pt x="5820229" y="551543"/>
                </a:lnTo>
                <a:lnTo>
                  <a:pt x="3033486" y="0"/>
                </a:lnTo>
                <a:lnTo>
                  <a:pt x="0" y="812800"/>
                </a:lnTo>
                <a:lnTo>
                  <a:pt x="899886" y="943429"/>
                </a:lnTo>
              </a:path>
            </a:pathLst>
          </a:custGeom>
          <a:solidFill>
            <a:schemeClr val="tx1"/>
          </a:solidFill>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 name="object 3"/>
          <p:cNvSpPr/>
          <p:nvPr/>
        </p:nvSpPr>
        <p:spPr>
          <a:xfrm>
            <a:off x="6108294" y="4055110"/>
            <a:ext cx="5038678" cy="1344203"/>
          </a:xfrm>
          <a:custGeom>
            <a:avLst/>
            <a:gdLst/>
            <a:ahLst/>
            <a:cxnLst/>
            <a:rect l="l" t="t" r="r" b="b"/>
            <a:pathLst>
              <a:path w="4251325" h="1090929">
                <a:moveTo>
                  <a:pt x="1987740" y="1090612"/>
                </a:moveTo>
                <a:lnTo>
                  <a:pt x="0" y="544563"/>
                </a:lnTo>
                <a:lnTo>
                  <a:pt x="2340673" y="0"/>
                </a:lnTo>
                <a:lnTo>
                  <a:pt x="4251325" y="349123"/>
                </a:lnTo>
                <a:lnTo>
                  <a:pt x="1987740" y="1090612"/>
                </a:lnTo>
                <a:close/>
              </a:path>
            </a:pathLst>
          </a:custGeom>
          <a:solidFill>
            <a:srgbClr val="30A8DF"/>
          </a:solidFill>
        </p:spPr>
        <p:txBody>
          <a:bodyPr wrap="square" lIns="0" tIns="0" rIns="0" bIns="0" rtlCol="0"/>
          <a:lstStyle/>
          <a:p>
            <a:endParaRPr/>
          </a:p>
        </p:txBody>
      </p:sp>
      <p:sp>
        <p:nvSpPr>
          <p:cNvPr id="27" name="object 12"/>
          <p:cNvSpPr/>
          <p:nvPr/>
        </p:nvSpPr>
        <p:spPr>
          <a:xfrm>
            <a:off x="8621369" y="3401705"/>
            <a:ext cx="1219317" cy="996124"/>
          </a:xfrm>
          <a:custGeom>
            <a:avLst/>
            <a:gdLst/>
            <a:ahLst/>
            <a:cxnLst/>
            <a:rect l="l" t="t" r="r" b="b"/>
            <a:pathLst>
              <a:path w="904875" h="659764">
                <a:moveTo>
                  <a:pt x="264058" y="659320"/>
                </a:moveTo>
                <a:lnTo>
                  <a:pt x="230530" y="548068"/>
                </a:lnTo>
                <a:lnTo>
                  <a:pt x="181047" y="527138"/>
                </a:lnTo>
                <a:lnTo>
                  <a:pt x="136356" y="502347"/>
                </a:lnTo>
                <a:lnTo>
                  <a:pt x="97012" y="474060"/>
                </a:lnTo>
                <a:lnTo>
                  <a:pt x="63573" y="442639"/>
                </a:lnTo>
                <a:lnTo>
                  <a:pt x="36595" y="408449"/>
                </a:lnTo>
                <a:lnTo>
                  <a:pt x="16635" y="371853"/>
                </a:lnTo>
                <a:lnTo>
                  <a:pt x="4251" y="333215"/>
                </a:lnTo>
                <a:lnTo>
                  <a:pt x="0" y="292900"/>
                </a:lnTo>
                <a:lnTo>
                  <a:pt x="3525" y="256160"/>
                </a:lnTo>
                <a:lnTo>
                  <a:pt x="30454" y="187039"/>
                </a:lnTo>
                <a:lnTo>
                  <a:pt x="53010" y="155208"/>
                </a:lnTo>
                <a:lnTo>
                  <a:pt x="81062" y="125561"/>
                </a:lnTo>
                <a:lnTo>
                  <a:pt x="114185" y="98375"/>
                </a:lnTo>
                <a:lnTo>
                  <a:pt x="151956" y="73922"/>
                </a:lnTo>
                <a:lnTo>
                  <a:pt x="193951" y="52479"/>
                </a:lnTo>
                <a:lnTo>
                  <a:pt x="239745" y="34318"/>
                </a:lnTo>
                <a:lnTo>
                  <a:pt x="288914" y="19716"/>
                </a:lnTo>
                <a:lnTo>
                  <a:pt x="341036" y="8945"/>
                </a:lnTo>
                <a:lnTo>
                  <a:pt x="395685" y="2282"/>
                </a:lnTo>
                <a:lnTo>
                  <a:pt x="452437" y="0"/>
                </a:lnTo>
                <a:lnTo>
                  <a:pt x="509189" y="2282"/>
                </a:lnTo>
                <a:lnTo>
                  <a:pt x="563838" y="8945"/>
                </a:lnTo>
                <a:lnTo>
                  <a:pt x="615960" y="19716"/>
                </a:lnTo>
                <a:lnTo>
                  <a:pt x="665129" y="34318"/>
                </a:lnTo>
                <a:lnTo>
                  <a:pt x="710923" y="52479"/>
                </a:lnTo>
                <a:lnTo>
                  <a:pt x="752918" y="73922"/>
                </a:lnTo>
                <a:lnTo>
                  <a:pt x="790689" y="98375"/>
                </a:lnTo>
                <a:lnTo>
                  <a:pt x="823812" y="125561"/>
                </a:lnTo>
                <a:lnTo>
                  <a:pt x="851864" y="155208"/>
                </a:lnTo>
                <a:lnTo>
                  <a:pt x="874420" y="187039"/>
                </a:lnTo>
                <a:lnTo>
                  <a:pt x="901349" y="256160"/>
                </a:lnTo>
                <a:lnTo>
                  <a:pt x="904875" y="292900"/>
                </a:lnTo>
                <a:lnTo>
                  <a:pt x="901349" y="329639"/>
                </a:lnTo>
                <a:lnTo>
                  <a:pt x="874420" y="398758"/>
                </a:lnTo>
                <a:lnTo>
                  <a:pt x="851864" y="430589"/>
                </a:lnTo>
                <a:lnTo>
                  <a:pt x="823812" y="460234"/>
                </a:lnTo>
                <a:lnTo>
                  <a:pt x="790689" y="487419"/>
                </a:lnTo>
                <a:lnTo>
                  <a:pt x="752918" y="511870"/>
                </a:lnTo>
                <a:lnTo>
                  <a:pt x="710923" y="533312"/>
                </a:lnTo>
                <a:lnTo>
                  <a:pt x="665129" y="551471"/>
                </a:lnTo>
                <a:lnTo>
                  <a:pt x="615960" y="566073"/>
                </a:lnTo>
                <a:lnTo>
                  <a:pt x="563838" y="576842"/>
                </a:lnTo>
                <a:lnTo>
                  <a:pt x="512347" y="583120"/>
                </a:lnTo>
                <a:lnTo>
                  <a:pt x="393598" y="583120"/>
                </a:lnTo>
                <a:lnTo>
                  <a:pt x="264058" y="659320"/>
                </a:lnTo>
                <a:close/>
              </a:path>
              <a:path w="904875" h="659764">
                <a:moveTo>
                  <a:pt x="452437" y="585787"/>
                </a:moveTo>
                <a:lnTo>
                  <a:pt x="437566" y="585629"/>
                </a:lnTo>
                <a:lnTo>
                  <a:pt x="422803" y="585144"/>
                </a:lnTo>
                <a:lnTo>
                  <a:pt x="408148" y="584314"/>
                </a:lnTo>
                <a:lnTo>
                  <a:pt x="393598" y="583120"/>
                </a:lnTo>
                <a:lnTo>
                  <a:pt x="512347" y="583120"/>
                </a:lnTo>
                <a:lnTo>
                  <a:pt x="509189" y="583505"/>
                </a:lnTo>
                <a:lnTo>
                  <a:pt x="452437" y="585787"/>
                </a:lnTo>
                <a:close/>
              </a:path>
            </a:pathLst>
          </a:custGeom>
          <a:solidFill>
            <a:schemeClr val="tx1"/>
          </a:solidFill>
        </p:spPr>
        <p:txBody>
          <a:bodyPr wrap="square" lIns="0" tIns="0" rIns="0" bIns="0" rtlCol="0"/>
          <a:lstStyle/>
          <a:p>
            <a:endParaRPr dirty="0"/>
          </a:p>
        </p:txBody>
      </p:sp>
      <p:sp>
        <p:nvSpPr>
          <p:cNvPr id="3" name="object 8"/>
          <p:cNvSpPr/>
          <p:nvPr/>
        </p:nvSpPr>
        <p:spPr>
          <a:xfrm>
            <a:off x="9924709" y="3644150"/>
            <a:ext cx="860425" cy="628015"/>
          </a:xfrm>
          <a:custGeom>
            <a:avLst/>
            <a:gdLst/>
            <a:ahLst/>
            <a:cxnLst/>
            <a:rect l="l" t="t" r="r" b="b"/>
            <a:pathLst>
              <a:path w="860425" h="628014">
                <a:moveTo>
                  <a:pt x="251040" y="627621"/>
                </a:moveTo>
                <a:lnTo>
                  <a:pt x="219036" y="520941"/>
                </a:lnTo>
                <a:lnTo>
                  <a:pt x="165687" y="498023"/>
                </a:lnTo>
                <a:lnTo>
                  <a:pt x="118368" y="470333"/>
                </a:lnTo>
                <a:lnTo>
                  <a:pt x="77872" y="438392"/>
                </a:lnTo>
                <a:lnTo>
                  <a:pt x="44993" y="402725"/>
                </a:lnTo>
                <a:lnTo>
                  <a:pt x="20526" y="363855"/>
                </a:lnTo>
                <a:lnTo>
                  <a:pt x="5263" y="322305"/>
                </a:lnTo>
                <a:lnTo>
                  <a:pt x="0" y="278599"/>
                </a:lnTo>
                <a:lnTo>
                  <a:pt x="3927" y="240794"/>
                </a:lnTo>
                <a:lnTo>
                  <a:pt x="33807" y="170153"/>
                </a:lnTo>
                <a:lnTo>
                  <a:pt x="58735" y="137982"/>
                </a:lnTo>
                <a:lnTo>
                  <a:pt x="89638" y="108352"/>
                </a:lnTo>
                <a:lnTo>
                  <a:pt x="126004" y="81597"/>
                </a:lnTo>
                <a:lnTo>
                  <a:pt x="167320" y="58047"/>
                </a:lnTo>
                <a:lnTo>
                  <a:pt x="213074" y="38035"/>
                </a:lnTo>
                <a:lnTo>
                  <a:pt x="262752" y="21892"/>
                </a:lnTo>
                <a:lnTo>
                  <a:pt x="315843" y="9951"/>
                </a:lnTo>
                <a:lnTo>
                  <a:pt x="371834" y="2543"/>
                </a:lnTo>
                <a:lnTo>
                  <a:pt x="430212" y="0"/>
                </a:lnTo>
                <a:lnTo>
                  <a:pt x="488588" y="2543"/>
                </a:lnTo>
                <a:lnTo>
                  <a:pt x="544577" y="9951"/>
                </a:lnTo>
                <a:lnTo>
                  <a:pt x="597667" y="21892"/>
                </a:lnTo>
                <a:lnTo>
                  <a:pt x="647345" y="38035"/>
                </a:lnTo>
                <a:lnTo>
                  <a:pt x="693099" y="58047"/>
                </a:lnTo>
                <a:lnTo>
                  <a:pt x="734415" y="81597"/>
                </a:lnTo>
                <a:lnTo>
                  <a:pt x="770782" y="108352"/>
                </a:lnTo>
                <a:lnTo>
                  <a:pt x="801686" y="137982"/>
                </a:lnTo>
                <a:lnTo>
                  <a:pt x="826615" y="170153"/>
                </a:lnTo>
                <a:lnTo>
                  <a:pt x="845056" y="204534"/>
                </a:lnTo>
                <a:lnTo>
                  <a:pt x="860425" y="278599"/>
                </a:lnTo>
                <a:lnTo>
                  <a:pt x="856497" y="316405"/>
                </a:lnTo>
                <a:lnTo>
                  <a:pt x="826615" y="387046"/>
                </a:lnTo>
                <a:lnTo>
                  <a:pt x="801686" y="419217"/>
                </a:lnTo>
                <a:lnTo>
                  <a:pt x="770782" y="448846"/>
                </a:lnTo>
                <a:lnTo>
                  <a:pt x="734415" y="475602"/>
                </a:lnTo>
                <a:lnTo>
                  <a:pt x="693099" y="499152"/>
                </a:lnTo>
                <a:lnTo>
                  <a:pt x="647345" y="519164"/>
                </a:lnTo>
                <a:lnTo>
                  <a:pt x="597667" y="535306"/>
                </a:lnTo>
                <a:lnTo>
                  <a:pt x="544577" y="547248"/>
                </a:lnTo>
                <a:lnTo>
                  <a:pt x="490003" y="554469"/>
                </a:lnTo>
                <a:lnTo>
                  <a:pt x="374484" y="554469"/>
                </a:lnTo>
                <a:lnTo>
                  <a:pt x="251040" y="627621"/>
                </a:lnTo>
                <a:close/>
              </a:path>
              <a:path w="860425" h="628014">
                <a:moveTo>
                  <a:pt x="430212" y="557199"/>
                </a:moveTo>
                <a:lnTo>
                  <a:pt x="416068" y="557046"/>
                </a:lnTo>
                <a:lnTo>
                  <a:pt x="402053" y="556563"/>
                </a:lnTo>
                <a:lnTo>
                  <a:pt x="388185" y="555715"/>
                </a:lnTo>
                <a:lnTo>
                  <a:pt x="374484" y="554469"/>
                </a:lnTo>
                <a:lnTo>
                  <a:pt x="490003" y="554469"/>
                </a:lnTo>
                <a:lnTo>
                  <a:pt x="488588" y="554656"/>
                </a:lnTo>
                <a:lnTo>
                  <a:pt x="430212" y="557199"/>
                </a:lnTo>
                <a:close/>
              </a:path>
            </a:pathLst>
          </a:custGeom>
          <a:solidFill>
            <a:srgbClr val="AEABAB"/>
          </a:solidFill>
        </p:spPr>
        <p:txBody>
          <a:bodyPr wrap="square" lIns="0" tIns="0" rIns="0" bIns="0" rtlCol="0"/>
          <a:lstStyle/>
          <a:p>
            <a:endParaRPr/>
          </a:p>
        </p:txBody>
      </p:sp>
      <p:sp>
        <p:nvSpPr>
          <p:cNvPr id="4" name="object 9"/>
          <p:cNvSpPr txBox="1"/>
          <p:nvPr/>
        </p:nvSpPr>
        <p:spPr>
          <a:xfrm>
            <a:off x="10139554" y="3807067"/>
            <a:ext cx="431165" cy="215444"/>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Arial"/>
                <a:cs typeface="Arial"/>
              </a:rPr>
              <a:t>CR</a:t>
            </a:r>
            <a:r>
              <a:rPr sz="1400" b="1" dirty="0">
                <a:solidFill>
                  <a:srgbClr val="FFFFFF"/>
                </a:solidFill>
                <a:latin typeface="Arial"/>
                <a:cs typeface="Arial"/>
              </a:rPr>
              <a:t>M</a:t>
            </a:r>
            <a:endParaRPr sz="1400" b="1" dirty="0">
              <a:latin typeface="Arial"/>
              <a:cs typeface="Arial"/>
            </a:endParaRPr>
          </a:p>
        </p:txBody>
      </p:sp>
      <p:sp>
        <p:nvSpPr>
          <p:cNvPr id="5" name="object 10"/>
          <p:cNvSpPr/>
          <p:nvPr/>
        </p:nvSpPr>
        <p:spPr>
          <a:xfrm>
            <a:off x="7576654" y="2650350"/>
            <a:ext cx="1276351" cy="911860"/>
          </a:xfrm>
          <a:custGeom>
            <a:avLst/>
            <a:gdLst/>
            <a:ahLst/>
            <a:cxnLst/>
            <a:rect l="l" t="t" r="r" b="b"/>
            <a:pathLst>
              <a:path w="1276350" h="911860">
                <a:moveTo>
                  <a:pt x="638175" y="809625"/>
                </a:moveTo>
                <a:lnTo>
                  <a:pt x="580088" y="807970"/>
                </a:lnTo>
                <a:lnTo>
                  <a:pt x="523463" y="803102"/>
                </a:lnTo>
                <a:lnTo>
                  <a:pt x="468524" y="795164"/>
                </a:lnTo>
                <a:lnTo>
                  <a:pt x="415496" y="784298"/>
                </a:lnTo>
                <a:lnTo>
                  <a:pt x="364606" y="770648"/>
                </a:lnTo>
                <a:lnTo>
                  <a:pt x="316077" y="754356"/>
                </a:lnTo>
                <a:lnTo>
                  <a:pt x="270136" y="735564"/>
                </a:lnTo>
                <a:lnTo>
                  <a:pt x="227008" y="714417"/>
                </a:lnTo>
                <a:lnTo>
                  <a:pt x="186918" y="691057"/>
                </a:lnTo>
                <a:lnTo>
                  <a:pt x="150092" y="665627"/>
                </a:lnTo>
                <a:lnTo>
                  <a:pt x="116754" y="638270"/>
                </a:lnTo>
                <a:lnTo>
                  <a:pt x="87130" y="609128"/>
                </a:lnTo>
                <a:lnTo>
                  <a:pt x="61446" y="578345"/>
                </a:lnTo>
                <a:lnTo>
                  <a:pt x="39926" y="546064"/>
                </a:lnTo>
                <a:lnTo>
                  <a:pt x="10281" y="477577"/>
                </a:lnTo>
                <a:lnTo>
                  <a:pt x="0" y="404812"/>
                </a:lnTo>
                <a:lnTo>
                  <a:pt x="2608" y="367966"/>
                </a:lnTo>
                <a:lnTo>
                  <a:pt x="22796" y="297197"/>
                </a:lnTo>
                <a:lnTo>
                  <a:pt x="61446" y="231279"/>
                </a:lnTo>
                <a:lnTo>
                  <a:pt x="87130" y="200496"/>
                </a:lnTo>
                <a:lnTo>
                  <a:pt x="116754" y="171354"/>
                </a:lnTo>
                <a:lnTo>
                  <a:pt x="150092" y="143997"/>
                </a:lnTo>
                <a:lnTo>
                  <a:pt x="186918" y="118567"/>
                </a:lnTo>
                <a:lnTo>
                  <a:pt x="227008" y="95207"/>
                </a:lnTo>
                <a:lnTo>
                  <a:pt x="270136" y="74060"/>
                </a:lnTo>
                <a:lnTo>
                  <a:pt x="316077" y="55268"/>
                </a:lnTo>
                <a:lnTo>
                  <a:pt x="364606" y="38976"/>
                </a:lnTo>
                <a:lnTo>
                  <a:pt x="415496" y="25326"/>
                </a:lnTo>
                <a:lnTo>
                  <a:pt x="468524" y="14460"/>
                </a:lnTo>
                <a:lnTo>
                  <a:pt x="523463" y="6522"/>
                </a:lnTo>
                <a:lnTo>
                  <a:pt x="580088" y="1654"/>
                </a:lnTo>
                <a:lnTo>
                  <a:pt x="638175" y="0"/>
                </a:lnTo>
                <a:lnTo>
                  <a:pt x="696261" y="1654"/>
                </a:lnTo>
                <a:lnTo>
                  <a:pt x="752886" y="6522"/>
                </a:lnTo>
                <a:lnTo>
                  <a:pt x="807825" y="14460"/>
                </a:lnTo>
                <a:lnTo>
                  <a:pt x="860853" y="25326"/>
                </a:lnTo>
                <a:lnTo>
                  <a:pt x="911743" y="38976"/>
                </a:lnTo>
                <a:lnTo>
                  <a:pt x="960272" y="55268"/>
                </a:lnTo>
                <a:lnTo>
                  <a:pt x="1006213" y="74060"/>
                </a:lnTo>
                <a:lnTo>
                  <a:pt x="1049341" y="95207"/>
                </a:lnTo>
                <a:lnTo>
                  <a:pt x="1089431" y="118567"/>
                </a:lnTo>
                <a:lnTo>
                  <a:pt x="1126257" y="143997"/>
                </a:lnTo>
                <a:lnTo>
                  <a:pt x="1159595" y="171354"/>
                </a:lnTo>
                <a:lnTo>
                  <a:pt x="1189219" y="200496"/>
                </a:lnTo>
                <a:lnTo>
                  <a:pt x="1214903" y="231279"/>
                </a:lnTo>
                <a:lnTo>
                  <a:pt x="1236423" y="263560"/>
                </a:lnTo>
                <a:lnTo>
                  <a:pt x="1266068" y="332047"/>
                </a:lnTo>
                <a:lnTo>
                  <a:pt x="1276350" y="404812"/>
                </a:lnTo>
                <a:lnTo>
                  <a:pt x="1273159" y="445544"/>
                </a:lnTo>
                <a:lnTo>
                  <a:pt x="1263790" y="485122"/>
                </a:lnTo>
                <a:lnTo>
                  <a:pt x="1248547" y="523351"/>
                </a:lnTo>
                <a:lnTo>
                  <a:pt x="1227734" y="560037"/>
                </a:lnTo>
                <a:lnTo>
                  <a:pt x="1201655" y="594985"/>
                </a:lnTo>
                <a:lnTo>
                  <a:pt x="1170616" y="628002"/>
                </a:lnTo>
                <a:lnTo>
                  <a:pt x="1134919" y="658893"/>
                </a:lnTo>
                <a:lnTo>
                  <a:pt x="1094870" y="687464"/>
                </a:lnTo>
                <a:lnTo>
                  <a:pt x="1050772" y="713520"/>
                </a:lnTo>
                <a:lnTo>
                  <a:pt x="1002930" y="736868"/>
                </a:lnTo>
                <a:lnTo>
                  <a:pt x="951649" y="757313"/>
                </a:lnTo>
                <a:lnTo>
                  <a:pt x="936680" y="806081"/>
                </a:lnTo>
                <a:lnTo>
                  <a:pt x="721525" y="806081"/>
                </a:lnTo>
                <a:lnTo>
                  <a:pt x="700797" y="807647"/>
                </a:lnTo>
                <a:lnTo>
                  <a:pt x="680021" y="808753"/>
                </a:lnTo>
                <a:lnTo>
                  <a:pt x="659160" y="809408"/>
                </a:lnTo>
                <a:lnTo>
                  <a:pt x="638175" y="809625"/>
                </a:lnTo>
                <a:close/>
              </a:path>
              <a:path w="1276350" h="911860">
                <a:moveTo>
                  <a:pt x="904405" y="911237"/>
                </a:moveTo>
                <a:lnTo>
                  <a:pt x="721525" y="806081"/>
                </a:lnTo>
                <a:lnTo>
                  <a:pt x="936680" y="806081"/>
                </a:lnTo>
                <a:lnTo>
                  <a:pt x="904405" y="911237"/>
                </a:lnTo>
                <a:close/>
              </a:path>
            </a:pathLst>
          </a:custGeom>
          <a:solidFill>
            <a:srgbClr val="252525"/>
          </a:solidFill>
        </p:spPr>
        <p:txBody>
          <a:bodyPr wrap="square" lIns="0" tIns="0" rIns="0" bIns="0" rtlCol="0"/>
          <a:lstStyle/>
          <a:p>
            <a:endParaRPr/>
          </a:p>
        </p:txBody>
      </p:sp>
      <p:sp>
        <p:nvSpPr>
          <p:cNvPr id="6" name="object 11"/>
          <p:cNvSpPr txBox="1"/>
          <p:nvPr/>
        </p:nvSpPr>
        <p:spPr>
          <a:xfrm>
            <a:off x="8001000" y="2798815"/>
            <a:ext cx="634365" cy="492443"/>
          </a:xfrm>
          <a:prstGeom prst="rect">
            <a:avLst/>
          </a:prstGeom>
        </p:spPr>
        <p:txBody>
          <a:bodyPr vert="horz" wrap="square" lIns="0" tIns="0" rIns="0" bIns="0" rtlCol="0">
            <a:spAutoFit/>
          </a:bodyPr>
          <a:lstStyle/>
          <a:p>
            <a:pPr marL="215900" marR="5080" indent="-203200">
              <a:lnSpc>
                <a:spcPct val="100000"/>
              </a:lnSpc>
            </a:pPr>
            <a:r>
              <a:rPr sz="1600" b="1" dirty="0" smtClean="0">
                <a:solidFill>
                  <a:srgbClr val="FFFFFF"/>
                </a:solidFill>
                <a:latin typeface="Microsoft YaHei"/>
                <a:cs typeface="Microsoft YaHei"/>
              </a:rPr>
              <a:t>门店</a:t>
            </a:r>
            <a:endParaRPr lang="en-US" sz="1600" b="1" dirty="0" smtClean="0">
              <a:solidFill>
                <a:srgbClr val="FFFFFF"/>
              </a:solidFill>
              <a:latin typeface="Microsoft YaHei"/>
              <a:cs typeface="Microsoft YaHei"/>
            </a:endParaRPr>
          </a:p>
          <a:p>
            <a:pPr marL="215900" marR="5080" indent="-203200">
              <a:lnSpc>
                <a:spcPct val="100000"/>
              </a:lnSpc>
            </a:pPr>
            <a:r>
              <a:rPr lang="zh-CN" altLang="en-US" sz="1600" b="1" spc="-5" dirty="0" smtClean="0">
                <a:solidFill>
                  <a:srgbClr val="FFFFFF"/>
                </a:solidFill>
                <a:latin typeface="Microsoft YaHei"/>
                <a:cs typeface="Microsoft YaHei"/>
              </a:rPr>
              <a:t>要</a:t>
            </a:r>
            <a:r>
              <a:rPr lang="zh-CN" altLang="en-US" sz="1600" b="1" spc="-5" dirty="0">
                <a:solidFill>
                  <a:srgbClr val="FFFFFF"/>
                </a:solidFill>
                <a:latin typeface="Microsoft YaHei"/>
                <a:cs typeface="Microsoft YaHei"/>
              </a:rPr>
              <a:t>货</a:t>
            </a:r>
            <a:endParaRPr sz="1600" b="1" dirty="0">
              <a:latin typeface="Microsoft YaHei"/>
              <a:cs typeface="Microsoft YaHei"/>
            </a:endParaRPr>
          </a:p>
        </p:txBody>
      </p:sp>
      <p:sp>
        <p:nvSpPr>
          <p:cNvPr id="7" name="object 12"/>
          <p:cNvSpPr/>
          <p:nvPr/>
        </p:nvSpPr>
        <p:spPr>
          <a:xfrm>
            <a:off x="8722969" y="2356677"/>
            <a:ext cx="904875" cy="659765"/>
          </a:xfrm>
          <a:custGeom>
            <a:avLst/>
            <a:gdLst/>
            <a:ahLst/>
            <a:cxnLst/>
            <a:rect l="l" t="t" r="r" b="b"/>
            <a:pathLst>
              <a:path w="904875" h="659764">
                <a:moveTo>
                  <a:pt x="264058" y="659320"/>
                </a:moveTo>
                <a:lnTo>
                  <a:pt x="230530" y="548068"/>
                </a:lnTo>
                <a:lnTo>
                  <a:pt x="181047" y="527138"/>
                </a:lnTo>
                <a:lnTo>
                  <a:pt x="136356" y="502347"/>
                </a:lnTo>
                <a:lnTo>
                  <a:pt x="97012" y="474060"/>
                </a:lnTo>
                <a:lnTo>
                  <a:pt x="63573" y="442639"/>
                </a:lnTo>
                <a:lnTo>
                  <a:pt x="36595" y="408449"/>
                </a:lnTo>
                <a:lnTo>
                  <a:pt x="16635" y="371853"/>
                </a:lnTo>
                <a:lnTo>
                  <a:pt x="4251" y="333215"/>
                </a:lnTo>
                <a:lnTo>
                  <a:pt x="0" y="292900"/>
                </a:lnTo>
                <a:lnTo>
                  <a:pt x="3525" y="256160"/>
                </a:lnTo>
                <a:lnTo>
                  <a:pt x="30454" y="187039"/>
                </a:lnTo>
                <a:lnTo>
                  <a:pt x="53010" y="155208"/>
                </a:lnTo>
                <a:lnTo>
                  <a:pt x="81062" y="125561"/>
                </a:lnTo>
                <a:lnTo>
                  <a:pt x="114185" y="98375"/>
                </a:lnTo>
                <a:lnTo>
                  <a:pt x="151956" y="73922"/>
                </a:lnTo>
                <a:lnTo>
                  <a:pt x="193951" y="52479"/>
                </a:lnTo>
                <a:lnTo>
                  <a:pt x="239745" y="34318"/>
                </a:lnTo>
                <a:lnTo>
                  <a:pt x="288914" y="19716"/>
                </a:lnTo>
                <a:lnTo>
                  <a:pt x="341036" y="8945"/>
                </a:lnTo>
                <a:lnTo>
                  <a:pt x="395685" y="2282"/>
                </a:lnTo>
                <a:lnTo>
                  <a:pt x="452437" y="0"/>
                </a:lnTo>
                <a:lnTo>
                  <a:pt x="509189" y="2282"/>
                </a:lnTo>
                <a:lnTo>
                  <a:pt x="563838" y="8945"/>
                </a:lnTo>
                <a:lnTo>
                  <a:pt x="615960" y="19716"/>
                </a:lnTo>
                <a:lnTo>
                  <a:pt x="665129" y="34318"/>
                </a:lnTo>
                <a:lnTo>
                  <a:pt x="710923" y="52479"/>
                </a:lnTo>
                <a:lnTo>
                  <a:pt x="752918" y="73922"/>
                </a:lnTo>
                <a:lnTo>
                  <a:pt x="790689" y="98375"/>
                </a:lnTo>
                <a:lnTo>
                  <a:pt x="823812" y="125561"/>
                </a:lnTo>
                <a:lnTo>
                  <a:pt x="851864" y="155208"/>
                </a:lnTo>
                <a:lnTo>
                  <a:pt x="874420" y="187039"/>
                </a:lnTo>
                <a:lnTo>
                  <a:pt x="901349" y="256160"/>
                </a:lnTo>
                <a:lnTo>
                  <a:pt x="904875" y="292900"/>
                </a:lnTo>
                <a:lnTo>
                  <a:pt x="901349" y="329639"/>
                </a:lnTo>
                <a:lnTo>
                  <a:pt x="874420" y="398758"/>
                </a:lnTo>
                <a:lnTo>
                  <a:pt x="851864" y="430589"/>
                </a:lnTo>
                <a:lnTo>
                  <a:pt x="823812" y="460234"/>
                </a:lnTo>
                <a:lnTo>
                  <a:pt x="790689" y="487419"/>
                </a:lnTo>
                <a:lnTo>
                  <a:pt x="752918" y="511870"/>
                </a:lnTo>
                <a:lnTo>
                  <a:pt x="710923" y="533312"/>
                </a:lnTo>
                <a:lnTo>
                  <a:pt x="665129" y="551471"/>
                </a:lnTo>
                <a:lnTo>
                  <a:pt x="615960" y="566073"/>
                </a:lnTo>
                <a:lnTo>
                  <a:pt x="563838" y="576842"/>
                </a:lnTo>
                <a:lnTo>
                  <a:pt x="512347" y="583120"/>
                </a:lnTo>
                <a:lnTo>
                  <a:pt x="393598" y="583120"/>
                </a:lnTo>
                <a:lnTo>
                  <a:pt x="264058" y="659320"/>
                </a:lnTo>
                <a:close/>
              </a:path>
              <a:path w="904875" h="659764">
                <a:moveTo>
                  <a:pt x="452437" y="585787"/>
                </a:moveTo>
                <a:lnTo>
                  <a:pt x="437566" y="585629"/>
                </a:lnTo>
                <a:lnTo>
                  <a:pt x="422803" y="585144"/>
                </a:lnTo>
                <a:lnTo>
                  <a:pt x="408148" y="584314"/>
                </a:lnTo>
                <a:lnTo>
                  <a:pt x="393598" y="583120"/>
                </a:lnTo>
                <a:lnTo>
                  <a:pt x="512347" y="583120"/>
                </a:lnTo>
                <a:lnTo>
                  <a:pt x="509189" y="583505"/>
                </a:lnTo>
                <a:lnTo>
                  <a:pt x="452437" y="585787"/>
                </a:lnTo>
                <a:close/>
              </a:path>
            </a:pathLst>
          </a:custGeom>
          <a:solidFill>
            <a:srgbClr val="7E7E7E"/>
          </a:solidFill>
        </p:spPr>
        <p:txBody>
          <a:bodyPr wrap="square" lIns="0" tIns="0" rIns="0" bIns="0" rtlCol="0"/>
          <a:lstStyle/>
          <a:p>
            <a:endParaRPr/>
          </a:p>
        </p:txBody>
      </p:sp>
      <p:sp>
        <p:nvSpPr>
          <p:cNvPr id="8" name="object 13"/>
          <p:cNvSpPr txBox="1"/>
          <p:nvPr/>
        </p:nvSpPr>
        <p:spPr>
          <a:xfrm>
            <a:off x="8958936" y="2392973"/>
            <a:ext cx="431165" cy="492443"/>
          </a:xfrm>
          <a:prstGeom prst="rect">
            <a:avLst/>
          </a:prstGeom>
        </p:spPr>
        <p:txBody>
          <a:bodyPr vert="horz" wrap="square" lIns="0" tIns="0" rIns="0" bIns="0" rtlCol="0">
            <a:spAutoFit/>
          </a:bodyPr>
          <a:lstStyle/>
          <a:p>
            <a:pPr marL="12700" marR="5080">
              <a:lnSpc>
                <a:spcPct val="100000"/>
              </a:lnSpc>
            </a:pPr>
            <a:r>
              <a:rPr sz="1600" dirty="0">
                <a:solidFill>
                  <a:srgbClr val="FFFFFF"/>
                </a:solidFill>
                <a:latin typeface="Microsoft YaHei"/>
                <a:cs typeface="Microsoft YaHei"/>
              </a:rPr>
              <a:t>门</a:t>
            </a:r>
            <a:r>
              <a:rPr sz="1600" spc="-5" dirty="0">
                <a:solidFill>
                  <a:srgbClr val="FFFFFF"/>
                </a:solidFill>
                <a:latin typeface="Microsoft YaHei"/>
                <a:cs typeface="Microsoft YaHei"/>
              </a:rPr>
              <a:t>店  </a:t>
            </a:r>
            <a:r>
              <a:rPr sz="1600" dirty="0">
                <a:solidFill>
                  <a:srgbClr val="FFFFFF"/>
                </a:solidFill>
                <a:latin typeface="Microsoft YaHei"/>
                <a:cs typeface="Microsoft YaHei"/>
              </a:rPr>
              <a:t>管</a:t>
            </a:r>
            <a:r>
              <a:rPr sz="1600" spc="-5" dirty="0">
                <a:solidFill>
                  <a:srgbClr val="FFFFFF"/>
                </a:solidFill>
                <a:latin typeface="Microsoft YaHei"/>
                <a:cs typeface="Microsoft YaHei"/>
              </a:rPr>
              <a:t>理</a:t>
            </a:r>
            <a:endParaRPr sz="1600">
              <a:latin typeface="Microsoft YaHei"/>
              <a:cs typeface="Microsoft YaHei"/>
            </a:endParaRPr>
          </a:p>
        </p:txBody>
      </p:sp>
      <p:sp>
        <p:nvSpPr>
          <p:cNvPr id="9" name="object 14"/>
          <p:cNvSpPr/>
          <p:nvPr/>
        </p:nvSpPr>
        <p:spPr>
          <a:xfrm>
            <a:off x="9543719" y="2650352"/>
            <a:ext cx="1090931" cy="954405"/>
          </a:xfrm>
          <a:custGeom>
            <a:avLst/>
            <a:gdLst/>
            <a:ahLst/>
            <a:cxnLst/>
            <a:rect l="l" t="t" r="r" b="b"/>
            <a:pathLst>
              <a:path w="1090929" h="954404">
                <a:moveTo>
                  <a:pt x="318084" y="953909"/>
                </a:moveTo>
                <a:lnTo>
                  <a:pt x="276936" y="792365"/>
                </a:lnTo>
                <a:lnTo>
                  <a:pt x="229031" y="768806"/>
                </a:lnTo>
                <a:lnTo>
                  <a:pt x="184687" y="741562"/>
                </a:lnTo>
                <a:lnTo>
                  <a:pt x="144252" y="710908"/>
                </a:lnTo>
                <a:lnTo>
                  <a:pt x="108076" y="677118"/>
                </a:lnTo>
                <a:lnTo>
                  <a:pt x="76507" y="640465"/>
                </a:lnTo>
                <a:lnTo>
                  <a:pt x="49896" y="601225"/>
                </a:lnTo>
                <a:lnTo>
                  <a:pt x="28590" y="559670"/>
                </a:lnTo>
                <a:lnTo>
                  <a:pt x="12939" y="516075"/>
                </a:lnTo>
                <a:lnTo>
                  <a:pt x="3293" y="470714"/>
                </a:lnTo>
                <a:lnTo>
                  <a:pt x="0" y="423862"/>
                </a:lnTo>
                <a:lnTo>
                  <a:pt x="2496" y="383042"/>
                </a:lnTo>
                <a:lnTo>
                  <a:pt x="9832" y="343320"/>
                </a:lnTo>
                <a:lnTo>
                  <a:pt x="21780" y="304873"/>
                </a:lnTo>
                <a:lnTo>
                  <a:pt x="38112" y="267879"/>
                </a:lnTo>
                <a:lnTo>
                  <a:pt x="58598" y="232515"/>
                </a:lnTo>
                <a:lnTo>
                  <a:pt x="83010" y="198960"/>
                </a:lnTo>
                <a:lnTo>
                  <a:pt x="111119" y="167391"/>
                </a:lnTo>
                <a:lnTo>
                  <a:pt x="142698" y="137985"/>
                </a:lnTo>
                <a:lnTo>
                  <a:pt x="177517" y="110920"/>
                </a:lnTo>
                <a:lnTo>
                  <a:pt x="215347" y="86374"/>
                </a:lnTo>
                <a:lnTo>
                  <a:pt x="255962" y="64524"/>
                </a:lnTo>
                <a:lnTo>
                  <a:pt x="299131" y="45548"/>
                </a:lnTo>
                <a:lnTo>
                  <a:pt x="344626" y="29624"/>
                </a:lnTo>
                <a:lnTo>
                  <a:pt x="392219" y="16930"/>
                </a:lnTo>
                <a:lnTo>
                  <a:pt x="441681" y="7643"/>
                </a:lnTo>
                <a:lnTo>
                  <a:pt x="492784" y="1940"/>
                </a:lnTo>
                <a:lnTo>
                  <a:pt x="545299" y="0"/>
                </a:lnTo>
                <a:lnTo>
                  <a:pt x="597817" y="1940"/>
                </a:lnTo>
                <a:lnTo>
                  <a:pt x="648921" y="7643"/>
                </a:lnTo>
                <a:lnTo>
                  <a:pt x="698385" y="16930"/>
                </a:lnTo>
                <a:lnTo>
                  <a:pt x="745980" y="29624"/>
                </a:lnTo>
                <a:lnTo>
                  <a:pt x="791476" y="45548"/>
                </a:lnTo>
                <a:lnTo>
                  <a:pt x="834647" y="64524"/>
                </a:lnTo>
                <a:lnTo>
                  <a:pt x="875262" y="86374"/>
                </a:lnTo>
                <a:lnTo>
                  <a:pt x="913093" y="110920"/>
                </a:lnTo>
                <a:lnTo>
                  <a:pt x="947913" y="137985"/>
                </a:lnTo>
                <a:lnTo>
                  <a:pt x="979491" y="167391"/>
                </a:lnTo>
                <a:lnTo>
                  <a:pt x="1007601" y="198960"/>
                </a:lnTo>
                <a:lnTo>
                  <a:pt x="1032014" y="232515"/>
                </a:lnTo>
                <a:lnTo>
                  <a:pt x="1052500" y="267879"/>
                </a:lnTo>
                <a:lnTo>
                  <a:pt x="1068831" y="304873"/>
                </a:lnTo>
                <a:lnTo>
                  <a:pt x="1080779" y="343320"/>
                </a:lnTo>
                <a:lnTo>
                  <a:pt x="1088116" y="383042"/>
                </a:lnTo>
                <a:lnTo>
                  <a:pt x="1090612" y="423862"/>
                </a:lnTo>
                <a:lnTo>
                  <a:pt x="1088116" y="464684"/>
                </a:lnTo>
                <a:lnTo>
                  <a:pt x="1080779" y="504407"/>
                </a:lnTo>
                <a:lnTo>
                  <a:pt x="1068831" y="542856"/>
                </a:lnTo>
                <a:lnTo>
                  <a:pt x="1052500" y="579850"/>
                </a:lnTo>
                <a:lnTo>
                  <a:pt x="1032014" y="615214"/>
                </a:lnTo>
                <a:lnTo>
                  <a:pt x="1007601" y="648770"/>
                </a:lnTo>
                <a:lnTo>
                  <a:pt x="979491" y="680339"/>
                </a:lnTo>
                <a:lnTo>
                  <a:pt x="947913" y="709744"/>
                </a:lnTo>
                <a:lnTo>
                  <a:pt x="913093" y="736809"/>
                </a:lnTo>
                <a:lnTo>
                  <a:pt x="875262" y="761354"/>
                </a:lnTo>
                <a:lnTo>
                  <a:pt x="834647" y="783203"/>
                </a:lnTo>
                <a:lnTo>
                  <a:pt x="791476" y="802178"/>
                </a:lnTo>
                <a:lnTo>
                  <a:pt x="745980" y="818101"/>
                </a:lnTo>
                <a:lnTo>
                  <a:pt x="698385" y="830795"/>
                </a:lnTo>
                <a:lnTo>
                  <a:pt x="648921" y="840082"/>
                </a:lnTo>
                <a:lnTo>
                  <a:pt x="612183" y="844181"/>
                </a:lnTo>
                <a:lnTo>
                  <a:pt x="475056" y="844181"/>
                </a:lnTo>
                <a:lnTo>
                  <a:pt x="318084" y="953909"/>
                </a:lnTo>
                <a:close/>
              </a:path>
              <a:path w="1090929" h="954404">
                <a:moveTo>
                  <a:pt x="545299" y="847725"/>
                </a:moveTo>
                <a:lnTo>
                  <a:pt x="527385" y="847499"/>
                </a:lnTo>
                <a:lnTo>
                  <a:pt x="509668" y="846829"/>
                </a:lnTo>
                <a:lnTo>
                  <a:pt x="492205" y="845721"/>
                </a:lnTo>
                <a:lnTo>
                  <a:pt x="475056" y="844181"/>
                </a:lnTo>
                <a:lnTo>
                  <a:pt x="612183" y="844181"/>
                </a:lnTo>
                <a:lnTo>
                  <a:pt x="597817" y="845784"/>
                </a:lnTo>
                <a:lnTo>
                  <a:pt x="545299" y="847725"/>
                </a:lnTo>
                <a:close/>
              </a:path>
            </a:pathLst>
          </a:custGeom>
          <a:solidFill>
            <a:srgbClr val="FF9500"/>
          </a:solidFill>
        </p:spPr>
        <p:txBody>
          <a:bodyPr wrap="square" lIns="0" tIns="0" rIns="0" bIns="0" rtlCol="0"/>
          <a:lstStyle/>
          <a:p>
            <a:endParaRPr/>
          </a:p>
        </p:txBody>
      </p:sp>
      <p:sp>
        <p:nvSpPr>
          <p:cNvPr id="10" name="object 15"/>
          <p:cNvSpPr txBox="1"/>
          <p:nvPr/>
        </p:nvSpPr>
        <p:spPr>
          <a:xfrm>
            <a:off x="9872916" y="2817102"/>
            <a:ext cx="431165" cy="492443"/>
          </a:xfrm>
          <a:prstGeom prst="rect">
            <a:avLst/>
          </a:prstGeom>
        </p:spPr>
        <p:txBody>
          <a:bodyPr vert="horz" wrap="square" lIns="0" tIns="0" rIns="0" bIns="0" rtlCol="0">
            <a:spAutoFit/>
          </a:bodyPr>
          <a:lstStyle/>
          <a:p>
            <a:pPr marL="12700" marR="5080">
              <a:lnSpc>
                <a:spcPct val="100000"/>
              </a:lnSpc>
            </a:pPr>
            <a:r>
              <a:rPr sz="1600" b="1" dirty="0">
                <a:solidFill>
                  <a:srgbClr val="FFFFFF"/>
                </a:solidFill>
                <a:latin typeface="Microsoft YaHei"/>
                <a:cs typeface="Microsoft YaHei"/>
              </a:rPr>
              <a:t>门</a:t>
            </a:r>
            <a:r>
              <a:rPr sz="1600" b="1" spc="-5" dirty="0">
                <a:solidFill>
                  <a:srgbClr val="FFFFFF"/>
                </a:solidFill>
                <a:latin typeface="Microsoft YaHei"/>
                <a:cs typeface="Microsoft YaHei"/>
              </a:rPr>
              <a:t>店  </a:t>
            </a:r>
            <a:r>
              <a:rPr sz="1600" b="1" dirty="0">
                <a:solidFill>
                  <a:srgbClr val="FFFFFF"/>
                </a:solidFill>
                <a:latin typeface="Microsoft YaHei"/>
                <a:cs typeface="Microsoft YaHei"/>
              </a:rPr>
              <a:t>库</a:t>
            </a:r>
            <a:r>
              <a:rPr sz="1600" b="1" spc="-5" dirty="0">
                <a:solidFill>
                  <a:srgbClr val="FFFFFF"/>
                </a:solidFill>
                <a:latin typeface="Microsoft YaHei"/>
                <a:cs typeface="Microsoft YaHei"/>
              </a:rPr>
              <a:t>存</a:t>
            </a:r>
            <a:endParaRPr sz="1600" b="1" dirty="0">
              <a:latin typeface="Microsoft YaHei"/>
              <a:cs typeface="Microsoft YaHei"/>
            </a:endParaRPr>
          </a:p>
        </p:txBody>
      </p:sp>
      <p:sp>
        <p:nvSpPr>
          <p:cNvPr id="11" name="object 16"/>
          <p:cNvSpPr/>
          <p:nvPr/>
        </p:nvSpPr>
        <p:spPr>
          <a:xfrm>
            <a:off x="6524155" y="3131375"/>
            <a:ext cx="1116331" cy="828040"/>
          </a:xfrm>
          <a:custGeom>
            <a:avLst/>
            <a:gdLst/>
            <a:ahLst/>
            <a:cxnLst/>
            <a:rect l="l" t="t" r="r" b="b"/>
            <a:pathLst>
              <a:path w="1116329" h="828039">
                <a:moveTo>
                  <a:pt x="557999" y="736600"/>
                </a:moveTo>
                <a:lnTo>
                  <a:pt x="500947" y="734698"/>
                </a:lnTo>
                <a:lnTo>
                  <a:pt x="445542" y="729117"/>
                </a:lnTo>
                <a:lnTo>
                  <a:pt x="392066" y="720041"/>
                </a:lnTo>
                <a:lnTo>
                  <a:pt x="340799" y="707656"/>
                </a:lnTo>
                <a:lnTo>
                  <a:pt x="292022" y="692147"/>
                </a:lnTo>
                <a:lnTo>
                  <a:pt x="246015" y="673699"/>
                </a:lnTo>
                <a:lnTo>
                  <a:pt x="203058" y="652497"/>
                </a:lnTo>
                <a:lnTo>
                  <a:pt x="163433" y="628726"/>
                </a:lnTo>
                <a:lnTo>
                  <a:pt x="127418" y="602571"/>
                </a:lnTo>
                <a:lnTo>
                  <a:pt x="95296" y="574218"/>
                </a:lnTo>
                <a:lnTo>
                  <a:pt x="67346" y="543852"/>
                </a:lnTo>
                <a:lnTo>
                  <a:pt x="43849" y="511657"/>
                </a:lnTo>
                <a:lnTo>
                  <a:pt x="25086" y="477819"/>
                </a:lnTo>
                <a:lnTo>
                  <a:pt x="2880" y="405955"/>
                </a:lnTo>
                <a:lnTo>
                  <a:pt x="0" y="368300"/>
                </a:lnTo>
                <a:lnTo>
                  <a:pt x="2880" y="330641"/>
                </a:lnTo>
                <a:lnTo>
                  <a:pt x="25086" y="258775"/>
                </a:lnTo>
                <a:lnTo>
                  <a:pt x="43849" y="224937"/>
                </a:lnTo>
                <a:lnTo>
                  <a:pt x="67346" y="192742"/>
                </a:lnTo>
                <a:lnTo>
                  <a:pt x="95296" y="162375"/>
                </a:lnTo>
                <a:lnTo>
                  <a:pt x="127418" y="134023"/>
                </a:lnTo>
                <a:lnTo>
                  <a:pt x="163433" y="107869"/>
                </a:lnTo>
                <a:lnTo>
                  <a:pt x="203058" y="84098"/>
                </a:lnTo>
                <a:lnTo>
                  <a:pt x="246015" y="62897"/>
                </a:lnTo>
                <a:lnTo>
                  <a:pt x="292022" y="44449"/>
                </a:lnTo>
                <a:lnTo>
                  <a:pt x="340799" y="28941"/>
                </a:lnTo>
                <a:lnTo>
                  <a:pt x="392066" y="16557"/>
                </a:lnTo>
                <a:lnTo>
                  <a:pt x="445542" y="7482"/>
                </a:lnTo>
                <a:lnTo>
                  <a:pt x="500947" y="1901"/>
                </a:lnTo>
                <a:lnTo>
                  <a:pt x="557999" y="0"/>
                </a:lnTo>
                <a:lnTo>
                  <a:pt x="615052" y="1901"/>
                </a:lnTo>
                <a:lnTo>
                  <a:pt x="670457" y="7482"/>
                </a:lnTo>
                <a:lnTo>
                  <a:pt x="723934" y="16557"/>
                </a:lnTo>
                <a:lnTo>
                  <a:pt x="775202" y="28941"/>
                </a:lnTo>
                <a:lnTo>
                  <a:pt x="823980" y="44449"/>
                </a:lnTo>
                <a:lnTo>
                  <a:pt x="869988" y="62897"/>
                </a:lnTo>
                <a:lnTo>
                  <a:pt x="912946" y="84098"/>
                </a:lnTo>
                <a:lnTo>
                  <a:pt x="952573" y="107869"/>
                </a:lnTo>
                <a:lnTo>
                  <a:pt x="988588" y="134023"/>
                </a:lnTo>
                <a:lnTo>
                  <a:pt x="1020711" y="162375"/>
                </a:lnTo>
                <a:lnTo>
                  <a:pt x="1048662" y="192742"/>
                </a:lnTo>
                <a:lnTo>
                  <a:pt x="1072160" y="224937"/>
                </a:lnTo>
                <a:lnTo>
                  <a:pt x="1090925" y="258775"/>
                </a:lnTo>
                <a:lnTo>
                  <a:pt x="1113131" y="330641"/>
                </a:lnTo>
                <a:lnTo>
                  <a:pt x="1116012" y="368300"/>
                </a:lnTo>
                <a:lnTo>
                  <a:pt x="1112642" y="409009"/>
                </a:lnTo>
                <a:lnTo>
                  <a:pt x="1102767" y="448428"/>
                </a:lnTo>
                <a:lnTo>
                  <a:pt x="1086744" y="486322"/>
                </a:lnTo>
                <a:lnTo>
                  <a:pt x="1064925" y="522459"/>
                </a:lnTo>
                <a:lnTo>
                  <a:pt x="1037667" y="556604"/>
                </a:lnTo>
                <a:lnTo>
                  <a:pt x="1005324" y="588525"/>
                </a:lnTo>
                <a:lnTo>
                  <a:pt x="968250" y="617987"/>
                </a:lnTo>
                <a:lnTo>
                  <a:pt x="926800" y="644758"/>
                </a:lnTo>
                <a:lnTo>
                  <a:pt x="881330" y="668604"/>
                </a:lnTo>
                <a:lnTo>
                  <a:pt x="832192" y="689292"/>
                </a:lnTo>
                <a:lnTo>
                  <a:pt x="819079" y="733488"/>
                </a:lnTo>
                <a:lnTo>
                  <a:pt x="631024" y="733488"/>
                </a:lnTo>
                <a:lnTo>
                  <a:pt x="612817" y="734842"/>
                </a:lnTo>
                <a:lnTo>
                  <a:pt x="594607" y="735815"/>
                </a:lnTo>
                <a:lnTo>
                  <a:pt x="576350" y="736403"/>
                </a:lnTo>
                <a:lnTo>
                  <a:pt x="557999" y="736600"/>
                </a:lnTo>
                <a:close/>
              </a:path>
              <a:path w="1116329" h="828039">
                <a:moveTo>
                  <a:pt x="791044" y="827976"/>
                </a:moveTo>
                <a:lnTo>
                  <a:pt x="631024" y="733488"/>
                </a:lnTo>
                <a:lnTo>
                  <a:pt x="819079" y="733488"/>
                </a:lnTo>
                <a:lnTo>
                  <a:pt x="791044" y="827976"/>
                </a:lnTo>
                <a:close/>
              </a:path>
            </a:pathLst>
          </a:custGeom>
          <a:solidFill>
            <a:srgbClr val="7E7E7E"/>
          </a:solidFill>
        </p:spPr>
        <p:txBody>
          <a:bodyPr wrap="square" lIns="0" tIns="0" rIns="0" bIns="0" rtlCol="0"/>
          <a:lstStyle/>
          <a:p>
            <a:endParaRPr/>
          </a:p>
        </p:txBody>
      </p:sp>
      <p:sp>
        <p:nvSpPr>
          <p:cNvPr id="12" name="object 17"/>
          <p:cNvSpPr txBox="1"/>
          <p:nvPr/>
        </p:nvSpPr>
        <p:spPr>
          <a:xfrm>
            <a:off x="6866091" y="3243097"/>
            <a:ext cx="431165" cy="492443"/>
          </a:xfrm>
          <a:prstGeom prst="rect">
            <a:avLst/>
          </a:prstGeom>
        </p:spPr>
        <p:txBody>
          <a:bodyPr vert="horz" wrap="square" lIns="0" tIns="0" rIns="0" bIns="0" rtlCol="0">
            <a:spAutoFit/>
          </a:bodyPr>
          <a:lstStyle/>
          <a:p>
            <a:pPr marL="12700" marR="5080">
              <a:lnSpc>
                <a:spcPct val="100000"/>
              </a:lnSpc>
            </a:pPr>
            <a:r>
              <a:rPr lang="zh-CN" altLang="en-US" sz="1600" b="1" dirty="0">
                <a:solidFill>
                  <a:schemeClr val="bg1"/>
                </a:solidFill>
                <a:latin typeface="Microsoft YaHei"/>
                <a:cs typeface="Microsoft YaHei"/>
              </a:rPr>
              <a:t>订货快</a:t>
            </a:r>
            <a:endParaRPr sz="1600" b="1" dirty="0">
              <a:solidFill>
                <a:schemeClr val="bg1"/>
              </a:solidFill>
              <a:latin typeface="Microsoft YaHei"/>
              <a:cs typeface="Microsoft YaHei"/>
            </a:endParaRPr>
          </a:p>
        </p:txBody>
      </p:sp>
      <p:sp>
        <p:nvSpPr>
          <p:cNvPr id="13" name="object 18"/>
          <p:cNvSpPr/>
          <p:nvPr/>
        </p:nvSpPr>
        <p:spPr>
          <a:xfrm>
            <a:off x="6735305" y="2356677"/>
            <a:ext cx="904875" cy="659765"/>
          </a:xfrm>
          <a:custGeom>
            <a:avLst/>
            <a:gdLst/>
            <a:ahLst/>
            <a:cxnLst/>
            <a:rect l="l" t="t" r="r" b="b"/>
            <a:pathLst>
              <a:path w="904875" h="659764">
                <a:moveTo>
                  <a:pt x="452437" y="585787"/>
                </a:moveTo>
                <a:lnTo>
                  <a:pt x="395685" y="583505"/>
                </a:lnTo>
                <a:lnTo>
                  <a:pt x="341036" y="576842"/>
                </a:lnTo>
                <a:lnTo>
                  <a:pt x="288914" y="566073"/>
                </a:lnTo>
                <a:lnTo>
                  <a:pt x="239745" y="551471"/>
                </a:lnTo>
                <a:lnTo>
                  <a:pt x="193951" y="533312"/>
                </a:lnTo>
                <a:lnTo>
                  <a:pt x="151956" y="511870"/>
                </a:lnTo>
                <a:lnTo>
                  <a:pt x="114185" y="487419"/>
                </a:lnTo>
                <a:lnTo>
                  <a:pt x="81062" y="460234"/>
                </a:lnTo>
                <a:lnTo>
                  <a:pt x="53010" y="430589"/>
                </a:lnTo>
                <a:lnTo>
                  <a:pt x="30454" y="398758"/>
                </a:lnTo>
                <a:lnTo>
                  <a:pt x="3525" y="329639"/>
                </a:lnTo>
                <a:lnTo>
                  <a:pt x="0" y="292900"/>
                </a:lnTo>
                <a:lnTo>
                  <a:pt x="3525" y="256160"/>
                </a:lnTo>
                <a:lnTo>
                  <a:pt x="30454" y="187039"/>
                </a:lnTo>
                <a:lnTo>
                  <a:pt x="53010" y="155208"/>
                </a:lnTo>
                <a:lnTo>
                  <a:pt x="81062" y="125561"/>
                </a:lnTo>
                <a:lnTo>
                  <a:pt x="114185" y="98375"/>
                </a:lnTo>
                <a:lnTo>
                  <a:pt x="151956" y="73922"/>
                </a:lnTo>
                <a:lnTo>
                  <a:pt x="193951" y="52479"/>
                </a:lnTo>
                <a:lnTo>
                  <a:pt x="239745" y="34318"/>
                </a:lnTo>
                <a:lnTo>
                  <a:pt x="288914" y="19716"/>
                </a:lnTo>
                <a:lnTo>
                  <a:pt x="341036" y="8945"/>
                </a:lnTo>
                <a:lnTo>
                  <a:pt x="395685" y="2282"/>
                </a:lnTo>
                <a:lnTo>
                  <a:pt x="452437" y="0"/>
                </a:lnTo>
                <a:lnTo>
                  <a:pt x="509189" y="2282"/>
                </a:lnTo>
                <a:lnTo>
                  <a:pt x="563838" y="8945"/>
                </a:lnTo>
                <a:lnTo>
                  <a:pt x="615960" y="19716"/>
                </a:lnTo>
                <a:lnTo>
                  <a:pt x="665129" y="34318"/>
                </a:lnTo>
                <a:lnTo>
                  <a:pt x="710923" y="52479"/>
                </a:lnTo>
                <a:lnTo>
                  <a:pt x="752918" y="73922"/>
                </a:lnTo>
                <a:lnTo>
                  <a:pt x="790689" y="98375"/>
                </a:lnTo>
                <a:lnTo>
                  <a:pt x="823812" y="125561"/>
                </a:lnTo>
                <a:lnTo>
                  <a:pt x="851864" y="155208"/>
                </a:lnTo>
                <a:lnTo>
                  <a:pt x="874420" y="187039"/>
                </a:lnTo>
                <a:lnTo>
                  <a:pt x="901349" y="256160"/>
                </a:lnTo>
                <a:lnTo>
                  <a:pt x="904875" y="292900"/>
                </a:lnTo>
                <a:lnTo>
                  <a:pt x="900623" y="333215"/>
                </a:lnTo>
                <a:lnTo>
                  <a:pt x="888239" y="371853"/>
                </a:lnTo>
                <a:lnTo>
                  <a:pt x="868281" y="408449"/>
                </a:lnTo>
                <a:lnTo>
                  <a:pt x="841306" y="442639"/>
                </a:lnTo>
                <a:lnTo>
                  <a:pt x="807871" y="474060"/>
                </a:lnTo>
                <a:lnTo>
                  <a:pt x="768534" y="502347"/>
                </a:lnTo>
                <a:lnTo>
                  <a:pt x="723852" y="527138"/>
                </a:lnTo>
                <a:lnTo>
                  <a:pt x="674382" y="548068"/>
                </a:lnTo>
                <a:lnTo>
                  <a:pt x="663819" y="583120"/>
                </a:lnTo>
                <a:lnTo>
                  <a:pt x="511314" y="583120"/>
                </a:lnTo>
                <a:lnTo>
                  <a:pt x="496743" y="584314"/>
                </a:lnTo>
                <a:lnTo>
                  <a:pt x="482076" y="585144"/>
                </a:lnTo>
                <a:lnTo>
                  <a:pt x="467309" y="585629"/>
                </a:lnTo>
                <a:lnTo>
                  <a:pt x="452437" y="585787"/>
                </a:lnTo>
                <a:close/>
              </a:path>
              <a:path w="904875" h="659764">
                <a:moveTo>
                  <a:pt x="640854" y="659320"/>
                </a:moveTo>
                <a:lnTo>
                  <a:pt x="511314" y="583120"/>
                </a:lnTo>
                <a:lnTo>
                  <a:pt x="663819" y="583120"/>
                </a:lnTo>
                <a:lnTo>
                  <a:pt x="640854" y="659320"/>
                </a:lnTo>
                <a:close/>
              </a:path>
            </a:pathLst>
          </a:custGeom>
          <a:solidFill>
            <a:srgbClr val="FF9500"/>
          </a:solidFill>
        </p:spPr>
        <p:txBody>
          <a:bodyPr wrap="square" lIns="0" tIns="0" rIns="0" bIns="0" rtlCol="0"/>
          <a:lstStyle/>
          <a:p>
            <a:endParaRPr/>
          </a:p>
        </p:txBody>
      </p:sp>
      <p:sp>
        <p:nvSpPr>
          <p:cNvPr id="14" name="object 19"/>
          <p:cNvSpPr txBox="1"/>
          <p:nvPr/>
        </p:nvSpPr>
        <p:spPr>
          <a:xfrm>
            <a:off x="7022186" y="2438402"/>
            <a:ext cx="445415" cy="430887"/>
          </a:xfrm>
          <a:prstGeom prst="rect">
            <a:avLst/>
          </a:prstGeom>
        </p:spPr>
        <p:txBody>
          <a:bodyPr vert="horz" wrap="square" lIns="0" tIns="0" rIns="0" bIns="0" rtlCol="0">
            <a:spAutoFit/>
          </a:bodyPr>
          <a:lstStyle/>
          <a:p>
            <a:pPr marL="12700" marR="5080" algn="just">
              <a:lnSpc>
                <a:spcPct val="100000"/>
              </a:lnSpc>
            </a:pPr>
            <a:r>
              <a:rPr lang="zh-CN" altLang="en-US" sz="1400" b="1" dirty="0" smtClean="0">
                <a:solidFill>
                  <a:schemeClr val="bg1"/>
                </a:solidFill>
                <a:latin typeface="Microsoft YaHei"/>
                <a:cs typeface="Microsoft YaHei"/>
              </a:rPr>
              <a:t>微信通</a:t>
            </a:r>
            <a:endParaRPr sz="1400" b="1" dirty="0">
              <a:solidFill>
                <a:schemeClr val="bg1"/>
              </a:solidFill>
              <a:latin typeface="Microsoft YaHei"/>
              <a:cs typeface="Microsoft YaHei"/>
            </a:endParaRPr>
          </a:p>
        </p:txBody>
      </p:sp>
      <p:sp>
        <p:nvSpPr>
          <p:cNvPr id="15" name="object 20"/>
          <p:cNvSpPr/>
          <p:nvPr/>
        </p:nvSpPr>
        <p:spPr>
          <a:xfrm>
            <a:off x="8048193" y="2226525"/>
            <a:ext cx="533400" cy="387350"/>
          </a:xfrm>
          <a:custGeom>
            <a:avLst/>
            <a:gdLst/>
            <a:ahLst/>
            <a:cxnLst/>
            <a:rect l="l" t="t" r="r" b="b"/>
            <a:pathLst>
              <a:path w="533400" h="387350">
                <a:moveTo>
                  <a:pt x="266700" y="344487"/>
                </a:moveTo>
                <a:lnTo>
                  <a:pt x="212950" y="340987"/>
                </a:lnTo>
                <a:lnTo>
                  <a:pt x="162888" y="330950"/>
                </a:lnTo>
                <a:lnTo>
                  <a:pt x="117585" y="315067"/>
                </a:lnTo>
                <a:lnTo>
                  <a:pt x="78114" y="294033"/>
                </a:lnTo>
                <a:lnTo>
                  <a:pt x="45548" y="268540"/>
                </a:lnTo>
                <a:lnTo>
                  <a:pt x="20958" y="239281"/>
                </a:lnTo>
                <a:lnTo>
                  <a:pt x="0" y="172237"/>
                </a:lnTo>
                <a:lnTo>
                  <a:pt x="5418" y="137525"/>
                </a:lnTo>
                <a:lnTo>
                  <a:pt x="45548" y="75938"/>
                </a:lnTo>
                <a:lnTo>
                  <a:pt x="78114" y="50447"/>
                </a:lnTo>
                <a:lnTo>
                  <a:pt x="117585" y="29415"/>
                </a:lnTo>
                <a:lnTo>
                  <a:pt x="162888" y="13535"/>
                </a:lnTo>
                <a:lnTo>
                  <a:pt x="212950" y="3499"/>
                </a:lnTo>
                <a:lnTo>
                  <a:pt x="266700" y="0"/>
                </a:lnTo>
                <a:lnTo>
                  <a:pt x="320449" y="3499"/>
                </a:lnTo>
                <a:lnTo>
                  <a:pt x="370511" y="13535"/>
                </a:lnTo>
                <a:lnTo>
                  <a:pt x="415814" y="29415"/>
                </a:lnTo>
                <a:lnTo>
                  <a:pt x="455285" y="50447"/>
                </a:lnTo>
                <a:lnTo>
                  <a:pt x="487851" y="75938"/>
                </a:lnTo>
                <a:lnTo>
                  <a:pt x="512441" y="105195"/>
                </a:lnTo>
                <a:lnTo>
                  <a:pt x="533400" y="172237"/>
                </a:lnTo>
                <a:lnTo>
                  <a:pt x="527070" y="209707"/>
                </a:lnTo>
                <a:lnTo>
                  <a:pt x="508987" y="244288"/>
                </a:lnTo>
                <a:lnTo>
                  <a:pt x="480511" y="275071"/>
                </a:lnTo>
                <a:lnTo>
                  <a:pt x="443000" y="301146"/>
                </a:lnTo>
                <a:lnTo>
                  <a:pt x="397814" y="321602"/>
                </a:lnTo>
                <a:lnTo>
                  <a:pt x="391364" y="342938"/>
                </a:lnTo>
                <a:lnTo>
                  <a:pt x="301802" y="342938"/>
                </a:lnTo>
                <a:lnTo>
                  <a:pt x="292985" y="343624"/>
                </a:lnTo>
                <a:lnTo>
                  <a:pt x="284222" y="344108"/>
                </a:lnTo>
                <a:lnTo>
                  <a:pt x="275474" y="344393"/>
                </a:lnTo>
                <a:lnTo>
                  <a:pt x="266700" y="344487"/>
                </a:lnTo>
                <a:close/>
              </a:path>
              <a:path w="533400" h="387350">
                <a:moveTo>
                  <a:pt x="378002" y="387134"/>
                </a:moveTo>
                <a:lnTo>
                  <a:pt x="301802" y="342938"/>
                </a:lnTo>
                <a:lnTo>
                  <a:pt x="391364" y="342938"/>
                </a:lnTo>
                <a:lnTo>
                  <a:pt x="378002" y="387134"/>
                </a:lnTo>
                <a:close/>
              </a:path>
            </a:pathLst>
          </a:custGeom>
          <a:solidFill>
            <a:srgbClr val="FF9500"/>
          </a:solidFill>
        </p:spPr>
        <p:txBody>
          <a:bodyPr wrap="square" lIns="0" tIns="0" rIns="0" bIns="0" rtlCol="0"/>
          <a:lstStyle/>
          <a:p>
            <a:endParaRPr/>
          </a:p>
        </p:txBody>
      </p:sp>
      <p:sp>
        <p:nvSpPr>
          <p:cNvPr id="16" name="object 21"/>
          <p:cNvSpPr txBox="1"/>
          <p:nvPr/>
        </p:nvSpPr>
        <p:spPr>
          <a:xfrm>
            <a:off x="8244446" y="2254770"/>
            <a:ext cx="139700" cy="276999"/>
          </a:xfrm>
          <a:prstGeom prst="rect">
            <a:avLst/>
          </a:prstGeom>
        </p:spPr>
        <p:txBody>
          <a:bodyPr vert="horz" wrap="square" lIns="0" tIns="0" rIns="0" bIns="0" rtlCol="0">
            <a:spAutoFit/>
          </a:bodyPr>
          <a:lstStyle/>
          <a:p>
            <a:pPr marL="12700" marR="5080">
              <a:lnSpc>
                <a:spcPct val="100000"/>
              </a:lnSpc>
            </a:pPr>
            <a:r>
              <a:rPr sz="900" b="1" dirty="0">
                <a:solidFill>
                  <a:srgbClr val="FFFFFF"/>
                </a:solidFill>
                <a:latin typeface="Microsoft YaHei"/>
                <a:cs typeface="Microsoft YaHei"/>
              </a:rPr>
              <a:t>其  他</a:t>
            </a:r>
            <a:endParaRPr sz="900" b="1" dirty="0">
              <a:latin typeface="Microsoft YaHei"/>
              <a:cs typeface="Microsoft YaHei"/>
            </a:endParaRPr>
          </a:p>
        </p:txBody>
      </p:sp>
      <p:sp>
        <p:nvSpPr>
          <p:cNvPr id="17" name="object 22"/>
          <p:cNvSpPr txBox="1"/>
          <p:nvPr/>
        </p:nvSpPr>
        <p:spPr>
          <a:xfrm>
            <a:off x="670026" y="2702435"/>
            <a:ext cx="5187951" cy="1462580"/>
          </a:xfrm>
          <a:prstGeom prst="rect">
            <a:avLst/>
          </a:prstGeom>
        </p:spPr>
        <p:txBody>
          <a:bodyPr vert="horz" wrap="square" lIns="0" tIns="0" rIns="0" bIns="0" rtlCol="0">
            <a:spAutoFit/>
          </a:bodyPr>
          <a:lstStyle/>
          <a:p>
            <a:pPr marL="12700" marR="5080">
              <a:lnSpc>
                <a:spcPct val="132400"/>
              </a:lnSpc>
            </a:pPr>
            <a:r>
              <a:rPr sz="2000" b="1" spc="5" dirty="0" smtClean="0">
                <a:latin typeface="+mn-ea"/>
                <a:ea typeface="+mn-ea"/>
                <a:cs typeface="Microsoft YaHei"/>
              </a:rPr>
              <a:t>全面业务</a:t>
            </a:r>
            <a:r>
              <a:rPr sz="3600" b="1" spc="5" dirty="0" smtClean="0">
                <a:solidFill>
                  <a:srgbClr val="FF9500"/>
                </a:solidFill>
                <a:latin typeface="+mn-ea"/>
                <a:ea typeface="+mn-ea"/>
                <a:cs typeface="Microsoft YaHei"/>
              </a:rPr>
              <a:t>移动端</a:t>
            </a:r>
            <a:r>
              <a:rPr lang="zh-CN" altLang="en-US" sz="3600" b="1" spc="5" dirty="0">
                <a:solidFill>
                  <a:srgbClr val="FF9500"/>
                </a:solidFill>
                <a:latin typeface="+mn-ea"/>
                <a:ea typeface="+mn-ea"/>
                <a:cs typeface="Microsoft YaHei"/>
              </a:rPr>
              <a:t>应用</a:t>
            </a:r>
            <a:r>
              <a:rPr sz="3600" b="1" spc="5" dirty="0" smtClean="0">
                <a:solidFill>
                  <a:srgbClr val="FF9500"/>
                </a:solidFill>
                <a:latin typeface="+mn-ea"/>
                <a:ea typeface="+mn-ea"/>
                <a:cs typeface="Microsoft YaHei"/>
              </a:rPr>
              <a:t>解决方</a:t>
            </a:r>
            <a:r>
              <a:rPr sz="3600" b="1" dirty="0" smtClean="0">
                <a:solidFill>
                  <a:srgbClr val="FF9500"/>
                </a:solidFill>
                <a:latin typeface="+mn-ea"/>
                <a:ea typeface="+mn-ea"/>
                <a:cs typeface="Microsoft YaHei"/>
              </a:rPr>
              <a:t>案</a:t>
            </a:r>
            <a:endParaRPr lang="en-US" sz="3600" b="1" dirty="0" smtClean="0">
              <a:solidFill>
                <a:srgbClr val="FF9500"/>
              </a:solidFill>
              <a:latin typeface="+mn-ea"/>
              <a:ea typeface="+mn-ea"/>
              <a:cs typeface="Microsoft YaHei"/>
            </a:endParaRPr>
          </a:p>
          <a:p>
            <a:pPr marL="12700" marR="5080">
              <a:lnSpc>
                <a:spcPct val="132400"/>
              </a:lnSpc>
            </a:pPr>
            <a:r>
              <a:rPr sz="3600" b="1" dirty="0" smtClean="0">
                <a:solidFill>
                  <a:srgbClr val="FF9500"/>
                </a:solidFill>
                <a:latin typeface="+mn-ea"/>
                <a:ea typeface="+mn-ea"/>
                <a:cs typeface="Microsoft YaHei"/>
              </a:rPr>
              <a:t>  </a:t>
            </a:r>
            <a:r>
              <a:rPr sz="2000" b="1" spc="5" dirty="0">
                <a:latin typeface="+mn-ea"/>
                <a:ea typeface="+mn-ea"/>
                <a:cs typeface="Microsoft YaHei"/>
              </a:rPr>
              <a:t>提高门店营运效率</a:t>
            </a:r>
            <a:endParaRPr sz="2000" dirty="0">
              <a:latin typeface="+mn-ea"/>
              <a:ea typeface="+mn-ea"/>
              <a:cs typeface="Microsoft YaHei"/>
            </a:endParaRPr>
          </a:p>
        </p:txBody>
      </p:sp>
      <p:sp>
        <p:nvSpPr>
          <p:cNvPr id="18" name="object 11"/>
          <p:cNvSpPr txBox="1"/>
          <p:nvPr/>
        </p:nvSpPr>
        <p:spPr>
          <a:xfrm>
            <a:off x="8839200" y="3581401"/>
            <a:ext cx="634365" cy="492443"/>
          </a:xfrm>
          <a:prstGeom prst="rect">
            <a:avLst/>
          </a:prstGeom>
        </p:spPr>
        <p:txBody>
          <a:bodyPr vert="horz" wrap="square" lIns="0" tIns="0" rIns="0" bIns="0" rtlCol="0">
            <a:spAutoFit/>
          </a:bodyPr>
          <a:lstStyle/>
          <a:p>
            <a:pPr marL="215900" marR="5080" indent="-203200">
              <a:lnSpc>
                <a:spcPct val="100000"/>
              </a:lnSpc>
            </a:pPr>
            <a:r>
              <a:rPr lang="zh-CN" altLang="en-US" sz="1600" b="1" dirty="0">
                <a:solidFill>
                  <a:schemeClr val="bg1"/>
                </a:solidFill>
                <a:latin typeface="Microsoft YaHei"/>
                <a:cs typeface="Microsoft YaHei"/>
              </a:rPr>
              <a:t>门</a:t>
            </a:r>
            <a:r>
              <a:rPr lang="zh-CN" altLang="en-US" sz="1600" b="1" dirty="0" smtClean="0">
                <a:solidFill>
                  <a:schemeClr val="bg1"/>
                </a:solidFill>
                <a:latin typeface="Microsoft YaHei"/>
                <a:cs typeface="Microsoft YaHei"/>
              </a:rPr>
              <a:t>店</a:t>
            </a:r>
            <a:endParaRPr lang="en-US" altLang="zh-CN" sz="1600" b="1" dirty="0" smtClean="0">
              <a:solidFill>
                <a:schemeClr val="bg1"/>
              </a:solidFill>
              <a:latin typeface="Microsoft YaHei"/>
              <a:cs typeface="Microsoft YaHei"/>
            </a:endParaRPr>
          </a:p>
          <a:p>
            <a:pPr marL="215900" marR="5080" indent="-203200">
              <a:lnSpc>
                <a:spcPct val="100000"/>
              </a:lnSpc>
            </a:pPr>
            <a:r>
              <a:rPr lang="zh-CN" altLang="en-US" sz="1600" b="1" dirty="0">
                <a:solidFill>
                  <a:schemeClr val="bg1"/>
                </a:solidFill>
                <a:latin typeface="Microsoft YaHei"/>
                <a:cs typeface="Microsoft YaHei"/>
              </a:rPr>
              <a:t>营业额</a:t>
            </a:r>
            <a:endParaRPr sz="1600" b="1" dirty="0">
              <a:solidFill>
                <a:schemeClr val="bg1"/>
              </a:solidFill>
              <a:latin typeface="Microsoft YaHei"/>
              <a:cs typeface="Microsoft YaHei"/>
            </a:endParaRPr>
          </a:p>
        </p:txBody>
      </p:sp>
      <p:sp>
        <p:nvSpPr>
          <p:cNvPr id="19" name="object 10"/>
          <p:cNvSpPr/>
          <p:nvPr/>
        </p:nvSpPr>
        <p:spPr>
          <a:xfrm>
            <a:off x="7467600" y="3581400"/>
            <a:ext cx="971551" cy="759460"/>
          </a:xfrm>
          <a:custGeom>
            <a:avLst/>
            <a:gdLst/>
            <a:ahLst/>
            <a:cxnLst/>
            <a:rect l="l" t="t" r="r" b="b"/>
            <a:pathLst>
              <a:path w="1276350" h="911860">
                <a:moveTo>
                  <a:pt x="638175" y="809625"/>
                </a:moveTo>
                <a:lnTo>
                  <a:pt x="580088" y="807970"/>
                </a:lnTo>
                <a:lnTo>
                  <a:pt x="523463" y="803102"/>
                </a:lnTo>
                <a:lnTo>
                  <a:pt x="468524" y="795164"/>
                </a:lnTo>
                <a:lnTo>
                  <a:pt x="415496" y="784298"/>
                </a:lnTo>
                <a:lnTo>
                  <a:pt x="364606" y="770648"/>
                </a:lnTo>
                <a:lnTo>
                  <a:pt x="316077" y="754356"/>
                </a:lnTo>
                <a:lnTo>
                  <a:pt x="270136" y="735564"/>
                </a:lnTo>
                <a:lnTo>
                  <a:pt x="227008" y="714417"/>
                </a:lnTo>
                <a:lnTo>
                  <a:pt x="186918" y="691057"/>
                </a:lnTo>
                <a:lnTo>
                  <a:pt x="150092" y="665627"/>
                </a:lnTo>
                <a:lnTo>
                  <a:pt x="116754" y="638270"/>
                </a:lnTo>
                <a:lnTo>
                  <a:pt x="87130" y="609128"/>
                </a:lnTo>
                <a:lnTo>
                  <a:pt x="61446" y="578345"/>
                </a:lnTo>
                <a:lnTo>
                  <a:pt x="39926" y="546064"/>
                </a:lnTo>
                <a:lnTo>
                  <a:pt x="10281" y="477577"/>
                </a:lnTo>
                <a:lnTo>
                  <a:pt x="0" y="404812"/>
                </a:lnTo>
                <a:lnTo>
                  <a:pt x="2608" y="367966"/>
                </a:lnTo>
                <a:lnTo>
                  <a:pt x="22796" y="297197"/>
                </a:lnTo>
                <a:lnTo>
                  <a:pt x="61446" y="231279"/>
                </a:lnTo>
                <a:lnTo>
                  <a:pt x="87130" y="200496"/>
                </a:lnTo>
                <a:lnTo>
                  <a:pt x="116754" y="171354"/>
                </a:lnTo>
                <a:lnTo>
                  <a:pt x="150092" y="143997"/>
                </a:lnTo>
                <a:lnTo>
                  <a:pt x="186918" y="118567"/>
                </a:lnTo>
                <a:lnTo>
                  <a:pt x="227008" y="95207"/>
                </a:lnTo>
                <a:lnTo>
                  <a:pt x="270136" y="74060"/>
                </a:lnTo>
                <a:lnTo>
                  <a:pt x="316077" y="55268"/>
                </a:lnTo>
                <a:lnTo>
                  <a:pt x="364606" y="38976"/>
                </a:lnTo>
                <a:lnTo>
                  <a:pt x="415496" y="25326"/>
                </a:lnTo>
                <a:lnTo>
                  <a:pt x="468524" y="14460"/>
                </a:lnTo>
                <a:lnTo>
                  <a:pt x="523463" y="6522"/>
                </a:lnTo>
                <a:lnTo>
                  <a:pt x="580088" y="1654"/>
                </a:lnTo>
                <a:lnTo>
                  <a:pt x="638175" y="0"/>
                </a:lnTo>
                <a:lnTo>
                  <a:pt x="696261" y="1654"/>
                </a:lnTo>
                <a:lnTo>
                  <a:pt x="752886" y="6522"/>
                </a:lnTo>
                <a:lnTo>
                  <a:pt x="807825" y="14460"/>
                </a:lnTo>
                <a:lnTo>
                  <a:pt x="860853" y="25326"/>
                </a:lnTo>
                <a:lnTo>
                  <a:pt x="911743" y="38976"/>
                </a:lnTo>
                <a:lnTo>
                  <a:pt x="960272" y="55268"/>
                </a:lnTo>
                <a:lnTo>
                  <a:pt x="1006213" y="74060"/>
                </a:lnTo>
                <a:lnTo>
                  <a:pt x="1049341" y="95207"/>
                </a:lnTo>
                <a:lnTo>
                  <a:pt x="1089431" y="118567"/>
                </a:lnTo>
                <a:lnTo>
                  <a:pt x="1126257" y="143997"/>
                </a:lnTo>
                <a:lnTo>
                  <a:pt x="1159595" y="171354"/>
                </a:lnTo>
                <a:lnTo>
                  <a:pt x="1189219" y="200496"/>
                </a:lnTo>
                <a:lnTo>
                  <a:pt x="1214903" y="231279"/>
                </a:lnTo>
                <a:lnTo>
                  <a:pt x="1236423" y="263560"/>
                </a:lnTo>
                <a:lnTo>
                  <a:pt x="1266068" y="332047"/>
                </a:lnTo>
                <a:lnTo>
                  <a:pt x="1276350" y="404812"/>
                </a:lnTo>
                <a:lnTo>
                  <a:pt x="1273159" y="445544"/>
                </a:lnTo>
                <a:lnTo>
                  <a:pt x="1263790" y="485122"/>
                </a:lnTo>
                <a:lnTo>
                  <a:pt x="1248547" y="523351"/>
                </a:lnTo>
                <a:lnTo>
                  <a:pt x="1227734" y="560037"/>
                </a:lnTo>
                <a:lnTo>
                  <a:pt x="1201655" y="594985"/>
                </a:lnTo>
                <a:lnTo>
                  <a:pt x="1170616" y="628002"/>
                </a:lnTo>
                <a:lnTo>
                  <a:pt x="1134919" y="658893"/>
                </a:lnTo>
                <a:lnTo>
                  <a:pt x="1094870" y="687464"/>
                </a:lnTo>
                <a:lnTo>
                  <a:pt x="1050772" y="713520"/>
                </a:lnTo>
                <a:lnTo>
                  <a:pt x="1002930" y="736868"/>
                </a:lnTo>
                <a:lnTo>
                  <a:pt x="951649" y="757313"/>
                </a:lnTo>
                <a:lnTo>
                  <a:pt x="936680" y="806081"/>
                </a:lnTo>
                <a:lnTo>
                  <a:pt x="721525" y="806081"/>
                </a:lnTo>
                <a:lnTo>
                  <a:pt x="700797" y="807647"/>
                </a:lnTo>
                <a:lnTo>
                  <a:pt x="680021" y="808753"/>
                </a:lnTo>
                <a:lnTo>
                  <a:pt x="659160" y="809408"/>
                </a:lnTo>
                <a:lnTo>
                  <a:pt x="638175" y="809625"/>
                </a:lnTo>
                <a:close/>
              </a:path>
              <a:path w="1276350" h="911860">
                <a:moveTo>
                  <a:pt x="904405" y="911237"/>
                </a:moveTo>
                <a:lnTo>
                  <a:pt x="721525" y="806081"/>
                </a:lnTo>
                <a:lnTo>
                  <a:pt x="936680" y="806081"/>
                </a:lnTo>
                <a:lnTo>
                  <a:pt x="904405" y="911237"/>
                </a:lnTo>
                <a:close/>
              </a:path>
            </a:pathLst>
          </a:custGeom>
          <a:solidFill>
            <a:srgbClr val="252525"/>
          </a:solidFill>
        </p:spPr>
        <p:txBody>
          <a:bodyPr wrap="square" lIns="0" tIns="0" rIns="0" bIns="0" rtlCol="0"/>
          <a:lstStyle/>
          <a:p>
            <a:endParaRPr/>
          </a:p>
        </p:txBody>
      </p:sp>
      <p:sp>
        <p:nvSpPr>
          <p:cNvPr id="20" name="object 11"/>
          <p:cNvSpPr txBox="1"/>
          <p:nvPr/>
        </p:nvSpPr>
        <p:spPr>
          <a:xfrm>
            <a:off x="7747636" y="3622358"/>
            <a:ext cx="634365" cy="492443"/>
          </a:xfrm>
          <a:prstGeom prst="rect">
            <a:avLst/>
          </a:prstGeom>
        </p:spPr>
        <p:txBody>
          <a:bodyPr vert="horz" wrap="square" lIns="0" tIns="0" rIns="0" bIns="0" rtlCol="0">
            <a:spAutoFit/>
          </a:bodyPr>
          <a:lstStyle/>
          <a:p>
            <a:pPr marL="215900" marR="5080" indent="-203200">
              <a:lnSpc>
                <a:spcPct val="100000"/>
              </a:lnSpc>
            </a:pPr>
            <a:r>
              <a:rPr lang="zh-CN" altLang="en-US" sz="1600" b="1" dirty="0" smtClean="0">
                <a:solidFill>
                  <a:schemeClr val="bg1"/>
                </a:solidFill>
                <a:latin typeface="Microsoft YaHei"/>
                <a:cs typeface="Microsoft YaHei"/>
              </a:rPr>
              <a:t>移动</a:t>
            </a:r>
            <a:endParaRPr lang="en-US" altLang="zh-CN" sz="1600" b="1" dirty="0" smtClean="0">
              <a:solidFill>
                <a:schemeClr val="bg1"/>
              </a:solidFill>
              <a:latin typeface="Microsoft YaHei"/>
              <a:cs typeface="Microsoft YaHei"/>
            </a:endParaRPr>
          </a:p>
          <a:p>
            <a:pPr marL="215900" marR="5080" indent="-203200">
              <a:lnSpc>
                <a:spcPct val="100000"/>
              </a:lnSpc>
            </a:pPr>
            <a:r>
              <a:rPr lang="zh-CN" altLang="en-US" sz="1600" b="1" dirty="0" smtClean="0">
                <a:solidFill>
                  <a:schemeClr val="bg1"/>
                </a:solidFill>
                <a:latin typeface="Microsoft YaHei"/>
                <a:cs typeface="Microsoft YaHei"/>
              </a:rPr>
              <a:t>管家</a:t>
            </a:r>
            <a:endParaRPr sz="1600" b="1" dirty="0">
              <a:solidFill>
                <a:schemeClr val="bg1"/>
              </a:solidFill>
              <a:latin typeface="Microsoft YaHei"/>
              <a:cs typeface="Microsoft YaHei"/>
            </a:endParaRPr>
          </a:p>
        </p:txBody>
      </p:sp>
      <p:grpSp>
        <p:nvGrpSpPr>
          <p:cNvPr id="21" name="组合 2"/>
          <p:cNvGrpSpPr>
            <a:grpSpLocks/>
          </p:cNvGrpSpPr>
          <p:nvPr/>
        </p:nvGrpSpPr>
        <p:grpSpPr bwMode="auto">
          <a:xfrm>
            <a:off x="244303" y="312642"/>
            <a:ext cx="4023125" cy="718184"/>
            <a:chOff x="-172" y="-1684"/>
            <a:chExt cx="4023361" cy="718464"/>
          </a:xfrm>
        </p:grpSpPr>
        <p:grpSp>
          <p:nvGrpSpPr>
            <p:cNvPr id="22" name="组合 24"/>
            <p:cNvGrpSpPr>
              <a:grpSpLocks/>
            </p:cNvGrpSpPr>
            <p:nvPr/>
          </p:nvGrpSpPr>
          <p:grpSpPr bwMode="auto">
            <a:xfrm>
              <a:off x="-172" y="-1684"/>
              <a:ext cx="611598" cy="615696"/>
              <a:chOff x="-850" y="-8320"/>
              <a:chExt cx="3021648" cy="3041894"/>
            </a:xfrm>
          </p:grpSpPr>
          <p:pic>
            <p:nvPicPr>
              <p:cNvPr id="25" name="Picture 25@|13FFC:16777215|FBC:16777215|LFC:16777215|LBC:167772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23" name="文本框 37"/>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4</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24" name="文本框 38"/>
            <p:cNvSpPr txBox="1">
              <a:spLocks noChangeArrowheads="1"/>
            </p:cNvSpPr>
            <p:nvPr/>
          </p:nvSpPr>
          <p:spPr bwMode="auto">
            <a:xfrm>
              <a:off x="694429" y="70197"/>
              <a:ext cx="3328760" cy="64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sym typeface="Arial" panose="020B0604020202020204" pitchFamily="34" charset="0"/>
                </a:rPr>
                <a:t>产品特点</a:t>
              </a:r>
              <a:endParaRPr lang="zh-CN" altLang="en-US" sz="3600" b="1" dirty="0">
                <a:solidFill>
                  <a:srgbClr val="4B5E75"/>
                </a:solidFill>
                <a:sym typeface="Arial" panose="020B0604020202020204" pitchFamily="34" charset="0"/>
              </a:endParaRPr>
            </a:p>
          </p:txBody>
        </p:sp>
      </p:grpSp>
      <p:sp>
        <p:nvSpPr>
          <p:cNvPr id="31" name="椭圆 30"/>
          <p:cNvSpPr/>
          <p:nvPr/>
        </p:nvSpPr>
        <p:spPr>
          <a:xfrm>
            <a:off x="6865257" y="5007429"/>
            <a:ext cx="391886" cy="130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6633249" y="2218260"/>
            <a:ext cx="3114649" cy="3033687"/>
          </a:xfrm>
          <a:prstGeom prst="rect">
            <a:avLst/>
          </a:prstGeom>
          <a:blipFill>
            <a:blip r:embed="rId2" cstate="print"/>
            <a:stretch>
              <a:fillRect/>
            </a:stretch>
          </a:blipFill>
        </p:spPr>
        <p:txBody>
          <a:bodyPr wrap="square" lIns="0" tIns="0" rIns="0" bIns="0" rtlCol="0"/>
          <a:lstStyle/>
          <a:p>
            <a:endParaRPr/>
          </a:p>
        </p:txBody>
      </p:sp>
      <p:sp>
        <p:nvSpPr>
          <p:cNvPr id="3" name="object 4"/>
          <p:cNvSpPr txBox="1"/>
          <p:nvPr/>
        </p:nvSpPr>
        <p:spPr>
          <a:xfrm>
            <a:off x="8781144" y="1741716"/>
            <a:ext cx="1291771" cy="1254189"/>
          </a:xfrm>
          <a:prstGeom prst="rect">
            <a:avLst/>
          </a:prstGeom>
        </p:spPr>
        <p:txBody>
          <a:bodyPr vert="horz" wrap="square" lIns="0" tIns="0" rIns="0" bIns="0" rtlCol="0">
            <a:spAutoFit/>
          </a:bodyPr>
          <a:lstStyle/>
          <a:p>
            <a:pPr>
              <a:lnSpc>
                <a:spcPct val="100000"/>
              </a:lnSpc>
            </a:pPr>
            <a:endParaRPr sz="3200" dirty="0">
              <a:latin typeface="Times New Roman"/>
              <a:cs typeface="Times New Roman"/>
            </a:endParaRPr>
          </a:p>
          <a:p>
            <a:pPr>
              <a:lnSpc>
                <a:spcPct val="100000"/>
              </a:lnSpc>
              <a:spcBef>
                <a:spcPts val="30"/>
              </a:spcBef>
            </a:pPr>
            <a:endParaRPr sz="2550" dirty="0">
              <a:latin typeface="Times New Roman"/>
              <a:cs typeface="Times New Roman"/>
            </a:endParaRPr>
          </a:p>
          <a:p>
            <a:pPr marR="5080" algn="r">
              <a:lnSpc>
                <a:spcPct val="100000"/>
              </a:lnSpc>
              <a:spcBef>
                <a:spcPts val="5"/>
              </a:spcBef>
            </a:pPr>
            <a:r>
              <a:rPr sz="2400" dirty="0">
                <a:solidFill>
                  <a:srgbClr val="3A3838"/>
                </a:solidFill>
                <a:latin typeface="Microsoft YaHei"/>
                <a:cs typeface="Microsoft YaHei"/>
              </a:rPr>
              <a:t>代金券</a:t>
            </a:r>
            <a:endParaRPr sz="2400" dirty="0">
              <a:latin typeface="Microsoft YaHei"/>
              <a:cs typeface="Microsoft YaHei"/>
            </a:endParaRPr>
          </a:p>
        </p:txBody>
      </p:sp>
      <p:sp>
        <p:nvSpPr>
          <p:cNvPr id="4" name="object 5"/>
          <p:cNvSpPr txBox="1"/>
          <p:nvPr/>
        </p:nvSpPr>
        <p:spPr>
          <a:xfrm>
            <a:off x="9620479" y="3581400"/>
            <a:ext cx="939800" cy="369332"/>
          </a:xfrm>
          <a:prstGeom prst="rect">
            <a:avLst/>
          </a:prstGeom>
        </p:spPr>
        <p:txBody>
          <a:bodyPr vert="horz" wrap="square" lIns="0" tIns="0" rIns="0" bIns="0" rtlCol="0">
            <a:spAutoFit/>
          </a:bodyPr>
          <a:lstStyle/>
          <a:p>
            <a:pPr marL="12700">
              <a:lnSpc>
                <a:spcPct val="100000"/>
              </a:lnSpc>
            </a:pPr>
            <a:r>
              <a:rPr lang="zh-CN" altLang="en-US" sz="2400" b="1" dirty="0">
                <a:solidFill>
                  <a:srgbClr val="3A3838"/>
                </a:solidFill>
                <a:latin typeface="幼圆" pitchFamily="49" charset="-122"/>
                <a:ea typeface="幼圆" pitchFamily="49" charset="-122"/>
                <a:cs typeface="Microsoft YaHei"/>
              </a:rPr>
              <a:t>领用</a:t>
            </a:r>
            <a:r>
              <a:rPr sz="2400" b="1" dirty="0" smtClean="0">
                <a:solidFill>
                  <a:srgbClr val="3A3838"/>
                </a:solidFill>
                <a:latin typeface="幼圆" pitchFamily="49" charset="-122"/>
                <a:ea typeface="幼圆" pitchFamily="49" charset="-122"/>
                <a:cs typeface="Microsoft YaHei"/>
              </a:rPr>
              <a:t>券</a:t>
            </a:r>
            <a:endParaRPr sz="2400" b="1" dirty="0">
              <a:latin typeface="幼圆" pitchFamily="49" charset="-122"/>
              <a:ea typeface="幼圆" pitchFamily="49" charset="-122"/>
              <a:cs typeface="Microsoft YaHei"/>
            </a:endParaRPr>
          </a:p>
        </p:txBody>
      </p:sp>
      <p:sp>
        <p:nvSpPr>
          <p:cNvPr id="5" name="object 6"/>
          <p:cNvSpPr txBox="1"/>
          <p:nvPr/>
        </p:nvSpPr>
        <p:spPr>
          <a:xfrm>
            <a:off x="6161850" y="4529889"/>
            <a:ext cx="2677351" cy="965835"/>
          </a:xfrm>
          <a:prstGeom prst="rect">
            <a:avLst/>
          </a:prstGeom>
        </p:spPr>
        <p:txBody>
          <a:bodyPr vert="horz" wrap="square" lIns="0" tIns="0" rIns="0" bIns="0" rtlCol="0">
            <a:spAutoFit/>
          </a:bodyPr>
          <a:lstStyle/>
          <a:p>
            <a:pPr marL="12700">
              <a:lnSpc>
                <a:spcPct val="100000"/>
              </a:lnSpc>
            </a:pPr>
            <a:r>
              <a:rPr lang="zh-CN" altLang="en-US" sz="2400" b="1" dirty="0" smtClean="0">
                <a:solidFill>
                  <a:srgbClr val="3A3838"/>
                </a:solidFill>
                <a:latin typeface="幼圆" pitchFamily="49" charset="-122"/>
                <a:ea typeface="幼圆" pitchFamily="49" charset="-122"/>
                <a:cs typeface="Microsoft YaHei"/>
              </a:rPr>
              <a:t>折扣券</a:t>
            </a:r>
            <a:endParaRPr sz="2400" b="1" dirty="0">
              <a:latin typeface="幼圆" pitchFamily="49" charset="-122"/>
              <a:ea typeface="幼圆" pitchFamily="49" charset="-122"/>
              <a:cs typeface="Microsoft YaHei"/>
            </a:endParaRPr>
          </a:p>
          <a:p>
            <a:pPr marR="5080" algn="r">
              <a:lnSpc>
                <a:spcPct val="100000"/>
              </a:lnSpc>
              <a:spcBef>
                <a:spcPts val="1745"/>
              </a:spcBef>
            </a:pPr>
            <a:r>
              <a:rPr lang="zh-CN" altLang="en-US" sz="2400" b="1" dirty="0" smtClean="0">
                <a:latin typeface="幼圆" pitchFamily="49" charset="-122"/>
                <a:ea typeface="幼圆" pitchFamily="49" charset="-122"/>
                <a:cs typeface="Microsoft YaHei"/>
              </a:rPr>
              <a:t>大转盘</a:t>
            </a:r>
            <a:endParaRPr sz="2400" b="1" dirty="0">
              <a:latin typeface="幼圆" pitchFamily="49" charset="-122"/>
              <a:ea typeface="幼圆" pitchFamily="49" charset="-122"/>
              <a:cs typeface="Microsoft YaHei"/>
            </a:endParaRPr>
          </a:p>
        </p:txBody>
      </p:sp>
      <p:sp>
        <p:nvSpPr>
          <p:cNvPr id="6" name="object 7"/>
          <p:cNvSpPr txBox="1"/>
          <p:nvPr/>
        </p:nvSpPr>
        <p:spPr>
          <a:xfrm>
            <a:off x="6019800" y="2821940"/>
            <a:ext cx="1244600" cy="378460"/>
          </a:xfrm>
          <a:prstGeom prst="rect">
            <a:avLst/>
          </a:prstGeom>
        </p:spPr>
        <p:txBody>
          <a:bodyPr vert="horz" wrap="square" lIns="0" tIns="0" rIns="0" bIns="0" rtlCol="0">
            <a:spAutoFit/>
          </a:bodyPr>
          <a:lstStyle/>
          <a:p>
            <a:pPr marL="12700">
              <a:lnSpc>
                <a:spcPct val="100000"/>
              </a:lnSpc>
            </a:pPr>
            <a:r>
              <a:rPr lang="zh-CN" altLang="en-US" sz="2400" b="1" dirty="0" smtClean="0">
                <a:latin typeface="幼圆" pitchFamily="49" charset="-122"/>
                <a:ea typeface="幼圆" pitchFamily="49" charset="-122"/>
                <a:cs typeface="Microsoft YaHei"/>
              </a:rPr>
              <a:t>刮刮乐</a:t>
            </a:r>
            <a:endParaRPr sz="2400" b="1" dirty="0">
              <a:latin typeface="幼圆" pitchFamily="49" charset="-122"/>
              <a:ea typeface="幼圆" pitchFamily="49" charset="-122"/>
              <a:cs typeface="Microsoft YaHei"/>
            </a:endParaRPr>
          </a:p>
        </p:txBody>
      </p:sp>
      <p:sp>
        <p:nvSpPr>
          <p:cNvPr id="7" name="object 8"/>
          <p:cNvSpPr txBox="1"/>
          <p:nvPr/>
        </p:nvSpPr>
        <p:spPr>
          <a:xfrm>
            <a:off x="1025525" y="2585556"/>
            <a:ext cx="4185104" cy="2215991"/>
          </a:xfrm>
          <a:prstGeom prst="rect">
            <a:avLst/>
          </a:prstGeom>
        </p:spPr>
        <p:txBody>
          <a:bodyPr vert="horz" wrap="square" lIns="0" tIns="0" rIns="0" bIns="0" rtlCol="0">
            <a:spAutoFit/>
          </a:bodyPr>
          <a:lstStyle/>
          <a:p>
            <a:pPr marL="12700" marR="5080" algn="just">
              <a:lnSpc>
                <a:spcPct val="150000"/>
              </a:lnSpc>
            </a:pPr>
            <a:r>
              <a:rPr sz="2400" b="1" dirty="0">
                <a:latin typeface="Microsoft YaHei"/>
                <a:cs typeface="Microsoft YaHei"/>
              </a:rPr>
              <a:t>多种营销方式提高企业营销能力，与  微信、会员系统联动。同时满足企业  </a:t>
            </a:r>
            <a:r>
              <a:rPr sz="2400" b="1" spc="5" dirty="0">
                <a:latin typeface="Microsoft YaHei"/>
                <a:cs typeface="Microsoft YaHei"/>
              </a:rPr>
              <a:t>对营运营销、会员营销双重要求。</a:t>
            </a:r>
            <a:endParaRPr sz="2400" dirty="0">
              <a:latin typeface="Microsoft YaHei"/>
              <a:cs typeface="Microsoft YaHei"/>
            </a:endParaRPr>
          </a:p>
        </p:txBody>
      </p:sp>
      <p:grpSp>
        <p:nvGrpSpPr>
          <p:cNvPr id="8" name="组合 2"/>
          <p:cNvGrpSpPr>
            <a:grpSpLocks/>
          </p:cNvGrpSpPr>
          <p:nvPr/>
        </p:nvGrpSpPr>
        <p:grpSpPr bwMode="auto">
          <a:xfrm>
            <a:off x="186246" y="312642"/>
            <a:ext cx="4008611" cy="674641"/>
            <a:chOff x="-172" y="-1684"/>
            <a:chExt cx="4008846" cy="674904"/>
          </a:xfrm>
        </p:grpSpPr>
        <p:grpSp>
          <p:nvGrpSpPr>
            <p:cNvPr id="9" name="组合 24"/>
            <p:cNvGrpSpPr>
              <a:grpSpLocks/>
            </p:cNvGrpSpPr>
            <p:nvPr/>
          </p:nvGrpSpPr>
          <p:grpSpPr bwMode="auto">
            <a:xfrm>
              <a:off x="-172" y="-1684"/>
              <a:ext cx="611598" cy="615696"/>
              <a:chOff x="-850" y="-8320"/>
              <a:chExt cx="3021648" cy="3041894"/>
            </a:xfrm>
          </p:grpSpPr>
          <p:pic>
            <p:nvPicPr>
              <p:cNvPr id="12"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0" name="文本框 37"/>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4</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1" name="文本框 38"/>
            <p:cNvSpPr txBox="1">
              <a:spLocks noChangeArrowheads="1"/>
            </p:cNvSpPr>
            <p:nvPr/>
          </p:nvSpPr>
          <p:spPr bwMode="auto">
            <a:xfrm>
              <a:off x="679914" y="26637"/>
              <a:ext cx="3328760" cy="64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sym typeface="Arial" panose="020B0604020202020204" pitchFamily="34" charset="0"/>
                </a:rPr>
                <a:t>产品特点</a:t>
              </a:r>
              <a:endParaRPr lang="zh-CN" altLang="en-US" sz="3600" b="1" dirty="0">
                <a:solidFill>
                  <a:srgbClr val="4B5E75"/>
                </a:solidFill>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1219201" y="1134427"/>
            <a:ext cx="1007363" cy="1007363"/>
          </a:xfrm>
          <a:prstGeom prst="rect">
            <a:avLst/>
          </a:prstGeom>
          <a:blipFill>
            <a:blip r:embed="rId2" cstate="print"/>
            <a:stretch>
              <a:fillRect/>
            </a:stretch>
          </a:blipFill>
        </p:spPr>
        <p:txBody>
          <a:bodyPr wrap="square" lIns="0" tIns="0" rIns="0" bIns="0" rtlCol="0"/>
          <a:lstStyle/>
          <a:p>
            <a:endParaRPr/>
          </a:p>
        </p:txBody>
      </p:sp>
      <p:sp>
        <p:nvSpPr>
          <p:cNvPr id="3" name="object 5"/>
          <p:cNvSpPr/>
          <p:nvPr/>
        </p:nvSpPr>
        <p:spPr>
          <a:xfrm>
            <a:off x="1219201" y="2925125"/>
            <a:ext cx="1007363" cy="1007363"/>
          </a:xfrm>
          <a:prstGeom prst="rect">
            <a:avLst/>
          </a:prstGeom>
          <a:blipFill>
            <a:blip r:embed="rId3" cstate="print"/>
            <a:stretch>
              <a:fillRect/>
            </a:stretch>
          </a:blipFill>
        </p:spPr>
        <p:txBody>
          <a:bodyPr wrap="square" lIns="0" tIns="0" rIns="0" bIns="0" rtlCol="0"/>
          <a:lstStyle/>
          <a:p>
            <a:pPr algn="ctr"/>
            <a:endParaRPr sz="2000"/>
          </a:p>
        </p:txBody>
      </p:sp>
      <p:sp>
        <p:nvSpPr>
          <p:cNvPr id="4" name="object 6"/>
          <p:cNvSpPr/>
          <p:nvPr/>
        </p:nvSpPr>
        <p:spPr>
          <a:xfrm>
            <a:off x="8231123" y="2925125"/>
            <a:ext cx="1007364" cy="1007363"/>
          </a:xfrm>
          <a:prstGeom prst="rect">
            <a:avLst/>
          </a:prstGeom>
          <a:blipFill>
            <a:blip r:embed="rId4" cstate="print"/>
            <a:stretch>
              <a:fillRect/>
            </a:stretch>
          </a:blipFill>
        </p:spPr>
        <p:txBody>
          <a:bodyPr wrap="square" lIns="0" tIns="0" rIns="0" bIns="0" rtlCol="0"/>
          <a:lstStyle/>
          <a:p>
            <a:pPr algn="ctr"/>
            <a:endParaRPr sz="2000"/>
          </a:p>
        </p:txBody>
      </p:sp>
      <p:sp>
        <p:nvSpPr>
          <p:cNvPr id="5" name="object 7"/>
          <p:cNvSpPr/>
          <p:nvPr/>
        </p:nvSpPr>
        <p:spPr>
          <a:xfrm>
            <a:off x="2971801" y="1134427"/>
            <a:ext cx="1007363" cy="1007363"/>
          </a:xfrm>
          <a:prstGeom prst="rect">
            <a:avLst/>
          </a:prstGeom>
          <a:blipFill>
            <a:blip r:embed="rId5" cstate="print"/>
            <a:stretch>
              <a:fillRect/>
            </a:stretch>
          </a:blipFill>
        </p:spPr>
        <p:txBody>
          <a:bodyPr wrap="square" lIns="0" tIns="0" rIns="0" bIns="0" rtlCol="0"/>
          <a:lstStyle/>
          <a:p>
            <a:endParaRPr/>
          </a:p>
        </p:txBody>
      </p:sp>
      <p:sp>
        <p:nvSpPr>
          <p:cNvPr id="6" name="object 8"/>
          <p:cNvSpPr/>
          <p:nvPr/>
        </p:nvSpPr>
        <p:spPr>
          <a:xfrm>
            <a:off x="2971801" y="2925125"/>
            <a:ext cx="1007363" cy="1007363"/>
          </a:xfrm>
          <a:prstGeom prst="rect">
            <a:avLst/>
          </a:prstGeom>
          <a:blipFill>
            <a:blip r:embed="rId6" cstate="print"/>
            <a:stretch>
              <a:fillRect/>
            </a:stretch>
          </a:blipFill>
        </p:spPr>
        <p:txBody>
          <a:bodyPr wrap="square" lIns="0" tIns="0" rIns="0" bIns="0" rtlCol="0"/>
          <a:lstStyle/>
          <a:p>
            <a:pPr algn="ctr"/>
            <a:endParaRPr sz="2000"/>
          </a:p>
        </p:txBody>
      </p:sp>
      <p:sp>
        <p:nvSpPr>
          <p:cNvPr id="7" name="object 9"/>
          <p:cNvSpPr/>
          <p:nvPr/>
        </p:nvSpPr>
        <p:spPr>
          <a:xfrm>
            <a:off x="4725924" y="1134427"/>
            <a:ext cx="1007363" cy="1007363"/>
          </a:xfrm>
          <a:prstGeom prst="rect">
            <a:avLst/>
          </a:prstGeom>
          <a:blipFill>
            <a:blip r:embed="rId7" cstate="print"/>
            <a:stretch>
              <a:fillRect/>
            </a:stretch>
          </a:blipFill>
        </p:spPr>
        <p:txBody>
          <a:bodyPr wrap="square" lIns="0" tIns="0" rIns="0" bIns="0" rtlCol="0"/>
          <a:lstStyle/>
          <a:p>
            <a:endParaRPr/>
          </a:p>
        </p:txBody>
      </p:sp>
      <p:sp>
        <p:nvSpPr>
          <p:cNvPr id="8" name="object 10"/>
          <p:cNvSpPr/>
          <p:nvPr/>
        </p:nvSpPr>
        <p:spPr>
          <a:xfrm>
            <a:off x="4725924" y="2925125"/>
            <a:ext cx="1007363" cy="1007363"/>
          </a:xfrm>
          <a:prstGeom prst="rect">
            <a:avLst/>
          </a:prstGeom>
          <a:blipFill>
            <a:blip r:embed="rId8" cstate="print"/>
            <a:stretch>
              <a:fillRect/>
            </a:stretch>
          </a:blipFill>
        </p:spPr>
        <p:txBody>
          <a:bodyPr wrap="square" lIns="0" tIns="0" rIns="0" bIns="0" rtlCol="0"/>
          <a:lstStyle/>
          <a:p>
            <a:pPr algn="ctr"/>
            <a:endParaRPr sz="2000"/>
          </a:p>
        </p:txBody>
      </p:sp>
      <p:sp>
        <p:nvSpPr>
          <p:cNvPr id="9" name="object 11"/>
          <p:cNvSpPr/>
          <p:nvPr/>
        </p:nvSpPr>
        <p:spPr>
          <a:xfrm>
            <a:off x="6478523" y="1134427"/>
            <a:ext cx="1007364" cy="1007363"/>
          </a:xfrm>
          <a:prstGeom prst="rect">
            <a:avLst/>
          </a:prstGeom>
          <a:blipFill>
            <a:blip r:embed="rId9" cstate="print"/>
            <a:stretch>
              <a:fillRect/>
            </a:stretch>
          </a:blipFill>
        </p:spPr>
        <p:txBody>
          <a:bodyPr wrap="square" lIns="0" tIns="0" rIns="0" bIns="0" rtlCol="0"/>
          <a:lstStyle/>
          <a:p>
            <a:endParaRPr/>
          </a:p>
        </p:txBody>
      </p:sp>
      <p:sp>
        <p:nvSpPr>
          <p:cNvPr id="10" name="object 12"/>
          <p:cNvSpPr/>
          <p:nvPr/>
        </p:nvSpPr>
        <p:spPr>
          <a:xfrm>
            <a:off x="8231123" y="1134427"/>
            <a:ext cx="1007364" cy="1007363"/>
          </a:xfrm>
          <a:prstGeom prst="rect">
            <a:avLst/>
          </a:prstGeom>
          <a:blipFill>
            <a:blip r:embed="rId10" cstate="print"/>
            <a:stretch>
              <a:fillRect/>
            </a:stretch>
          </a:blipFill>
        </p:spPr>
        <p:txBody>
          <a:bodyPr wrap="square" lIns="0" tIns="0" rIns="0" bIns="0" rtlCol="0"/>
          <a:lstStyle/>
          <a:p>
            <a:endParaRPr/>
          </a:p>
        </p:txBody>
      </p:sp>
      <p:sp>
        <p:nvSpPr>
          <p:cNvPr id="11" name="object 13"/>
          <p:cNvSpPr/>
          <p:nvPr/>
        </p:nvSpPr>
        <p:spPr>
          <a:xfrm>
            <a:off x="9983723" y="1134427"/>
            <a:ext cx="1007364" cy="1007363"/>
          </a:xfrm>
          <a:prstGeom prst="rect">
            <a:avLst/>
          </a:prstGeom>
          <a:blipFill>
            <a:blip r:embed="rId11" cstate="print"/>
            <a:stretch>
              <a:fillRect/>
            </a:stretch>
          </a:blipFill>
        </p:spPr>
        <p:txBody>
          <a:bodyPr wrap="square" lIns="0" tIns="0" rIns="0" bIns="0" rtlCol="0"/>
          <a:lstStyle/>
          <a:p>
            <a:endParaRPr/>
          </a:p>
        </p:txBody>
      </p:sp>
      <p:sp>
        <p:nvSpPr>
          <p:cNvPr id="12" name="object 14"/>
          <p:cNvSpPr/>
          <p:nvPr/>
        </p:nvSpPr>
        <p:spPr>
          <a:xfrm>
            <a:off x="6478523" y="2925125"/>
            <a:ext cx="1007364" cy="1007363"/>
          </a:xfrm>
          <a:prstGeom prst="rect">
            <a:avLst/>
          </a:prstGeom>
          <a:blipFill>
            <a:blip r:embed="rId12" cstate="print"/>
            <a:stretch>
              <a:fillRect/>
            </a:stretch>
          </a:blipFill>
        </p:spPr>
        <p:txBody>
          <a:bodyPr wrap="square" lIns="0" tIns="0" rIns="0" bIns="0" rtlCol="0"/>
          <a:lstStyle/>
          <a:p>
            <a:pPr algn="ctr"/>
            <a:endParaRPr sz="2000"/>
          </a:p>
        </p:txBody>
      </p:sp>
      <p:sp>
        <p:nvSpPr>
          <p:cNvPr id="13" name="object 15"/>
          <p:cNvSpPr/>
          <p:nvPr/>
        </p:nvSpPr>
        <p:spPr>
          <a:xfrm>
            <a:off x="9983723" y="2925125"/>
            <a:ext cx="1007364" cy="1007363"/>
          </a:xfrm>
          <a:prstGeom prst="rect">
            <a:avLst/>
          </a:prstGeom>
          <a:blipFill>
            <a:blip r:embed="rId13" cstate="print"/>
            <a:stretch>
              <a:fillRect/>
            </a:stretch>
          </a:blipFill>
        </p:spPr>
        <p:txBody>
          <a:bodyPr wrap="square" lIns="0" tIns="0" rIns="0" bIns="0" rtlCol="0"/>
          <a:lstStyle/>
          <a:p>
            <a:pPr algn="ctr"/>
            <a:endParaRPr sz="2000"/>
          </a:p>
        </p:txBody>
      </p:sp>
      <p:sp>
        <p:nvSpPr>
          <p:cNvPr id="14" name="object 16"/>
          <p:cNvSpPr/>
          <p:nvPr/>
        </p:nvSpPr>
        <p:spPr>
          <a:xfrm>
            <a:off x="1222997" y="4716512"/>
            <a:ext cx="996315" cy="989965"/>
          </a:xfrm>
          <a:custGeom>
            <a:avLst/>
            <a:gdLst/>
            <a:ahLst/>
            <a:cxnLst/>
            <a:rect l="l" t="t" r="r" b="b"/>
            <a:pathLst>
              <a:path w="996314" h="989964">
                <a:moveTo>
                  <a:pt x="498475" y="989888"/>
                </a:moveTo>
                <a:lnTo>
                  <a:pt x="450441" y="987608"/>
                </a:lnTo>
                <a:lnTo>
                  <a:pt x="403704" y="980908"/>
                </a:lnTo>
                <a:lnTo>
                  <a:pt x="358474" y="969997"/>
                </a:lnTo>
                <a:lnTo>
                  <a:pt x="314958" y="955085"/>
                </a:lnTo>
                <a:lnTo>
                  <a:pt x="273365" y="936381"/>
                </a:lnTo>
                <a:lnTo>
                  <a:pt x="233902" y="914094"/>
                </a:lnTo>
                <a:lnTo>
                  <a:pt x="196778" y="888435"/>
                </a:lnTo>
                <a:lnTo>
                  <a:pt x="162202" y="859612"/>
                </a:lnTo>
                <a:lnTo>
                  <a:pt x="130381" y="827835"/>
                </a:lnTo>
                <a:lnTo>
                  <a:pt x="101523" y="793314"/>
                </a:lnTo>
                <a:lnTo>
                  <a:pt x="75838" y="756258"/>
                </a:lnTo>
                <a:lnTo>
                  <a:pt x="53533" y="716876"/>
                </a:lnTo>
                <a:lnTo>
                  <a:pt x="34816" y="675378"/>
                </a:lnTo>
                <a:lnTo>
                  <a:pt x="19896" y="631974"/>
                </a:lnTo>
                <a:lnTo>
                  <a:pt x="8981" y="586873"/>
                </a:lnTo>
                <a:lnTo>
                  <a:pt x="2280" y="540284"/>
                </a:lnTo>
                <a:lnTo>
                  <a:pt x="0" y="492417"/>
                </a:lnTo>
                <a:lnTo>
                  <a:pt x="2280" y="444403"/>
                </a:lnTo>
                <a:lnTo>
                  <a:pt x="8981" y="397724"/>
                </a:lnTo>
                <a:lnTo>
                  <a:pt x="19896" y="352583"/>
                </a:lnTo>
                <a:lnTo>
                  <a:pt x="34816" y="309183"/>
                </a:lnTo>
                <a:lnTo>
                  <a:pt x="53533" y="267728"/>
                </a:lnTo>
                <a:lnTo>
                  <a:pt x="75838" y="228421"/>
                </a:lnTo>
                <a:lnTo>
                  <a:pt x="101523" y="191465"/>
                </a:lnTo>
                <a:lnTo>
                  <a:pt x="130381" y="157064"/>
                </a:lnTo>
                <a:lnTo>
                  <a:pt x="162202" y="125421"/>
                </a:lnTo>
                <a:lnTo>
                  <a:pt x="196778" y="96739"/>
                </a:lnTo>
                <a:lnTo>
                  <a:pt x="233902" y="71222"/>
                </a:lnTo>
                <a:lnTo>
                  <a:pt x="273365" y="49073"/>
                </a:lnTo>
                <a:lnTo>
                  <a:pt x="314958" y="30495"/>
                </a:lnTo>
                <a:lnTo>
                  <a:pt x="358474" y="15691"/>
                </a:lnTo>
                <a:lnTo>
                  <a:pt x="403704" y="4865"/>
                </a:lnTo>
                <a:lnTo>
                  <a:pt x="437930" y="0"/>
                </a:lnTo>
                <a:lnTo>
                  <a:pt x="558812" y="0"/>
                </a:lnTo>
                <a:lnTo>
                  <a:pt x="638032" y="15691"/>
                </a:lnTo>
                <a:lnTo>
                  <a:pt x="681436" y="30495"/>
                </a:lnTo>
                <a:lnTo>
                  <a:pt x="722934" y="49073"/>
                </a:lnTo>
                <a:lnTo>
                  <a:pt x="762316" y="71222"/>
                </a:lnTo>
                <a:lnTo>
                  <a:pt x="799372" y="96739"/>
                </a:lnTo>
                <a:lnTo>
                  <a:pt x="833893" y="125421"/>
                </a:lnTo>
                <a:lnTo>
                  <a:pt x="865670" y="157064"/>
                </a:lnTo>
                <a:lnTo>
                  <a:pt x="894493" y="191465"/>
                </a:lnTo>
                <a:lnTo>
                  <a:pt x="920152" y="228421"/>
                </a:lnTo>
                <a:lnTo>
                  <a:pt x="942438" y="267728"/>
                </a:lnTo>
                <a:lnTo>
                  <a:pt x="961143" y="309183"/>
                </a:lnTo>
                <a:lnTo>
                  <a:pt x="976055" y="352583"/>
                </a:lnTo>
                <a:lnTo>
                  <a:pt x="986966" y="397724"/>
                </a:lnTo>
                <a:lnTo>
                  <a:pt x="993666" y="444403"/>
                </a:lnTo>
                <a:lnTo>
                  <a:pt x="995946" y="492417"/>
                </a:lnTo>
                <a:lnTo>
                  <a:pt x="993666" y="540284"/>
                </a:lnTo>
                <a:lnTo>
                  <a:pt x="986966" y="586873"/>
                </a:lnTo>
                <a:lnTo>
                  <a:pt x="976055" y="631974"/>
                </a:lnTo>
                <a:lnTo>
                  <a:pt x="961143" y="675378"/>
                </a:lnTo>
                <a:lnTo>
                  <a:pt x="942438" y="716876"/>
                </a:lnTo>
                <a:lnTo>
                  <a:pt x="920152" y="756258"/>
                </a:lnTo>
                <a:lnTo>
                  <a:pt x="894493" y="793314"/>
                </a:lnTo>
                <a:lnTo>
                  <a:pt x="865670" y="827835"/>
                </a:lnTo>
                <a:lnTo>
                  <a:pt x="833893" y="859612"/>
                </a:lnTo>
                <a:lnTo>
                  <a:pt x="799372" y="888435"/>
                </a:lnTo>
                <a:lnTo>
                  <a:pt x="762316" y="914094"/>
                </a:lnTo>
                <a:lnTo>
                  <a:pt x="722934" y="936381"/>
                </a:lnTo>
                <a:lnTo>
                  <a:pt x="681436" y="955085"/>
                </a:lnTo>
                <a:lnTo>
                  <a:pt x="638032" y="969997"/>
                </a:lnTo>
                <a:lnTo>
                  <a:pt x="592931" y="980908"/>
                </a:lnTo>
                <a:lnTo>
                  <a:pt x="546342" y="987608"/>
                </a:lnTo>
                <a:lnTo>
                  <a:pt x="498475" y="989888"/>
                </a:lnTo>
                <a:close/>
              </a:path>
            </a:pathLst>
          </a:custGeom>
          <a:solidFill>
            <a:srgbClr val="ECD383"/>
          </a:solidFill>
        </p:spPr>
        <p:txBody>
          <a:bodyPr wrap="square" lIns="0" tIns="0" rIns="0" bIns="0" rtlCol="0"/>
          <a:lstStyle/>
          <a:p>
            <a:pPr algn="ctr"/>
            <a:endParaRPr sz="2000"/>
          </a:p>
        </p:txBody>
      </p:sp>
      <p:sp>
        <p:nvSpPr>
          <p:cNvPr id="15" name="object 17"/>
          <p:cNvSpPr/>
          <p:nvPr/>
        </p:nvSpPr>
        <p:spPr>
          <a:xfrm>
            <a:off x="1401597" y="4897132"/>
            <a:ext cx="107315" cy="106045"/>
          </a:xfrm>
          <a:custGeom>
            <a:avLst/>
            <a:gdLst/>
            <a:ahLst/>
            <a:cxnLst/>
            <a:rect l="l" t="t" r="r" b="b"/>
            <a:pathLst>
              <a:path w="107315" h="106045">
                <a:moveTo>
                  <a:pt x="53492" y="105956"/>
                </a:moveTo>
                <a:lnTo>
                  <a:pt x="32784" y="101855"/>
                </a:lnTo>
                <a:lnTo>
                  <a:pt x="15768" y="90565"/>
                </a:lnTo>
                <a:lnTo>
                  <a:pt x="4241" y="73600"/>
                </a:lnTo>
                <a:lnTo>
                  <a:pt x="0" y="52476"/>
                </a:lnTo>
                <a:lnTo>
                  <a:pt x="4241" y="31932"/>
                </a:lnTo>
                <a:lnTo>
                  <a:pt x="15768" y="15265"/>
                </a:lnTo>
                <a:lnTo>
                  <a:pt x="32784" y="4084"/>
                </a:lnTo>
                <a:lnTo>
                  <a:pt x="53492" y="0"/>
                </a:lnTo>
                <a:lnTo>
                  <a:pt x="74193" y="4084"/>
                </a:lnTo>
                <a:lnTo>
                  <a:pt x="91205" y="15265"/>
                </a:lnTo>
                <a:lnTo>
                  <a:pt x="102730" y="31932"/>
                </a:lnTo>
                <a:lnTo>
                  <a:pt x="106972" y="52476"/>
                </a:lnTo>
                <a:lnTo>
                  <a:pt x="102730" y="73600"/>
                </a:lnTo>
                <a:lnTo>
                  <a:pt x="91205" y="90565"/>
                </a:lnTo>
                <a:lnTo>
                  <a:pt x="74193" y="101855"/>
                </a:lnTo>
                <a:lnTo>
                  <a:pt x="53492" y="105956"/>
                </a:lnTo>
                <a:close/>
              </a:path>
            </a:pathLst>
          </a:custGeom>
          <a:solidFill>
            <a:srgbClr val="FDFDFD"/>
          </a:solidFill>
        </p:spPr>
        <p:txBody>
          <a:bodyPr wrap="square" lIns="0" tIns="0" rIns="0" bIns="0" rtlCol="0"/>
          <a:lstStyle/>
          <a:p>
            <a:pPr algn="ctr"/>
            <a:endParaRPr sz="2000"/>
          </a:p>
        </p:txBody>
      </p:sp>
      <p:sp>
        <p:nvSpPr>
          <p:cNvPr id="16" name="object 18"/>
          <p:cNvSpPr/>
          <p:nvPr/>
        </p:nvSpPr>
        <p:spPr>
          <a:xfrm>
            <a:off x="1600201" y="5000178"/>
            <a:ext cx="591820" cy="614680"/>
          </a:xfrm>
          <a:custGeom>
            <a:avLst/>
            <a:gdLst/>
            <a:ahLst/>
            <a:cxnLst/>
            <a:rect l="l" t="t" r="r" b="b"/>
            <a:pathLst>
              <a:path w="591819" h="614679">
                <a:moveTo>
                  <a:pt x="318858" y="73660"/>
                </a:moveTo>
                <a:lnTo>
                  <a:pt x="272440" y="73660"/>
                </a:lnTo>
                <a:lnTo>
                  <a:pt x="272440" y="22199"/>
                </a:lnTo>
                <a:lnTo>
                  <a:pt x="274364" y="13624"/>
                </a:lnTo>
                <a:lnTo>
                  <a:pt x="279504" y="6561"/>
                </a:lnTo>
                <a:lnTo>
                  <a:pt x="286917" y="1766"/>
                </a:lnTo>
                <a:lnTo>
                  <a:pt x="295656" y="0"/>
                </a:lnTo>
                <a:lnTo>
                  <a:pt x="304816" y="1766"/>
                </a:lnTo>
                <a:lnTo>
                  <a:pt x="312177" y="6561"/>
                </a:lnTo>
                <a:lnTo>
                  <a:pt x="317078" y="13624"/>
                </a:lnTo>
                <a:lnTo>
                  <a:pt x="318858" y="22199"/>
                </a:lnTo>
                <a:lnTo>
                  <a:pt x="318858" y="73660"/>
                </a:lnTo>
                <a:close/>
              </a:path>
              <a:path w="591819" h="614679">
                <a:moveTo>
                  <a:pt x="133197" y="73660"/>
                </a:moveTo>
                <a:lnTo>
                  <a:pt x="87782" y="73660"/>
                </a:lnTo>
                <a:lnTo>
                  <a:pt x="87782" y="38341"/>
                </a:lnTo>
                <a:lnTo>
                  <a:pt x="89549" y="29766"/>
                </a:lnTo>
                <a:lnTo>
                  <a:pt x="94343" y="22702"/>
                </a:lnTo>
                <a:lnTo>
                  <a:pt x="101407" y="17908"/>
                </a:lnTo>
                <a:lnTo>
                  <a:pt x="109981" y="16141"/>
                </a:lnTo>
                <a:lnTo>
                  <a:pt x="119144" y="17908"/>
                </a:lnTo>
                <a:lnTo>
                  <a:pt x="126509" y="22702"/>
                </a:lnTo>
                <a:lnTo>
                  <a:pt x="131415" y="29766"/>
                </a:lnTo>
                <a:lnTo>
                  <a:pt x="133197" y="38341"/>
                </a:lnTo>
                <a:lnTo>
                  <a:pt x="133197" y="73660"/>
                </a:lnTo>
                <a:close/>
              </a:path>
              <a:path w="591819" h="614679">
                <a:moveTo>
                  <a:pt x="503516" y="73660"/>
                </a:moveTo>
                <a:lnTo>
                  <a:pt x="458114" y="73660"/>
                </a:lnTo>
                <a:lnTo>
                  <a:pt x="458114" y="38341"/>
                </a:lnTo>
                <a:lnTo>
                  <a:pt x="459879" y="29766"/>
                </a:lnTo>
                <a:lnTo>
                  <a:pt x="464670" y="22702"/>
                </a:lnTo>
                <a:lnTo>
                  <a:pt x="471733" y="17908"/>
                </a:lnTo>
                <a:lnTo>
                  <a:pt x="480313" y="16141"/>
                </a:lnTo>
                <a:lnTo>
                  <a:pt x="489474" y="17908"/>
                </a:lnTo>
                <a:lnTo>
                  <a:pt x="496835" y="22702"/>
                </a:lnTo>
                <a:lnTo>
                  <a:pt x="501736" y="29766"/>
                </a:lnTo>
                <a:lnTo>
                  <a:pt x="503516" y="38341"/>
                </a:lnTo>
                <a:lnTo>
                  <a:pt x="503516" y="73660"/>
                </a:lnTo>
                <a:close/>
              </a:path>
              <a:path w="591819" h="614679">
                <a:moveTo>
                  <a:pt x="23202" y="193738"/>
                </a:moveTo>
                <a:lnTo>
                  <a:pt x="14048" y="191973"/>
                </a:lnTo>
                <a:lnTo>
                  <a:pt x="6686" y="187182"/>
                </a:lnTo>
                <a:lnTo>
                  <a:pt x="1782" y="180118"/>
                </a:lnTo>
                <a:lnTo>
                  <a:pt x="0" y="171538"/>
                </a:lnTo>
                <a:lnTo>
                  <a:pt x="378" y="155788"/>
                </a:lnTo>
                <a:lnTo>
                  <a:pt x="14584" y="111218"/>
                </a:lnTo>
                <a:lnTo>
                  <a:pt x="52480" y="79716"/>
                </a:lnTo>
                <a:lnTo>
                  <a:pt x="84759" y="73660"/>
                </a:lnTo>
                <a:lnTo>
                  <a:pt x="505536" y="73660"/>
                </a:lnTo>
                <a:lnTo>
                  <a:pt x="553501" y="87284"/>
                </a:lnTo>
                <a:lnTo>
                  <a:pt x="580562" y="118059"/>
                </a:lnTo>
                <a:lnTo>
                  <a:pt x="505536" y="118059"/>
                </a:lnTo>
                <a:lnTo>
                  <a:pt x="199230" y="119665"/>
                </a:lnTo>
                <a:lnTo>
                  <a:pt x="143636" y="120870"/>
                </a:lnTo>
                <a:lnTo>
                  <a:pt x="105483" y="122383"/>
                </a:lnTo>
                <a:lnTo>
                  <a:pt x="67547" y="126265"/>
                </a:lnTo>
                <a:lnTo>
                  <a:pt x="46418" y="160439"/>
                </a:lnTo>
                <a:lnTo>
                  <a:pt x="44635" y="175436"/>
                </a:lnTo>
                <a:lnTo>
                  <a:pt x="39730" y="185794"/>
                </a:lnTo>
                <a:lnTo>
                  <a:pt x="32364" y="191800"/>
                </a:lnTo>
                <a:lnTo>
                  <a:pt x="23202" y="193738"/>
                </a:lnTo>
                <a:close/>
              </a:path>
              <a:path w="591819" h="614679">
                <a:moveTo>
                  <a:pt x="569112" y="193738"/>
                </a:moveTo>
                <a:lnTo>
                  <a:pt x="559521" y="191973"/>
                </a:lnTo>
                <a:lnTo>
                  <a:pt x="552203" y="187182"/>
                </a:lnTo>
                <a:lnTo>
                  <a:pt x="547536" y="180118"/>
                </a:lnTo>
                <a:lnTo>
                  <a:pt x="545896" y="171538"/>
                </a:lnTo>
                <a:lnTo>
                  <a:pt x="545896" y="160439"/>
                </a:lnTo>
                <a:lnTo>
                  <a:pt x="545141" y="151896"/>
                </a:lnTo>
                <a:lnTo>
                  <a:pt x="521179" y="121589"/>
                </a:lnTo>
                <a:lnTo>
                  <a:pt x="505536" y="118059"/>
                </a:lnTo>
                <a:lnTo>
                  <a:pt x="580562" y="118059"/>
                </a:lnTo>
                <a:lnTo>
                  <a:pt x="591312" y="160439"/>
                </a:lnTo>
                <a:lnTo>
                  <a:pt x="589545" y="175436"/>
                </a:lnTo>
                <a:lnTo>
                  <a:pt x="584750" y="185794"/>
                </a:lnTo>
                <a:lnTo>
                  <a:pt x="577687" y="191800"/>
                </a:lnTo>
                <a:lnTo>
                  <a:pt x="569112" y="193738"/>
                </a:lnTo>
                <a:close/>
              </a:path>
              <a:path w="591819" h="614679">
                <a:moveTo>
                  <a:pt x="463156" y="312813"/>
                </a:moveTo>
                <a:lnTo>
                  <a:pt x="455091" y="312813"/>
                </a:lnTo>
                <a:lnTo>
                  <a:pt x="239524" y="311353"/>
                </a:lnTo>
                <a:lnTo>
                  <a:pt x="176497" y="309555"/>
                </a:lnTo>
                <a:lnTo>
                  <a:pt x="135941" y="307069"/>
                </a:lnTo>
                <a:lnTo>
                  <a:pt x="93840" y="295655"/>
                </a:lnTo>
                <a:lnTo>
                  <a:pt x="75679" y="253276"/>
                </a:lnTo>
                <a:lnTo>
                  <a:pt x="80598" y="205108"/>
                </a:lnTo>
                <a:lnTo>
                  <a:pt x="93843" y="172927"/>
                </a:lnTo>
                <a:lnTo>
                  <a:pt x="113141" y="154937"/>
                </a:lnTo>
                <a:lnTo>
                  <a:pt x="136220" y="149339"/>
                </a:lnTo>
                <a:lnTo>
                  <a:pt x="455091" y="149339"/>
                </a:lnTo>
                <a:lnTo>
                  <a:pt x="478170" y="154258"/>
                </a:lnTo>
                <a:lnTo>
                  <a:pt x="497468" y="167503"/>
                </a:lnTo>
                <a:lnTo>
                  <a:pt x="510713" y="186801"/>
                </a:lnTo>
                <a:lnTo>
                  <a:pt x="512622" y="195757"/>
                </a:lnTo>
                <a:lnTo>
                  <a:pt x="133197" y="195757"/>
                </a:lnTo>
                <a:lnTo>
                  <a:pt x="129158" y="197777"/>
                </a:lnTo>
                <a:lnTo>
                  <a:pt x="127139" y="199796"/>
                </a:lnTo>
                <a:lnTo>
                  <a:pt x="123101" y="202818"/>
                </a:lnTo>
                <a:lnTo>
                  <a:pt x="122097" y="206857"/>
                </a:lnTo>
                <a:lnTo>
                  <a:pt x="122317" y="237822"/>
                </a:lnTo>
                <a:lnTo>
                  <a:pt x="123104" y="253276"/>
                </a:lnTo>
                <a:lnTo>
                  <a:pt x="124648" y="260399"/>
                </a:lnTo>
                <a:lnTo>
                  <a:pt x="127139" y="263359"/>
                </a:lnTo>
                <a:lnTo>
                  <a:pt x="129158" y="266395"/>
                </a:lnTo>
                <a:lnTo>
                  <a:pt x="133197" y="267398"/>
                </a:lnTo>
                <a:lnTo>
                  <a:pt x="509015" y="267398"/>
                </a:lnTo>
                <a:lnTo>
                  <a:pt x="505288" y="281273"/>
                </a:lnTo>
                <a:lnTo>
                  <a:pt x="493494" y="298712"/>
                </a:lnTo>
                <a:lnTo>
                  <a:pt x="478294" y="308775"/>
                </a:lnTo>
                <a:lnTo>
                  <a:pt x="471233" y="311797"/>
                </a:lnTo>
                <a:lnTo>
                  <a:pt x="463156" y="312813"/>
                </a:lnTo>
                <a:close/>
              </a:path>
              <a:path w="591819" h="614679">
                <a:moveTo>
                  <a:pt x="509015" y="267398"/>
                </a:moveTo>
                <a:lnTo>
                  <a:pt x="133197" y="267398"/>
                </a:lnTo>
                <a:lnTo>
                  <a:pt x="345211" y="266009"/>
                </a:lnTo>
                <a:lnTo>
                  <a:pt x="404537" y="264379"/>
                </a:lnTo>
                <a:lnTo>
                  <a:pt x="441094" y="262220"/>
                </a:lnTo>
                <a:lnTo>
                  <a:pt x="460387" y="259602"/>
                </a:lnTo>
                <a:lnTo>
                  <a:pt x="467925" y="256597"/>
                </a:lnTo>
                <a:lnTo>
                  <a:pt x="469214" y="253276"/>
                </a:lnTo>
                <a:lnTo>
                  <a:pt x="468141" y="222579"/>
                </a:lnTo>
                <a:lnTo>
                  <a:pt x="465177" y="205219"/>
                </a:lnTo>
                <a:lnTo>
                  <a:pt x="460700" y="197508"/>
                </a:lnTo>
                <a:lnTo>
                  <a:pt x="455091" y="195757"/>
                </a:lnTo>
                <a:lnTo>
                  <a:pt x="512622" y="195757"/>
                </a:lnTo>
                <a:lnTo>
                  <a:pt x="515632" y="209880"/>
                </a:lnTo>
                <a:lnTo>
                  <a:pt x="512920" y="252860"/>
                </a:lnTo>
                <a:lnTo>
                  <a:pt x="509015" y="267398"/>
                </a:lnTo>
                <a:close/>
              </a:path>
              <a:path w="591819" h="614679">
                <a:moveTo>
                  <a:pt x="63576" y="515632"/>
                </a:moveTo>
                <a:lnTo>
                  <a:pt x="53828" y="513850"/>
                </a:lnTo>
                <a:lnTo>
                  <a:pt x="46166" y="508944"/>
                </a:lnTo>
                <a:lnTo>
                  <a:pt x="41153" y="501579"/>
                </a:lnTo>
                <a:lnTo>
                  <a:pt x="39357" y="492417"/>
                </a:lnTo>
                <a:lnTo>
                  <a:pt x="39892" y="448950"/>
                </a:lnTo>
                <a:lnTo>
                  <a:pt x="43611" y="407424"/>
                </a:lnTo>
                <a:lnTo>
                  <a:pt x="64455" y="370828"/>
                </a:lnTo>
                <a:lnTo>
                  <a:pt x="99158" y="349351"/>
                </a:lnTo>
                <a:lnTo>
                  <a:pt x="125120" y="345097"/>
                </a:lnTo>
                <a:lnTo>
                  <a:pt x="246009" y="345562"/>
                </a:lnTo>
                <a:lnTo>
                  <a:pt x="338850" y="346926"/>
                </a:lnTo>
                <a:lnTo>
                  <a:pt x="407568" y="349142"/>
                </a:lnTo>
                <a:lnTo>
                  <a:pt x="456090" y="352163"/>
                </a:lnTo>
                <a:lnTo>
                  <a:pt x="508248" y="360425"/>
                </a:lnTo>
                <a:lnTo>
                  <a:pt x="540921" y="390630"/>
                </a:lnTo>
                <a:lnTo>
                  <a:pt x="541364" y="391515"/>
                </a:lnTo>
                <a:lnTo>
                  <a:pt x="466178" y="391515"/>
                </a:lnTo>
                <a:lnTo>
                  <a:pt x="240369" y="392480"/>
                </a:lnTo>
                <a:lnTo>
                  <a:pt x="175520" y="393660"/>
                </a:lnTo>
                <a:lnTo>
                  <a:pt x="134730" y="395282"/>
                </a:lnTo>
                <a:lnTo>
                  <a:pt x="96875" y="402615"/>
                </a:lnTo>
                <a:lnTo>
                  <a:pt x="84009" y="475615"/>
                </a:lnTo>
                <a:lnTo>
                  <a:pt x="79214" y="501251"/>
                </a:lnTo>
                <a:lnTo>
                  <a:pt x="72150" y="512888"/>
                </a:lnTo>
                <a:lnTo>
                  <a:pt x="63576" y="515632"/>
                </a:lnTo>
                <a:close/>
              </a:path>
              <a:path w="591819" h="614679">
                <a:moveTo>
                  <a:pt x="528751" y="515632"/>
                </a:moveTo>
                <a:lnTo>
                  <a:pt x="519589" y="513850"/>
                </a:lnTo>
                <a:lnTo>
                  <a:pt x="512224" y="508944"/>
                </a:lnTo>
                <a:lnTo>
                  <a:pt x="507318" y="501579"/>
                </a:lnTo>
                <a:lnTo>
                  <a:pt x="505536" y="492417"/>
                </a:lnTo>
                <a:lnTo>
                  <a:pt x="505536" y="430872"/>
                </a:lnTo>
                <a:lnTo>
                  <a:pt x="504779" y="423334"/>
                </a:lnTo>
                <a:lnTo>
                  <a:pt x="474127" y="392256"/>
                </a:lnTo>
                <a:lnTo>
                  <a:pt x="466178" y="391515"/>
                </a:lnTo>
                <a:lnTo>
                  <a:pt x="541364" y="391515"/>
                </a:lnTo>
                <a:lnTo>
                  <a:pt x="551954" y="430872"/>
                </a:lnTo>
                <a:lnTo>
                  <a:pt x="550174" y="475615"/>
                </a:lnTo>
                <a:lnTo>
                  <a:pt x="545272" y="501251"/>
                </a:lnTo>
                <a:lnTo>
                  <a:pt x="537911" y="512888"/>
                </a:lnTo>
                <a:lnTo>
                  <a:pt x="528751" y="515632"/>
                </a:lnTo>
                <a:close/>
              </a:path>
              <a:path w="591819" h="614679">
                <a:moveTo>
                  <a:pt x="32296" y="614514"/>
                </a:moveTo>
                <a:lnTo>
                  <a:pt x="23525" y="614058"/>
                </a:lnTo>
                <a:lnTo>
                  <a:pt x="15892" y="610101"/>
                </a:lnTo>
                <a:lnTo>
                  <a:pt x="10152" y="603306"/>
                </a:lnTo>
                <a:lnTo>
                  <a:pt x="7061" y="594334"/>
                </a:lnTo>
                <a:lnTo>
                  <a:pt x="7344" y="585142"/>
                </a:lnTo>
                <a:lnTo>
                  <a:pt x="10845" y="577561"/>
                </a:lnTo>
                <a:lnTo>
                  <a:pt x="16994" y="572060"/>
                </a:lnTo>
                <a:lnTo>
                  <a:pt x="25222" y="569112"/>
                </a:lnTo>
                <a:lnTo>
                  <a:pt x="78090" y="559337"/>
                </a:lnTo>
                <a:lnTo>
                  <a:pt x="131806" y="546157"/>
                </a:lnTo>
                <a:lnTo>
                  <a:pt x="181170" y="528814"/>
                </a:lnTo>
                <a:lnTo>
                  <a:pt x="220980" y="506552"/>
                </a:lnTo>
                <a:lnTo>
                  <a:pt x="250778" y="473626"/>
                </a:lnTo>
                <a:lnTo>
                  <a:pt x="261977" y="436733"/>
                </a:lnTo>
                <a:lnTo>
                  <a:pt x="262356" y="427837"/>
                </a:lnTo>
                <a:lnTo>
                  <a:pt x="265131" y="420001"/>
                </a:lnTo>
                <a:lnTo>
                  <a:pt x="270176" y="413585"/>
                </a:lnTo>
                <a:lnTo>
                  <a:pt x="277112" y="409249"/>
                </a:lnTo>
                <a:lnTo>
                  <a:pt x="285559" y="407657"/>
                </a:lnTo>
                <a:lnTo>
                  <a:pt x="293636" y="407657"/>
                </a:lnTo>
                <a:lnTo>
                  <a:pt x="298678" y="409676"/>
                </a:lnTo>
                <a:lnTo>
                  <a:pt x="302723" y="414724"/>
                </a:lnTo>
                <a:lnTo>
                  <a:pt x="306755" y="418757"/>
                </a:lnTo>
                <a:lnTo>
                  <a:pt x="309778" y="424814"/>
                </a:lnTo>
                <a:lnTo>
                  <a:pt x="308775" y="430872"/>
                </a:lnTo>
                <a:lnTo>
                  <a:pt x="308459" y="437524"/>
                </a:lnTo>
                <a:lnTo>
                  <a:pt x="307071" y="450446"/>
                </a:lnTo>
                <a:lnTo>
                  <a:pt x="306755" y="457098"/>
                </a:lnTo>
                <a:lnTo>
                  <a:pt x="304894" y="465994"/>
                </a:lnTo>
                <a:lnTo>
                  <a:pt x="302464" y="474510"/>
                </a:lnTo>
                <a:lnTo>
                  <a:pt x="299656" y="482644"/>
                </a:lnTo>
                <a:lnTo>
                  <a:pt x="296659" y="490397"/>
                </a:lnTo>
                <a:lnTo>
                  <a:pt x="417478" y="525288"/>
                </a:lnTo>
                <a:lnTo>
                  <a:pt x="431958" y="529755"/>
                </a:lnTo>
                <a:lnTo>
                  <a:pt x="268414" y="529755"/>
                </a:lnTo>
                <a:lnTo>
                  <a:pt x="266395" y="532777"/>
                </a:lnTo>
                <a:lnTo>
                  <a:pt x="262356" y="534797"/>
                </a:lnTo>
                <a:lnTo>
                  <a:pt x="260337" y="536816"/>
                </a:lnTo>
                <a:lnTo>
                  <a:pt x="224219" y="560784"/>
                </a:lnTo>
                <a:lnTo>
                  <a:pt x="179190" y="579860"/>
                </a:lnTo>
                <a:lnTo>
                  <a:pt x="129417" y="594723"/>
                </a:lnTo>
                <a:lnTo>
                  <a:pt x="79063" y="606048"/>
                </a:lnTo>
                <a:lnTo>
                  <a:pt x="32296" y="614514"/>
                </a:lnTo>
                <a:close/>
              </a:path>
              <a:path w="591819" h="614679">
                <a:moveTo>
                  <a:pt x="463980" y="585215"/>
                </a:moveTo>
                <a:lnTo>
                  <a:pt x="280932" y="533682"/>
                </a:lnTo>
                <a:lnTo>
                  <a:pt x="270735" y="530626"/>
                </a:lnTo>
                <a:lnTo>
                  <a:pt x="268414" y="529755"/>
                </a:lnTo>
                <a:lnTo>
                  <a:pt x="431958" y="529755"/>
                </a:lnTo>
                <a:lnTo>
                  <a:pt x="499335" y="550536"/>
                </a:lnTo>
                <a:lnTo>
                  <a:pt x="510208" y="554329"/>
                </a:lnTo>
                <a:lnTo>
                  <a:pt x="503618" y="559244"/>
                </a:lnTo>
                <a:lnTo>
                  <a:pt x="493687" y="566267"/>
                </a:lnTo>
                <a:lnTo>
                  <a:pt x="483577" y="573049"/>
                </a:lnTo>
                <a:lnTo>
                  <a:pt x="473303" y="579589"/>
                </a:lnTo>
                <a:lnTo>
                  <a:pt x="463980" y="585215"/>
                </a:lnTo>
                <a:close/>
              </a:path>
            </a:pathLst>
          </a:custGeom>
          <a:solidFill>
            <a:srgbClr val="7A5120"/>
          </a:solidFill>
        </p:spPr>
        <p:txBody>
          <a:bodyPr wrap="square" lIns="0" tIns="0" rIns="0" bIns="0" rtlCol="0"/>
          <a:lstStyle/>
          <a:p>
            <a:pPr algn="ctr"/>
            <a:endParaRPr sz="2000" dirty="0"/>
          </a:p>
        </p:txBody>
      </p:sp>
      <p:sp>
        <p:nvSpPr>
          <p:cNvPr id="17" name="object 19"/>
          <p:cNvSpPr/>
          <p:nvPr/>
        </p:nvSpPr>
        <p:spPr>
          <a:xfrm>
            <a:off x="2971814" y="4716510"/>
            <a:ext cx="927735" cy="1000760"/>
          </a:xfrm>
          <a:custGeom>
            <a:avLst/>
            <a:gdLst/>
            <a:ahLst/>
            <a:cxnLst/>
            <a:rect l="l" t="t" r="r" b="b"/>
            <a:pathLst>
              <a:path w="927735" h="1000760">
                <a:moveTo>
                  <a:pt x="460540" y="1000607"/>
                </a:moveTo>
                <a:lnTo>
                  <a:pt x="415695" y="998305"/>
                </a:lnTo>
                <a:lnTo>
                  <a:pt x="372065" y="991539"/>
                </a:lnTo>
                <a:lnTo>
                  <a:pt x="329846" y="980521"/>
                </a:lnTo>
                <a:lnTo>
                  <a:pt x="289230" y="965463"/>
                </a:lnTo>
                <a:lnTo>
                  <a:pt x="250412" y="946575"/>
                </a:lnTo>
                <a:lnTo>
                  <a:pt x="213585" y="924071"/>
                </a:lnTo>
                <a:lnTo>
                  <a:pt x="178943" y="898160"/>
                </a:lnTo>
                <a:lnTo>
                  <a:pt x="146680" y="869055"/>
                </a:lnTo>
                <a:lnTo>
                  <a:pt x="116991" y="836968"/>
                </a:lnTo>
                <a:lnTo>
                  <a:pt x="90068" y="802109"/>
                </a:lnTo>
                <a:lnTo>
                  <a:pt x="66105" y="764690"/>
                </a:lnTo>
                <a:lnTo>
                  <a:pt x="45298" y="724924"/>
                </a:lnTo>
                <a:lnTo>
                  <a:pt x="27839" y="683020"/>
                </a:lnTo>
                <a:lnTo>
                  <a:pt x="13922" y="639192"/>
                </a:lnTo>
                <a:lnTo>
                  <a:pt x="3741" y="593650"/>
                </a:lnTo>
                <a:lnTo>
                  <a:pt x="0" y="565489"/>
                </a:lnTo>
                <a:lnTo>
                  <a:pt x="0" y="430844"/>
                </a:lnTo>
                <a:lnTo>
                  <a:pt x="13922" y="356980"/>
                </a:lnTo>
                <a:lnTo>
                  <a:pt x="27839" y="313096"/>
                </a:lnTo>
                <a:lnTo>
                  <a:pt x="45298" y="271164"/>
                </a:lnTo>
                <a:lnTo>
                  <a:pt x="66105" y="231393"/>
                </a:lnTo>
                <a:lnTo>
                  <a:pt x="90068" y="193989"/>
                </a:lnTo>
                <a:lnTo>
                  <a:pt x="116991" y="159162"/>
                </a:lnTo>
                <a:lnTo>
                  <a:pt x="146680" y="127118"/>
                </a:lnTo>
                <a:lnTo>
                  <a:pt x="178943" y="98067"/>
                </a:lnTo>
                <a:lnTo>
                  <a:pt x="213585" y="72214"/>
                </a:lnTo>
                <a:lnTo>
                  <a:pt x="250412" y="49769"/>
                </a:lnTo>
                <a:lnTo>
                  <a:pt x="289230" y="30938"/>
                </a:lnTo>
                <a:lnTo>
                  <a:pt x="329846" y="15931"/>
                </a:lnTo>
                <a:lnTo>
                  <a:pt x="372065" y="4954"/>
                </a:lnTo>
                <a:lnTo>
                  <a:pt x="404142" y="0"/>
                </a:lnTo>
                <a:lnTo>
                  <a:pt x="517141" y="0"/>
                </a:lnTo>
                <a:lnTo>
                  <a:pt x="591714" y="15931"/>
                </a:lnTo>
                <a:lnTo>
                  <a:pt x="632486" y="30938"/>
                </a:lnTo>
                <a:lnTo>
                  <a:pt x="671456" y="49769"/>
                </a:lnTo>
                <a:lnTo>
                  <a:pt x="708430" y="72214"/>
                </a:lnTo>
                <a:lnTo>
                  <a:pt x="743211" y="98067"/>
                </a:lnTo>
                <a:lnTo>
                  <a:pt x="775606" y="127118"/>
                </a:lnTo>
                <a:lnTo>
                  <a:pt x="805419" y="159162"/>
                </a:lnTo>
                <a:lnTo>
                  <a:pt x="832455" y="193989"/>
                </a:lnTo>
                <a:lnTo>
                  <a:pt x="856519" y="231393"/>
                </a:lnTo>
                <a:lnTo>
                  <a:pt x="877416" y="271164"/>
                </a:lnTo>
                <a:lnTo>
                  <a:pt x="894951" y="313096"/>
                </a:lnTo>
                <a:lnTo>
                  <a:pt x="908929" y="356980"/>
                </a:lnTo>
                <a:lnTo>
                  <a:pt x="919155" y="402610"/>
                </a:lnTo>
                <a:lnTo>
                  <a:pt x="925433" y="449776"/>
                </a:lnTo>
                <a:lnTo>
                  <a:pt x="927569" y="498271"/>
                </a:lnTo>
                <a:lnTo>
                  <a:pt x="925433" y="546606"/>
                </a:lnTo>
                <a:lnTo>
                  <a:pt x="919155" y="593650"/>
                </a:lnTo>
                <a:lnTo>
                  <a:pt x="908929" y="639192"/>
                </a:lnTo>
                <a:lnTo>
                  <a:pt x="894951" y="683020"/>
                </a:lnTo>
                <a:lnTo>
                  <a:pt x="877416" y="724924"/>
                </a:lnTo>
                <a:lnTo>
                  <a:pt x="856519" y="764690"/>
                </a:lnTo>
                <a:lnTo>
                  <a:pt x="832455" y="802109"/>
                </a:lnTo>
                <a:lnTo>
                  <a:pt x="805419" y="836968"/>
                </a:lnTo>
                <a:lnTo>
                  <a:pt x="775606" y="869055"/>
                </a:lnTo>
                <a:lnTo>
                  <a:pt x="743211" y="898160"/>
                </a:lnTo>
                <a:lnTo>
                  <a:pt x="708430" y="924071"/>
                </a:lnTo>
                <a:lnTo>
                  <a:pt x="671456" y="946575"/>
                </a:lnTo>
                <a:lnTo>
                  <a:pt x="632486" y="965463"/>
                </a:lnTo>
                <a:lnTo>
                  <a:pt x="591714" y="980521"/>
                </a:lnTo>
                <a:lnTo>
                  <a:pt x="549336" y="991539"/>
                </a:lnTo>
                <a:lnTo>
                  <a:pt x="505546" y="998305"/>
                </a:lnTo>
                <a:lnTo>
                  <a:pt x="460540" y="1000607"/>
                </a:lnTo>
                <a:close/>
              </a:path>
            </a:pathLst>
          </a:custGeom>
          <a:solidFill>
            <a:srgbClr val="B9D2D7"/>
          </a:solidFill>
        </p:spPr>
        <p:txBody>
          <a:bodyPr wrap="square" lIns="0" tIns="0" rIns="0" bIns="0" rtlCol="0"/>
          <a:lstStyle/>
          <a:p>
            <a:pPr algn="ctr"/>
            <a:endParaRPr sz="2000"/>
          </a:p>
        </p:txBody>
      </p:sp>
      <p:sp>
        <p:nvSpPr>
          <p:cNvPr id="18" name="object 20"/>
          <p:cNvSpPr/>
          <p:nvPr/>
        </p:nvSpPr>
        <p:spPr>
          <a:xfrm>
            <a:off x="3121304" y="4898910"/>
            <a:ext cx="100331" cy="108585"/>
          </a:xfrm>
          <a:custGeom>
            <a:avLst/>
            <a:gdLst/>
            <a:ahLst/>
            <a:cxnLst/>
            <a:rect l="l" t="t" r="r" b="b"/>
            <a:pathLst>
              <a:path w="100330" h="108585">
                <a:moveTo>
                  <a:pt x="50139" y="108000"/>
                </a:moveTo>
                <a:lnTo>
                  <a:pt x="30550" y="103719"/>
                </a:lnTo>
                <a:lnTo>
                  <a:pt x="14620" y="92082"/>
                </a:lnTo>
                <a:lnTo>
                  <a:pt x="3915" y="74905"/>
                </a:lnTo>
                <a:lnTo>
                  <a:pt x="0" y="54000"/>
                </a:lnTo>
                <a:lnTo>
                  <a:pt x="3915" y="33095"/>
                </a:lnTo>
                <a:lnTo>
                  <a:pt x="14620" y="15917"/>
                </a:lnTo>
                <a:lnTo>
                  <a:pt x="30550" y="4281"/>
                </a:lnTo>
                <a:lnTo>
                  <a:pt x="50139" y="0"/>
                </a:lnTo>
                <a:lnTo>
                  <a:pt x="69723" y="4281"/>
                </a:lnTo>
                <a:lnTo>
                  <a:pt x="85653" y="15917"/>
                </a:lnTo>
                <a:lnTo>
                  <a:pt x="96361" y="33095"/>
                </a:lnTo>
                <a:lnTo>
                  <a:pt x="100279" y="54000"/>
                </a:lnTo>
                <a:lnTo>
                  <a:pt x="96361" y="74905"/>
                </a:lnTo>
                <a:lnTo>
                  <a:pt x="85653" y="92082"/>
                </a:lnTo>
                <a:lnTo>
                  <a:pt x="69723" y="103719"/>
                </a:lnTo>
                <a:lnTo>
                  <a:pt x="50139" y="108000"/>
                </a:lnTo>
                <a:close/>
              </a:path>
            </a:pathLst>
          </a:custGeom>
          <a:solidFill>
            <a:srgbClr val="FDFDFD"/>
          </a:solidFill>
        </p:spPr>
        <p:txBody>
          <a:bodyPr wrap="square" lIns="0" tIns="0" rIns="0" bIns="0" rtlCol="0"/>
          <a:lstStyle/>
          <a:p>
            <a:pPr algn="ctr"/>
            <a:endParaRPr sz="2000"/>
          </a:p>
        </p:txBody>
      </p:sp>
      <p:sp>
        <p:nvSpPr>
          <p:cNvPr id="19" name="object 21"/>
          <p:cNvSpPr/>
          <p:nvPr/>
        </p:nvSpPr>
        <p:spPr>
          <a:xfrm>
            <a:off x="3197441" y="4931806"/>
            <a:ext cx="621665" cy="222250"/>
          </a:xfrm>
          <a:custGeom>
            <a:avLst/>
            <a:gdLst/>
            <a:ahLst/>
            <a:cxnLst/>
            <a:rect l="l" t="t" r="r" b="b"/>
            <a:pathLst>
              <a:path w="621664" h="222250">
                <a:moveTo>
                  <a:pt x="0" y="221838"/>
                </a:moveTo>
                <a:lnTo>
                  <a:pt x="621086" y="0"/>
                </a:lnTo>
              </a:path>
            </a:pathLst>
          </a:custGeom>
          <a:ln w="38950">
            <a:solidFill>
              <a:srgbClr val="1F3652"/>
            </a:solidFill>
          </a:ln>
        </p:spPr>
        <p:txBody>
          <a:bodyPr wrap="square" lIns="0" tIns="0" rIns="0" bIns="0" rtlCol="0"/>
          <a:lstStyle/>
          <a:p>
            <a:pPr algn="ctr"/>
            <a:endParaRPr sz="2000"/>
          </a:p>
        </p:txBody>
      </p:sp>
      <p:sp>
        <p:nvSpPr>
          <p:cNvPr id="20" name="object 22"/>
          <p:cNvSpPr/>
          <p:nvPr/>
        </p:nvSpPr>
        <p:spPr>
          <a:xfrm>
            <a:off x="3197440" y="5045449"/>
            <a:ext cx="675005" cy="415925"/>
          </a:xfrm>
          <a:custGeom>
            <a:avLst/>
            <a:gdLst/>
            <a:ahLst/>
            <a:cxnLst/>
            <a:rect l="l" t="t" r="r" b="b"/>
            <a:pathLst>
              <a:path w="675004" h="415925">
                <a:moveTo>
                  <a:pt x="674822" y="0"/>
                </a:moveTo>
                <a:lnTo>
                  <a:pt x="501383" y="379240"/>
                </a:lnTo>
                <a:lnTo>
                  <a:pt x="335191" y="297719"/>
                </a:lnTo>
                <a:lnTo>
                  <a:pt x="234911" y="415918"/>
                </a:lnTo>
                <a:lnTo>
                  <a:pt x="154127" y="200920"/>
                </a:lnTo>
                <a:lnTo>
                  <a:pt x="0" y="108197"/>
                </a:lnTo>
              </a:path>
            </a:pathLst>
          </a:custGeom>
          <a:ln w="38950">
            <a:solidFill>
              <a:srgbClr val="1F3652"/>
            </a:solidFill>
          </a:ln>
        </p:spPr>
        <p:txBody>
          <a:bodyPr wrap="square" lIns="0" tIns="0" rIns="0" bIns="0" rtlCol="0"/>
          <a:lstStyle/>
          <a:p>
            <a:pPr algn="ctr"/>
            <a:endParaRPr sz="2000"/>
          </a:p>
        </p:txBody>
      </p:sp>
      <p:sp>
        <p:nvSpPr>
          <p:cNvPr id="21" name="object 23"/>
          <p:cNvSpPr/>
          <p:nvPr/>
        </p:nvSpPr>
        <p:spPr>
          <a:xfrm>
            <a:off x="3422142" y="4965501"/>
            <a:ext cx="417831" cy="340995"/>
          </a:xfrm>
          <a:custGeom>
            <a:avLst/>
            <a:gdLst/>
            <a:ahLst/>
            <a:cxnLst/>
            <a:rect l="l" t="t" r="r" b="b"/>
            <a:pathLst>
              <a:path w="417829" h="340995">
                <a:moveTo>
                  <a:pt x="22275" y="340989"/>
                </a:moveTo>
                <a:lnTo>
                  <a:pt x="0" y="308376"/>
                </a:lnTo>
                <a:lnTo>
                  <a:pt x="415950" y="0"/>
                </a:lnTo>
                <a:lnTo>
                  <a:pt x="417456" y="2850"/>
                </a:lnTo>
                <a:lnTo>
                  <a:pt x="22275" y="340989"/>
                </a:lnTo>
                <a:close/>
              </a:path>
            </a:pathLst>
          </a:custGeom>
          <a:solidFill>
            <a:srgbClr val="1F3652"/>
          </a:solidFill>
        </p:spPr>
        <p:txBody>
          <a:bodyPr wrap="square" lIns="0" tIns="0" rIns="0" bIns="0" rtlCol="0"/>
          <a:lstStyle/>
          <a:p>
            <a:pPr algn="ctr"/>
            <a:endParaRPr sz="2000"/>
          </a:p>
        </p:txBody>
      </p:sp>
      <p:sp>
        <p:nvSpPr>
          <p:cNvPr id="22" name="object 24"/>
          <p:cNvSpPr/>
          <p:nvPr/>
        </p:nvSpPr>
        <p:spPr>
          <a:xfrm>
            <a:off x="3406357" y="5298337"/>
            <a:ext cx="38100" cy="118745"/>
          </a:xfrm>
          <a:custGeom>
            <a:avLst/>
            <a:gdLst/>
            <a:ahLst/>
            <a:cxnLst/>
            <a:rect l="l" t="t" r="r" b="b"/>
            <a:pathLst>
              <a:path w="38100" h="118745">
                <a:moveTo>
                  <a:pt x="22275" y="118198"/>
                </a:moveTo>
                <a:lnTo>
                  <a:pt x="0" y="1016"/>
                </a:lnTo>
                <a:lnTo>
                  <a:pt x="38061" y="0"/>
                </a:lnTo>
                <a:lnTo>
                  <a:pt x="22275" y="118198"/>
                </a:lnTo>
                <a:close/>
              </a:path>
            </a:pathLst>
          </a:custGeom>
          <a:solidFill>
            <a:srgbClr val="1F3652"/>
          </a:solidFill>
        </p:spPr>
        <p:txBody>
          <a:bodyPr wrap="square" lIns="0" tIns="0" rIns="0" bIns="0" rtlCol="0"/>
          <a:lstStyle/>
          <a:p>
            <a:pPr algn="ctr"/>
            <a:endParaRPr sz="2000"/>
          </a:p>
        </p:txBody>
      </p:sp>
      <p:sp>
        <p:nvSpPr>
          <p:cNvPr id="23" name="object 25"/>
          <p:cNvSpPr/>
          <p:nvPr/>
        </p:nvSpPr>
        <p:spPr>
          <a:xfrm>
            <a:off x="3353423" y="4954805"/>
            <a:ext cx="480695" cy="307340"/>
          </a:xfrm>
          <a:custGeom>
            <a:avLst/>
            <a:gdLst/>
            <a:ahLst/>
            <a:cxnLst/>
            <a:rect l="l" t="t" r="r" b="b"/>
            <a:pathLst>
              <a:path w="480695" h="307339">
                <a:moveTo>
                  <a:pt x="19507" y="306840"/>
                </a:moveTo>
                <a:lnTo>
                  <a:pt x="0" y="271178"/>
                </a:lnTo>
                <a:lnTo>
                  <a:pt x="478828" y="0"/>
                </a:lnTo>
                <a:lnTo>
                  <a:pt x="480397" y="2804"/>
                </a:lnTo>
                <a:lnTo>
                  <a:pt x="19507" y="306840"/>
                </a:lnTo>
                <a:close/>
              </a:path>
            </a:pathLst>
          </a:custGeom>
          <a:solidFill>
            <a:srgbClr val="1F3652"/>
          </a:solidFill>
        </p:spPr>
        <p:txBody>
          <a:bodyPr wrap="square" lIns="0" tIns="0" rIns="0" bIns="0" rtlCol="0"/>
          <a:lstStyle/>
          <a:p>
            <a:pPr algn="ctr"/>
            <a:endParaRPr sz="2000"/>
          </a:p>
        </p:txBody>
      </p:sp>
      <p:sp>
        <p:nvSpPr>
          <p:cNvPr id="24" name="object 26"/>
          <p:cNvSpPr/>
          <p:nvPr/>
        </p:nvSpPr>
        <p:spPr>
          <a:xfrm>
            <a:off x="3403563" y="5273877"/>
            <a:ext cx="43180" cy="128905"/>
          </a:xfrm>
          <a:custGeom>
            <a:avLst/>
            <a:gdLst/>
            <a:ahLst/>
            <a:cxnLst/>
            <a:rect l="l" t="t" r="r" b="b"/>
            <a:pathLst>
              <a:path w="43179" h="128904">
                <a:moveTo>
                  <a:pt x="26924" y="128384"/>
                </a:moveTo>
                <a:lnTo>
                  <a:pt x="15786" y="100876"/>
                </a:lnTo>
                <a:lnTo>
                  <a:pt x="0" y="13246"/>
                </a:lnTo>
                <a:lnTo>
                  <a:pt x="18580" y="0"/>
                </a:lnTo>
                <a:lnTo>
                  <a:pt x="42710" y="25476"/>
                </a:lnTo>
                <a:lnTo>
                  <a:pt x="26924" y="128384"/>
                </a:lnTo>
                <a:close/>
              </a:path>
            </a:pathLst>
          </a:custGeom>
          <a:solidFill>
            <a:srgbClr val="123752"/>
          </a:solidFill>
        </p:spPr>
        <p:txBody>
          <a:bodyPr wrap="square" lIns="0" tIns="0" rIns="0" bIns="0" rtlCol="0"/>
          <a:lstStyle/>
          <a:p>
            <a:pPr algn="ctr"/>
            <a:endParaRPr sz="2000"/>
          </a:p>
        </p:txBody>
      </p:sp>
      <p:sp>
        <p:nvSpPr>
          <p:cNvPr id="25" name="object 27"/>
          <p:cNvSpPr/>
          <p:nvPr/>
        </p:nvSpPr>
        <p:spPr>
          <a:xfrm>
            <a:off x="3433281" y="5295275"/>
            <a:ext cx="99695" cy="48260"/>
          </a:xfrm>
          <a:custGeom>
            <a:avLst/>
            <a:gdLst/>
            <a:ahLst/>
            <a:cxnLst/>
            <a:rect l="l" t="t" r="r" b="b"/>
            <a:pathLst>
              <a:path w="99695" h="48260">
                <a:moveTo>
                  <a:pt x="99352" y="47891"/>
                </a:moveTo>
                <a:lnTo>
                  <a:pt x="0" y="0"/>
                </a:lnTo>
              </a:path>
            </a:pathLst>
          </a:custGeom>
          <a:ln w="38950">
            <a:solidFill>
              <a:srgbClr val="1F3652"/>
            </a:solidFill>
          </a:ln>
        </p:spPr>
        <p:txBody>
          <a:bodyPr wrap="square" lIns="0" tIns="0" rIns="0" bIns="0" rtlCol="0"/>
          <a:lstStyle/>
          <a:p>
            <a:pPr algn="ctr"/>
            <a:endParaRPr sz="2000"/>
          </a:p>
        </p:txBody>
      </p:sp>
      <p:sp>
        <p:nvSpPr>
          <p:cNvPr id="26" name="object 28"/>
          <p:cNvSpPr/>
          <p:nvPr/>
        </p:nvSpPr>
        <p:spPr>
          <a:xfrm>
            <a:off x="3341358" y="5491934"/>
            <a:ext cx="43815" cy="46990"/>
          </a:xfrm>
          <a:custGeom>
            <a:avLst/>
            <a:gdLst/>
            <a:ahLst/>
            <a:cxnLst/>
            <a:rect l="l" t="t" r="r" b="b"/>
            <a:pathLst>
              <a:path w="43814" h="46989">
                <a:moveTo>
                  <a:pt x="19494" y="46875"/>
                </a:moveTo>
                <a:lnTo>
                  <a:pt x="11228" y="43736"/>
                </a:lnTo>
                <a:lnTo>
                  <a:pt x="4875" y="37830"/>
                </a:lnTo>
                <a:lnTo>
                  <a:pt x="958" y="29823"/>
                </a:lnTo>
                <a:lnTo>
                  <a:pt x="0" y="20383"/>
                </a:lnTo>
                <a:lnTo>
                  <a:pt x="2986" y="11896"/>
                </a:lnTo>
                <a:lnTo>
                  <a:pt x="8585" y="5224"/>
                </a:lnTo>
                <a:lnTo>
                  <a:pt x="15926" y="1036"/>
                </a:lnTo>
                <a:lnTo>
                  <a:pt x="24142" y="0"/>
                </a:lnTo>
                <a:lnTo>
                  <a:pt x="32409" y="3133"/>
                </a:lnTo>
                <a:lnTo>
                  <a:pt x="38761" y="9040"/>
                </a:lnTo>
                <a:lnTo>
                  <a:pt x="42678" y="17050"/>
                </a:lnTo>
                <a:lnTo>
                  <a:pt x="43637" y="26492"/>
                </a:lnTo>
                <a:lnTo>
                  <a:pt x="40650" y="34979"/>
                </a:lnTo>
                <a:lnTo>
                  <a:pt x="35052" y="41651"/>
                </a:lnTo>
                <a:lnTo>
                  <a:pt x="27710" y="45839"/>
                </a:lnTo>
                <a:lnTo>
                  <a:pt x="19494" y="46875"/>
                </a:lnTo>
                <a:close/>
              </a:path>
            </a:pathLst>
          </a:custGeom>
          <a:solidFill>
            <a:srgbClr val="123752"/>
          </a:solidFill>
        </p:spPr>
        <p:txBody>
          <a:bodyPr wrap="square" lIns="0" tIns="0" rIns="0" bIns="0" rtlCol="0"/>
          <a:lstStyle/>
          <a:p>
            <a:pPr algn="ctr"/>
            <a:endParaRPr sz="2000"/>
          </a:p>
        </p:txBody>
      </p:sp>
      <p:sp>
        <p:nvSpPr>
          <p:cNvPr id="27" name="object 29"/>
          <p:cNvSpPr/>
          <p:nvPr/>
        </p:nvSpPr>
        <p:spPr>
          <a:xfrm>
            <a:off x="3257791" y="5516384"/>
            <a:ext cx="43180" cy="46355"/>
          </a:xfrm>
          <a:custGeom>
            <a:avLst/>
            <a:gdLst/>
            <a:ahLst/>
            <a:cxnLst/>
            <a:rect l="l" t="t" r="r" b="b"/>
            <a:pathLst>
              <a:path w="43179" h="46354">
                <a:moveTo>
                  <a:pt x="18567" y="45859"/>
                </a:moveTo>
                <a:lnTo>
                  <a:pt x="10315" y="42720"/>
                </a:lnTo>
                <a:lnTo>
                  <a:pt x="4063" y="36814"/>
                </a:lnTo>
                <a:lnTo>
                  <a:pt x="422" y="28807"/>
                </a:lnTo>
                <a:lnTo>
                  <a:pt x="0" y="19367"/>
                </a:lnTo>
                <a:lnTo>
                  <a:pt x="2464" y="10896"/>
                </a:lnTo>
                <a:lnTo>
                  <a:pt x="7889" y="4335"/>
                </a:lnTo>
                <a:lnTo>
                  <a:pt x="15405" y="449"/>
                </a:lnTo>
                <a:lnTo>
                  <a:pt x="24142" y="0"/>
                </a:lnTo>
                <a:lnTo>
                  <a:pt x="31873" y="2694"/>
                </a:lnTo>
                <a:lnTo>
                  <a:pt x="37950" y="8537"/>
                </a:lnTo>
                <a:lnTo>
                  <a:pt x="41766" y="16480"/>
                </a:lnTo>
                <a:lnTo>
                  <a:pt x="42710" y="25476"/>
                </a:lnTo>
                <a:lnTo>
                  <a:pt x="39853" y="34392"/>
                </a:lnTo>
                <a:lnTo>
                  <a:pt x="34472" y="41016"/>
                </a:lnTo>
                <a:lnTo>
                  <a:pt x="27174" y="44966"/>
                </a:lnTo>
                <a:lnTo>
                  <a:pt x="18567" y="45859"/>
                </a:lnTo>
                <a:close/>
              </a:path>
            </a:pathLst>
          </a:custGeom>
          <a:solidFill>
            <a:srgbClr val="123752"/>
          </a:solidFill>
        </p:spPr>
        <p:txBody>
          <a:bodyPr wrap="square" lIns="0" tIns="0" rIns="0" bIns="0" rtlCol="0"/>
          <a:lstStyle/>
          <a:p>
            <a:pPr algn="ctr"/>
            <a:endParaRPr sz="2000"/>
          </a:p>
        </p:txBody>
      </p:sp>
      <p:sp>
        <p:nvSpPr>
          <p:cNvPr id="28" name="object 30"/>
          <p:cNvSpPr/>
          <p:nvPr/>
        </p:nvSpPr>
        <p:spPr>
          <a:xfrm>
            <a:off x="3175153" y="5522505"/>
            <a:ext cx="43180" cy="46355"/>
          </a:xfrm>
          <a:custGeom>
            <a:avLst/>
            <a:gdLst/>
            <a:ahLst/>
            <a:cxnLst/>
            <a:rect l="l" t="t" r="r" b="b"/>
            <a:pathLst>
              <a:path w="43180" h="46354">
                <a:moveTo>
                  <a:pt x="18567" y="45847"/>
                </a:moveTo>
                <a:lnTo>
                  <a:pt x="10315" y="43157"/>
                </a:lnTo>
                <a:lnTo>
                  <a:pt x="4064" y="37314"/>
                </a:lnTo>
                <a:lnTo>
                  <a:pt x="422" y="29368"/>
                </a:lnTo>
                <a:lnTo>
                  <a:pt x="0" y="20370"/>
                </a:lnTo>
                <a:lnTo>
                  <a:pt x="2857" y="11312"/>
                </a:lnTo>
                <a:lnTo>
                  <a:pt x="8242" y="4451"/>
                </a:lnTo>
                <a:lnTo>
                  <a:pt x="15541" y="457"/>
                </a:lnTo>
                <a:lnTo>
                  <a:pt x="24142" y="0"/>
                </a:lnTo>
                <a:lnTo>
                  <a:pt x="32399" y="2689"/>
                </a:lnTo>
                <a:lnTo>
                  <a:pt x="38650" y="8532"/>
                </a:lnTo>
                <a:lnTo>
                  <a:pt x="42289" y="16478"/>
                </a:lnTo>
                <a:lnTo>
                  <a:pt x="42710" y="25476"/>
                </a:lnTo>
                <a:lnTo>
                  <a:pt x="40245" y="34534"/>
                </a:lnTo>
                <a:lnTo>
                  <a:pt x="34820" y="41395"/>
                </a:lnTo>
                <a:lnTo>
                  <a:pt x="27304" y="45389"/>
                </a:lnTo>
                <a:lnTo>
                  <a:pt x="18567" y="45847"/>
                </a:lnTo>
                <a:close/>
              </a:path>
            </a:pathLst>
          </a:custGeom>
          <a:solidFill>
            <a:srgbClr val="123752"/>
          </a:solidFill>
        </p:spPr>
        <p:txBody>
          <a:bodyPr wrap="square" lIns="0" tIns="0" rIns="0" bIns="0" rtlCol="0"/>
          <a:lstStyle/>
          <a:p>
            <a:pPr algn="ctr"/>
            <a:endParaRPr sz="2000"/>
          </a:p>
        </p:txBody>
      </p:sp>
      <p:sp>
        <p:nvSpPr>
          <p:cNvPr id="29" name="object 31"/>
          <p:cNvSpPr/>
          <p:nvPr/>
        </p:nvSpPr>
        <p:spPr>
          <a:xfrm>
            <a:off x="3095307" y="5511291"/>
            <a:ext cx="43180" cy="46355"/>
          </a:xfrm>
          <a:custGeom>
            <a:avLst/>
            <a:gdLst/>
            <a:ahLst/>
            <a:cxnLst/>
            <a:rect l="l" t="t" r="r" b="b"/>
            <a:pathLst>
              <a:path w="43180" h="46354">
                <a:moveTo>
                  <a:pt x="18567" y="45859"/>
                </a:moveTo>
                <a:lnTo>
                  <a:pt x="10315" y="43164"/>
                </a:lnTo>
                <a:lnTo>
                  <a:pt x="4063" y="37322"/>
                </a:lnTo>
                <a:lnTo>
                  <a:pt x="422" y="29379"/>
                </a:lnTo>
                <a:lnTo>
                  <a:pt x="0" y="20383"/>
                </a:lnTo>
                <a:lnTo>
                  <a:pt x="2464" y="11324"/>
                </a:lnTo>
                <a:lnTo>
                  <a:pt x="7889" y="4462"/>
                </a:lnTo>
                <a:lnTo>
                  <a:pt x="15405" y="464"/>
                </a:lnTo>
                <a:lnTo>
                  <a:pt x="24142" y="0"/>
                </a:lnTo>
                <a:lnTo>
                  <a:pt x="31873" y="3139"/>
                </a:lnTo>
                <a:lnTo>
                  <a:pt x="37950" y="9045"/>
                </a:lnTo>
                <a:lnTo>
                  <a:pt x="41766" y="17052"/>
                </a:lnTo>
                <a:lnTo>
                  <a:pt x="42710" y="26492"/>
                </a:lnTo>
                <a:lnTo>
                  <a:pt x="39852" y="34963"/>
                </a:lnTo>
                <a:lnTo>
                  <a:pt x="34467" y="41524"/>
                </a:lnTo>
                <a:lnTo>
                  <a:pt x="27168" y="45410"/>
                </a:lnTo>
                <a:lnTo>
                  <a:pt x="18567" y="45859"/>
                </a:lnTo>
                <a:close/>
              </a:path>
            </a:pathLst>
          </a:custGeom>
          <a:solidFill>
            <a:srgbClr val="123752"/>
          </a:solidFill>
        </p:spPr>
        <p:txBody>
          <a:bodyPr wrap="square" lIns="0" tIns="0" rIns="0" bIns="0" rtlCol="0"/>
          <a:lstStyle/>
          <a:p>
            <a:pPr algn="ctr"/>
            <a:endParaRPr sz="2000"/>
          </a:p>
        </p:txBody>
      </p:sp>
      <p:sp>
        <p:nvSpPr>
          <p:cNvPr id="30" name="object 32"/>
          <p:cNvSpPr/>
          <p:nvPr/>
        </p:nvSpPr>
        <p:spPr>
          <a:xfrm>
            <a:off x="4730014" y="4716510"/>
            <a:ext cx="1003300" cy="1000760"/>
          </a:xfrm>
          <a:custGeom>
            <a:avLst/>
            <a:gdLst/>
            <a:ahLst/>
            <a:cxnLst/>
            <a:rect l="l" t="t" r="r" b="b"/>
            <a:pathLst>
              <a:path w="1003300" h="1000760">
                <a:moveTo>
                  <a:pt x="503364" y="1000607"/>
                </a:moveTo>
                <a:lnTo>
                  <a:pt x="454858" y="998305"/>
                </a:lnTo>
                <a:lnTo>
                  <a:pt x="407663" y="991539"/>
                </a:lnTo>
                <a:lnTo>
                  <a:pt x="361989" y="980521"/>
                </a:lnTo>
                <a:lnTo>
                  <a:pt x="318046" y="965463"/>
                </a:lnTo>
                <a:lnTo>
                  <a:pt x="276045" y="946575"/>
                </a:lnTo>
                <a:lnTo>
                  <a:pt x="236195" y="924071"/>
                </a:lnTo>
                <a:lnTo>
                  <a:pt x="198707" y="898160"/>
                </a:lnTo>
                <a:lnTo>
                  <a:pt x="163791" y="869055"/>
                </a:lnTo>
                <a:lnTo>
                  <a:pt x="131658" y="836968"/>
                </a:lnTo>
                <a:lnTo>
                  <a:pt x="102518" y="802109"/>
                </a:lnTo>
                <a:lnTo>
                  <a:pt x="76581" y="764690"/>
                </a:lnTo>
                <a:lnTo>
                  <a:pt x="54057" y="724924"/>
                </a:lnTo>
                <a:lnTo>
                  <a:pt x="35157" y="683020"/>
                </a:lnTo>
                <a:lnTo>
                  <a:pt x="20091" y="639192"/>
                </a:lnTo>
                <a:lnTo>
                  <a:pt x="9069" y="593650"/>
                </a:lnTo>
                <a:lnTo>
                  <a:pt x="2302" y="546606"/>
                </a:lnTo>
                <a:lnTo>
                  <a:pt x="0" y="498271"/>
                </a:lnTo>
                <a:lnTo>
                  <a:pt x="2302" y="449776"/>
                </a:lnTo>
                <a:lnTo>
                  <a:pt x="9069" y="402610"/>
                </a:lnTo>
                <a:lnTo>
                  <a:pt x="20091" y="356980"/>
                </a:lnTo>
                <a:lnTo>
                  <a:pt x="35157" y="313096"/>
                </a:lnTo>
                <a:lnTo>
                  <a:pt x="54057" y="271164"/>
                </a:lnTo>
                <a:lnTo>
                  <a:pt x="76581" y="231393"/>
                </a:lnTo>
                <a:lnTo>
                  <a:pt x="102518" y="193989"/>
                </a:lnTo>
                <a:lnTo>
                  <a:pt x="131658" y="159162"/>
                </a:lnTo>
                <a:lnTo>
                  <a:pt x="163791" y="127118"/>
                </a:lnTo>
                <a:lnTo>
                  <a:pt x="198707" y="98067"/>
                </a:lnTo>
                <a:lnTo>
                  <a:pt x="236195" y="72214"/>
                </a:lnTo>
                <a:lnTo>
                  <a:pt x="276045" y="49769"/>
                </a:lnTo>
                <a:lnTo>
                  <a:pt x="318046" y="30938"/>
                </a:lnTo>
                <a:lnTo>
                  <a:pt x="361989" y="15931"/>
                </a:lnTo>
                <a:lnTo>
                  <a:pt x="407663" y="4954"/>
                </a:lnTo>
                <a:lnTo>
                  <a:pt x="442362" y="0"/>
                </a:lnTo>
                <a:lnTo>
                  <a:pt x="564155" y="0"/>
                </a:lnTo>
                <a:lnTo>
                  <a:pt x="644284" y="15931"/>
                </a:lnTo>
                <a:lnTo>
                  <a:pt x="688113" y="30938"/>
                </a:lnTo>
                <a:lnTo>
                  <a:pt x="730016" y="49769"/>
                </a:lnTo>
                <a:lnTo>
                  <a:pt x="769783" y="72214"/>
                </a:lnTo>
                <a:lnTo>
                  <a:pt x="807202" y="98067"/>
                </a:lnTo>
                <a:lnTo>
                  <a:pt x="842060" y="127118"/>
                </a:lnTo>
                <a:lnTo>
                  <a:pt x="874148" y="159162"/>
                </a:lnTo>
                <a:lnTo>
                  <a:pt x="903253" y="193989"/>
                </a:lnTo>
                <a:lnTo>
                  <a:pt x="929164" y="231393"/>
                </a:lnTo>
                <a:lnTo>
                  <a:pt x="951668" y="271164"/>
                </a:lnTo>
                <a:lnTo>
                  <a:pt x="970555" y="313096"/>
                </a:lnTo>
                <a:lnTo>
                  <a:pt x="985614" y="356980"/>
                </a:lnTo>
                <a:lnTo>
                  <a:pt x="996632" y="402610"/>
                </a:lnTo>
                <a:lnTo>
                  <a:pt x="1003033" y="447233"/>
                </a:lnTo>
                <a:lnTo>
                  <a:pt x="1003033" y="549142"/>
                </a:lnTo>
                <a:lnTo>
                  <a:pt x="996632" y="593650"/>
                </a:lnTo>
                <a:lnTo>
                  <a:pt x="985614" y="639192"/>
                </a:lnTo>
                <a:lnTo>
                  <a:pt x="970555" y="683020"/>
                </a:lnTo>
                <a:lnTo>
                  <a:pt x="951668" y="724924"/>
                </a:lnTo>
                <a:lnTo>
                  <a:pt x="929164" y="764690"/>
                </a:lnTo>
                <a:lnTo>
                  <a:pt x="903253" y="802109"/>
                </a:lnTo>
                <a:lnTo>
                  <a:pt x="874148" y="836968"/>
                </a:lnTo>
                <a:lnTo>
                  <a:pt x="842060" y="869055"/>
                </a:lnTo>
                <a:lnTo>
                  <a:pt x="807202" y="898160"/>
                </a:lnTo>
                <a:lnTo>
                  <a:pt x="769783" y="924071"/>
                </a:lnTo>
                <a:lnTo>
                  <a:pt x="730016" y="946575"/>
                </a:lnTo>
                <a:lnTo>
                  <a:pt x="688113" y="965463"/>
                </a:lnTo>
                <a:lnTo>
                  <a:pt x="644284" y="980521"/>
                </a:lnTo>
                <a:lnTo>
                  <a:pt x="598742" y="991539"/>
                </a:lnTo>
                <a:lnTo>
                  <a:pt x="551698" y="998305"/>
                </a:lnTo>
                <a:lnTo>
                  <a:pt x="503364" y="1000607"/>
                </a:lnTo>
                <a:close/>
              </a:path>
            </a:pathLst>
          </a:custGeom>
          <a:solidFill>
            <a:srgbClr val="D9B8D2"/>
          </a:solidFill>
        </p:spPr>
        <p:txBody>
          <a:bodyPr wrap="square" lIns="0" tIns="0" rIns="0" bIns="0" rtlCol="0"/>
          <a:lstStyle/>
          <a:p>
            <a:pPr algn="ctr"/>
            <a:endParaRPr sz="2000"/>
          </a:p>
        </p:txBody>
      </p:sp>
      <p:sp>
        <p:nvSpPr>
          <p:cNvPr id="31" name="object 33"/>
          <p:cNvSpPr/>
          <p:nvPr/>
        </p:nvSpPr>
        <p:spPr>
          <a:xfrm>
            <a:off x="4897121" y="4898910"/>
            <a:ext cx="108585" cy="108585"/>
          </a:xfrm>
          <a:custGeom>
            <a:avLst/>
            <a:gdLst/>
            <a:ahLst/>
            <a:cxnLst/>
            <a:rect l="l" t="t" r="r" b="b"/>
            <a:pathLst>
              <a:path w="108585" h="108585">
                <a:moveTo>
                  <a:pt x="54000" y="108000"/>
                </a:moveTo>
                <a:lnTo>
                  <a:pt x="33095" y="103719"/>
                </a:lnTo>
                <a:lnTo>
                  <a:pt x="15917" y="92082"/>
                </a:lnTo>
                <a:lnTo>
                  <a:pt x="4281" y="74905"/>
                </a:lnTo>
                <a:lnTo>
                  <a:pt x="0" y="54000"/>
                </a:lnTo>
                <a:lnTo>
                  <a:pt x="4281" y="33095"/>
                </a:lnTo>
                <a:lnTo>
                  <a:pt x="15917" y="15917"/>
                </a:lnTo>
                <a:lnTo>
                  <a:pt x="33095" y="4281"/>
                </a:lnTo>
                <a:lnTo>
                  <a:pt x="54000" y="0"/>
                </a:lnTo>
                <a:lnTo>
                  <a:pt x="74905" y="4281"/>
                </a:lnTo>
                <a:lnTo>
                  <a:pt x="92082" y="15917"/>
                </a:lnTo>
                <a:lnTo>
                  <a:pt x="103719" y="33095"/>
                </a:lnTo>
                <a:lnTo>
                  <a:pt x="108000" y="54000"/>
                </a:lnTo>
                <a:lnTo>
                  <a:pt x="103719" y="74905"/>
                </a:lnTo>
                <a:lnTo>
                  <a:pt x="92082" y="92082"/>
                </a:lnTo>
                <a:lnTo>
                  <a:pt x="74905" y="103719"/>
                </a:lnTo>
                <a:lnTo>
                  <a:pt x="54000" y="108000"/>
                </a:lnTo>
                <a:close/>
              </a:path>
            </a:pathLst>
          </a:custGeom>
          <a:solidFill>
            <a:srgbClr val="FDFDFD"/>
          </a:solidFill>
        </p:spPr>
        <p:txBody>
          <a:bodyPr wrap="square" lIns="0" tIns="0" rIns="0" bIns="0" rtlCol="0"/>
          <a:lstStyle/>
          <a:p>
            <a:pPr algn="ctr"/>
            <a:endParaRPr sz="2000"/>
          </a:p>
        </p:txBody>
      </p:sp>
      <p:sp>
        <p:nvSpPr>
          <p:cNvPr id="32" name="object 34"/>
          <p:cNvSpPr/>
          <p:nvPr/>
        </p:nvSpPr>
        <p:spPr>
          <a:xfrm>
            <a:off x="4941951" y="5005124"/>
            <a:ext cx="664211" cy="525780"/>
          </a:xfrm>
          <a:custGeom>
            <a:avLst/>
            <a:gdLst/>
            <a:ahLst/>
            <a:cxnLst/>
            <a:rect l="l" t="t" r="r" b="b"/>
            <a:pathLst>
              <a:path w="664210" h="525779">
                <a:moveTo>
                  <a:pt x="532383" y="199558"/>
                </a:moveTo>
                <a:lnTo>
                  <a:pt x="532859" y="134245"/>
                </a:lnTo>
                <a:lnTo>
                  <a:pt x="533076" y="96088"/>
                </a:lnTo>
                <a:lnTo>
                  <a:pt x="540304" y="59485"/>
                </a:lnTo>
                <a:lnTo>
                  <a:pt x="564726" y="25365"/>
                </a:lnTo>
                <a:lnTo>
                  <a:pt x="616470" y="2800"/>
                </a:lnTo>
                <a:lnTo>
                  <a:pt x="631414" y="63"/>
                </a:lnTo>
                <a:lnTo>
                  <a:pt x="640535" y="0"/>
                </a:lnTo>
                <a:lnTo>
                  <a:pt x="647558" y="3375"/>
                </a:lnTo>
                <a:lnTo>
                  <a:pt x="656209" y="10953"/>
                </a:lnTo>
                <a:lnTo>
                  <a:pt x="664022" y="23425"/>
                </a:lnTo>
                <a:lnTo>
                  <a:pt x="663721" y="37326"/>
                </a:lnTo>
                <a:lnTo>
                  <a:pt x="656351" y="49506"/>
                </a:lnTo>
                <a:lnTo>
                  <a:pt x="645620" y="55362"/>
                </a:lnTo>
                <a:lnTo>
                  <a:pt x="621738" y="55362"/>
                </a:lnTo>
                <a:lnTo>
                  <a:pt x="613792" y="57194"/>
                </a:lnTo>
                <a:lnTo>
                  <a:pt x="593026" y="93491"/>
                </a:lnTo>
                <a:lnTo>
                  <a:pt x="592867" y="100801"/>
                </a:lnTo>
                <a:lnTo>
                  <a:pt x="592495" y="113282"/>
                </a:lnTo>
                <a:lnTo>
                  <a:pt x="592211" y="126104"/>
                </a:lnTo>
                <a:lnTo>
                  <a:pt x="592121" y="134245"/>
                </a:lnTo>
                <a:lnTo>
                  <a:pt x="592010" y="158705"/>
                </a:lnTo>
                <a:lnTo>
                  <a:pt x="532917" y="158705"/>
                </a:lnTo>
                <a:lnTo>
                  <a:pt x="532383" y="199558"/>
                </a:lnTo>
                <a:close/>
              </a:path>
              <a:path w="664210" h="525779">
                <a:moveTo>
                  <a:pt x="639902" y="57829"/>
                </a:moveTo>
                <a:lnTo>
                  <a:pt x="633793" y="57829"/>
                </a:lnTo>
                <a:lnTo>
                  <a:pt x="621738" y="55362"/>
                </a:lnTo>
                <a:lnTo>
                  <a:pt x="645620" y="55362"/>
                </a:lnTo>
                <a:lnTo>
                  <a:pt x="642962" y="56813"/>
                </a:lnTo>
                <a:lnTo>
                  <a:pt x="639902" y="57829"/>
                </a:lnTo>
                <a:close/>
              </a:path>
              <a:path w="664210" h="525779">
                <a:moveTo>
                  <a:pt x="141065" y="525702"/>
                </a:moveTo>
                <a:lnTo>
                  <a:pt x="80688" y="517774"/>
                </a:lnTo>
                <a:lnTo>
                  <a:pt x="46875" y="498011"/>
                </a:lnTo>
                <a:lnTo>
                  <a:pt x="45859" y="495979"/>
                </a:lnTo>
                <a:lnTo>
                  <a:pt x="42799" y="493934"/>
                </a:lnTo>
                <a:lnTo>
                  <a:pt x="31523" y="482537"/>
                </a:lnTo>
                <a:lnTo>
                  <a:pt x="17575" y="462351"/>
                </a:lnTo>
                <a:lnTo>
                  <a:pt x="5538" y="433757"/>
                </a:lnTo>
                <a:lnTo>
                  <a:pt x="0" y="397135"/>
                </a:lnTo>
                <a:lnTo>
                  <a:pt x="373" y="319545"/>
                </a:lnTo>
                <a:lnTo>
                  <a:pt x="2303" y="257692"/>
                </a:lnTo>
                <a:lnTo>
                  <a:pt x="7007" y="209651"/>
                </a:lnTo>
                <a:lnTo>
                  <a:pt x="29600" y="147306"/>
                </a:lnTo>
                <a:lnTo>
                  <a:pt x="67852" y="113265"/>
                </a:lnTo>
                <a:lnTo>
                  <a:pt x="101801" y="102502"/>
                </a:lnTo>
                <a:lnTo>
                  <a:pt x="247097" y="102660"/>
                </a:lnTo>
                <a:lnTo>
                  <a:pt x="326815" y="103041"/>
                </a:lnTo>
                <a:lnTo>
                  <a:pt x="385658" y="104506"/>
                </a:lnTo>
                <a:lnTo>
                  <a:pt x="424467" y="107700"/>
                </a:lnTo>
                <a:lnTo>
                  <a:pt x="459549" y="134245"/>
                </a:lnTo>
                <a:lnTo>
                  <a:pt x="459722" y="145473"/>
                </a:lnTo>
                <a:lnTo>
                  <a:pt x="457126" y="151445"/>
                </a:lnTo>
                <a:lnTo>
                  <a:pt x="449373" y="154167"/>
                </a:lnTo>
                <a:lnTo>
                  <a:pt x="437852" y="155279"/>
                </a:lnTo>
                <a:lnTo>
                  <a:pt x="254927" y="155279"/>
                </a:lnTo>
                <a:lnTo>
                  <a:pt x="193774" y="155916"/>
                </a:lnTo>
                <a:lnTo>
                  <a:pt x="148002" y="158068"/>
                </a:lnTo>
                <a:lnTo>
                  <a:pt x="91898" y="169837"/>
                </a:lnTo>
                <a:lnTo>
                  <a:pt x="60611" y="206870"/>
                </a:lnTo>
                <a:lnTo>
                  <a:pt x="55029" y="242258"/>
                </a:lnTo>
                <a:lnTo>
                  <a:pt x="55029" y="395103"/>
                </a:lnTo>
                <a:lnTo>
                  <a:pt x="58943" y="411948"/>
                </a:lnTo>
                <a:lnTo>
                  <a:pt x="70310" y="436625"/>
                </a:lnTo>
                <a:lnTo>
                  <a:pt x="93141" y="457864"/>
                </a:lnTo>
                <a:lnTo>
                  <a:pt x="131445" y="464394"/>
                </a:lnTo>
                <a:lnTo>
                  <a:pt x="573486" y="464394"/>
                </a:lnTo>
                <a:lnTo>
                  <a:pt x="560425" y="483749"/>
                </a:lnTo>
                <a:lnTo>
                  <a:pt x="546780" y="505024"/>
                </a:lnTo>
                <a:lnTo>
                  <a:pt x="531510" y="516361"/>
                </a:lnTo>
                <a:lnTo>
                  <a:pt x="504968" y="521580"/>
                </a:lnTo>
                <a:lnTo>
                  <a:pt x="457504" y="524503"/>
                </a:lnTo>
                <a:lnTo>
                  <a:pt x="156921" y="524503"/>
                </a:lnTo>
                <a:lnTo>
                  <a:pt x="141065" y="525702"/>
                </a:lnTo>
                <a:close/>
              </a:path>
              <a:path w="664210" h="525779">
                <a:moveTo>
                  <a:pt x="247097" y="102660"/>
                </a:moveTo>
                <a:lnTo>
                  <a:pt x="133489" y="102660"/>
                </a:lnTo>
                <a:lnTo>
                  <a:pt x="244055" y="102645"/>
                </a:lnTo>
                <a:lnTo>
                  <a:pt x="247097" y="102660"/>
                </a:lnTo>
                <a:close/>
              </a:path>
              <a:path w="664210" h="525779">
                <a:moveTo>
                  <a:pt x="434073" y="155644"/>
                </a:moveTo>
                <a:lnTo>
                  <a:pt x="254927" y="155279"/>
                </a:lnTo>
                <a:lnTo>
                  <a:pt x="437852" y="155279"/>
                </a:lnTo>
                <a:lnTo>
                  <a:pt x="434073" y="155644"/>
                </a:lnTo>
                <a:close/>
              </a:path>
              <a:path w="664210" h="525779">
                <a:moveTo>
                  <a:pt x="573662" y="464134"/>
                </a:moveTo>
                <a:lnTo>
                  <a:pt x="457128" y="464134"/>
                </a:lnTo>
                <a:lnTo>
                  <a:pt x="471726" y="463244"/>
                </a:lnTo>
                <a:lnTo>
                  <a:pt x="486041" y="459301"/>
                </a:lnTo>
                <a:lnTo>
                  <a:pt x="522151" y="425911"/>
                </a:lnTo>
                <a:lnTo>
                  <a:pt x="529728" y="379434"/>
                </a:lnTo>
                <a:lnTo>
                  <a:pt x="531888" y="341102"/>
                </a:lnTo>
                <a:lnTo>
                  <a:pt x="532917" y="158705"/>
                </a:lnTo>
                <a:lnTo>
                  <a:pt x="592010" y="158705"/>
                </a:lnTo>
                <a:lnTo>
                  <a:pt x="592010" y="373703"/>
                </a:lnTo>
                <a:lnTo>
                  <a:pt x="592520" y="389180"/>
                </a:lnTo>
                <a:lnTo>
                  <a:pt x="590738" y="418030"/>
                </a:lnTo>
                <a:lnTo>
                  <a:pt x="581696" y="452227"/>
                </a:lnTo>
                <a:lnTo>
                  <a:pt x="573662" y="464134"/>
                </a:lnTo>
                <a:close/>
              </a:path>
              <a:path w="664210" h="525779">
                <a:moveTo>
                  <a:pt x="532176" y="223122"/>
                </a:moveTo>
                <a:lnTo>
                  <a:pt x="532281" y="209651"/>
                </a:lnTo>
                <a:lnTo>
                  <a:pt x="532383" y="199558"/>
                </a:lnTo>
                <a:lnTo>
                  <a:pt x="532176" y="223122"/>
                </a:lnTo>
                <a:close/>
              </a:path>
              <a:path w="664210" h="525779">
                <a:moveTo>
                  <a:pt x="573486" y="464394"/>
                </a:moveTo>
                <a:lnTo>
                  <a:pt x="422871" y="464394"/>
                </a:lnTo>
                <a:lnTo>
                  <a:pt x="441195" y="463880"/>
                </a:lnTo>
                <a:lnTo>
                  <a:pt x="457128" y="464134"/>
                </a:lnTo>
                <a:lnTo>
                  <a:pt x="573662" y="464134"/>
                </a:lnTo>
                <a:lnTo>
                  <a:pt x="573486" y="464394"/>
                </a:lnTo>
                <a:close/>
              </a:path>
            </a:pathLst>
          </a:custGeom>
          <a:solidFill>
            <a:srgbClr val="42151F"/>
          </a:solidFill>
        </p:spPr>
        <p:txBody>
          <a:bodyPr wrap="square" lIns="0" tIns="0" rIns="0" bIns="0" rtlCol="0"/>
          <a:lstStyle/>
          <a:p>
            <a:pPr algn="ctr"/>
            <a:endParaRPr sz="2000"/>
          </a:p>
        </p:txBody>
      </p:sp>
      <p:sp>
        <p:nvSpPr>
          <p:cNvPr id="33" name="object 35"/>
          <p:cNvSpPr/>
          <p:nvPr/>
        </p:nvSpPr>
        <p:spPr>
          <a:xfrm>
            <a:off x="4984752" y="5544921"/>
            <a:ext cx="64769" cy="64769"/>
          </a:xfrm>
          <a:custGeom>
            <a:avLst/>
            <a:gdLst/>
            <a:ahLst/>
            <a:cxnLst/>
            <a:rect l="l" t="t" r="r" b="b"/>
            <a:pathLst>
              <a:path w="64770" h="64770">
                <a:moveTo>
                  <a:pt x="32600" y="64198"/>
                </a:moveTo>
                <a:lnTo>
                  <a:pt x="19770" y="61697"/>
                </a:lnTo>
                <a:lnTo>
                  <a:pt x="9423" y="54895"/>
                </a:lnTo>
                <a:lnTo>
                  <a:pt x="2514" y="44846"/>
                </a:lnTo>
                <a:lnTo>
                  <a:pt x="0" y="32600"/>
                </a:lnTo>
                <a:lnTo>
                  <a:pt x="2514" y="19770"/>
                </a:lnTo>
                <a:lnTo>
                  <a:pt x="9423" y="9423"/>
                </a:lnTo>
                <a:lnTo>
                  <a:pt x="19770" y="2514"/>
                </a:lnTo>
                <a:lnTo>
                  <a:pt x="32600" y="0"/>
                </a:lnTo>
                <a:lnTo>
                  <a:pt x="44844" y="2514"/>
                </a:lnTo>
                <a:lnTo>
                  <a:pt x="54889" y="9423"/>
                </a:lnTo>
                <a:lnTo>
                  <a:pt x="61686" y="19770"/>
                </a:lnTo>
                <a:lnTo>
                  <a:pt x="64185" y="32600"/>
                </a:lnTo>
                <a:lnTo>
                  <a:pt x="61686" y="44846"/>
                </a:lnTo>
                <a:lnTo>
                  <a:pt x="54889" y="54895"/>
                </a:lnTo>
                <a:lnTo>
                  <a:pt x="44844" y="61697"/>
                </a:lnTo>
                <a:lnTo>
                  <a:pt x="32600" y="64198"/>
                </a:lnTo>
                <a:close/>
              </a:path>
            </a:pathLst>
          </a:custGeom>
          <a:solidFill>
            <a:srgbClr val="42151F"/>
          </a:solidFill>
        </p:spPr>
        <p:txBody>
          <a:bodyPr wrap="square" lIns="0" tIns="0" rIns="0" bIns="0" rtlCol="0"/>
          <a:lstStyle/>
          <a:p>
            <a:pPr algn="ctr"/>
            <a:endParaRPr sz="2000"/>
          </a:p>
        </p:txBody>
      </p:sp>
      <p:sp>
        <p:nvSpPr>
          <p:cNvPr id="34" name="object 36"/>
          <p:cNvSpPr/>
          <p:nvPr/>
        </p:nvSpPr>
        <p:spPr>
          <a:xfrm>
            <a:off x="5423917" y="5551029"/>
            <a:ext cx="64769" cy="64769"/>
          </a:xfrm>
          <a:custGeom>
            <a:avLst/>
            <a:gdLst/>
            <a:ahLst/>
            <a:cxnLst/>
            <a:rect l="l" t="t" r="r" b="b"/>
            <a:pathLst>
              <a:path w="64770" h="64770">
                <a:moveTo>
                  <a:pt x="32600" y="64198"/>
                </a:moveTo>
                <a:lnTo>
                  <a:pt x="19770" y="61699"/>
                </a:lnTo>
                <a:lnTo>
                  <a:pt x="9423" y="54902"/>
                </a:lnTo>
                <a:lnTo>
                  <a:pt x="2514" y="44856"/>
                </a:lnTo>
                <a:lnTo>
                  <a:pt x="0" y="32613"/>
                </a:lnTo>
                <a:lnTo>
                  <a:pt x="2514" y="19781"/>
                </a:lnTo>
                <a:lnTo>
                  <a:pt x="9423" y="9429"/>
                </a:lnTo>
                <a:lnTo>
                  <a:pt x="19770" y="2516"/>
                </a:lnTo>
                <a:lnTo>
                  <a:pt x="32600" y="0"/>
                </a:lnTo>
                <a:lnTo>
                  <a:pt x="44846" y="2516"/>
                </a:lnTo>
                <a:lnTo>
                  <a:pt x="54895" y="9429"/>
                </a:lnTo>
                <a:lnTo>
                  <a:pt x="61697" y="19781"/>
                </a:lnTo>
                <a:lnTo>
                  <a:pt x="64198" y="32613"/>
                </a:lnTo>
                <a:lnTo>
                  <a:pt x="61697" y="44856"/>
                </a:lnTo>
                <a:lnTo>
                  <a:pt x="54895" y="54902"/>
                </a:lnTo>
                <a:lnTo>
                  <a:pt x="44846" y="61699"/>
                </a:lnTo>
                <a:lnTo>
                  <a:pt x="32600" y="64198"/>
                </a:lnTo>
                <a:close/>
              </a:path>
            </a:pathLst>
          </a:custGeom>
          <a:solidFill>
            <a:srgbClr val="42151F"/>
          </a:solidFill>
        </p:spPr>
        <p:txBody>
          <a:bodyPr wrap="square" lIns="0" tIns="0" rIns="0" bIns="0" rtlCol="0"/>
          <a:lstStyle/>
          <a:p>
            <a:pPr algn="ctr"/>
            <a:endParaRPr sz="2000"/>
          </a:p>
        </p:txBody>
      </p:sp>
      <p:sp>
        <p:nvSpPr>
          <p:cNvPr id="35" name="object 37"/>
          <p:cNvSpPr/>
          <p:nvPr/>
        </p:nvSpPr>
        <p:spPr>
          <a:xfrm>
            <a:off x="5053012" y="5353352"/>
            <a:ext cx="370205" cy="0"/>
          </a:xfrm>
          <a:custGeom>
            <a:avLst/>
            <a:gdLst/>
            <a:ahLst/>
            <a:cxnLst/>
            <a:rect l="l" t="t" r="r" b="b"/>
            <a:pathLst>
              <a:path w="370204">
                <a:moveTo>
                  <a:pt x="0" y="0"/>
                </a:moveTo>
                <a:lnTo>
                  <a:pt x="369887" y="0"/>
                </a:lnTo>
              </a:path>
            </a:pathLst>
          </a:custGeom>
          <a:ln w="24460">
            <a:solidFill>
              <a:srgbClr val="42151F"/>
            </a:solidFill>
          </a:ln>
        </p:spPr>
        <p:txBody>
          <a:bodyPr wrap="square" lIns="0" tIns="0" rIns="0" bIns="0" rtlCol="0"/>
          <a:lstStyle/>
          <a:p>
            <a:pPr algn="ctr"/>
            <a:endParaRPr sz="2000"/>
          </a:p>
        </p:txBody>
      </p:sp>
      <p:sp>
        <p:nvSpPr>
          <p:cNvPr id="36" name="object 38"/>
          <p:cNvSpPr/>
          <p:nvPr/>
        </p:nvSpPr>
        <p:spPr>
          <a:xfrm>
            <a:off x="5047920" y="5281013"/>
            <a:ext cx="371475" cy="0"/>
          </a:xfrm>
          <a:custGeom>
            <a:avLst/>
            <a:gdLst/>
            <a:ahLst/>
            <a:cxnLst/>
            <a:rect l="l" t="t" r="r" b="b"/>
            <a:pathLst>
              <a:path w="371475">
                <a:moveTo>
                  <a:pt x="0" y="0"/>
                </a:moveTo>
                <a:lnTo>
                  <a:pt x="370903" y="0"/>
                </a:lnTo>
              </a:path>
            </a:pathLst>
          </a:custGeom>
          <a:ln w="24460">
            <a:solidFill>
              <a:srgbClr val="42151F"/>
            </a:solidFill>
          </a:ln>
        </p:spPr>
        <p:txBody>
          <a:bodyPr wrap="square" lIns="0" tIns="0" rIns="0" bIns="0" rtlCol="0"/>
          <a:lstStyle/>
          <a:p>
            <a:pPr algn="ctr"/>
            <a:endParaRPr sz="2000"/>
          </a:p>
        </p:txBody>
      </p:sp>
      <p:sp>
        <p:nvSpPr>
          <p:cNvPr id="37" name="object 39"/>
          <p:cNvSpPr/>
          <p:nvPr/>
        </p:nvSpPr>
        <p:spPr>
          <a:xfrm>
            <a:off x="5134534" y="5188290"/>
            <a:ext cx="27940" cy="255904"/>
          </a:xfrm>
          <a:custGeom>
            <a:avLst/>
            <a:gdLst/>
            <a:ahLst/>
            <a:cxnLst/>
            <a:rect l="l" t="t" r="r" b="b"/>
            <a:pathLst>
              <a:path w="27939" h="255904">
                <a:moveTo>
                  <a:pt x="13246" y="255752"/>
                </a:moveTo>
                <a:lnTo>
                  <a:pt x="6108" y="255752"/>
                </a:lnTo>
                <a:lnTo>
                  <a:pt x="0" y="249643"/>
                </a:lnTo>
                <a:lnTo>
                  <a:pt x="692" y="126509"/>
                </a:lnTo>
                <a:lnTo>
                  <a:pt x="2607" y="55020"/>
                </a:lnTo>
                <a:lnTo>
                  <a:pt x="9127" y="2526"/>
                </a:lnTo>
                <a:lnTo>
                  <a:pt x="13246" y="0"/>
                </a:lnTo>
                <a:lnTo>
                  <a:pt x="21399" y="0"/>
                </a:lnTo>
                <a:lnTo>
                  <a:pt x="27508" y="6108"/>
                </a:lnTo>
                <a:lnTo>
                  <a:pt x="27489" y="17279"/>
                </a:lnTo>
                <a:lnTo>
                  <a:pt x="26807" y="129763"/>
                </a:lnTo>
                <a:lnTo>
                  <a:pt x="24836" y="200951"/>
                </a:lnTo>
                <a:lnTo>
                  <a:pt x="17860" y="253234"/>
                </a:lnTo>
                <a:lnTo>
                  <a:pt x="13246" y="255752"/>
                </a:lnTo>
                <a:close/>
              </a:path>
            </a:pathLst>
          </a:custGeom>
          <a:solidFill>
            <a:srgbClr val="42151F"/>
          </a:solidFill>
        </p:spPr>
        <p:txBody>
          <a:bodyPr wrap="square" lIns="0" tIns="0" rIns="0" bIns="0" rtlCol="0"/>
          <a:lstStyle/>
          <a:p>
            <a:pPr algn="ctr"/>
            <a:endParaRPr sz="2000"/>
          </a:p>
        </p:txBody>
      </p:sp>
      <p:sp>
        <p:nvSpPr>
          <p:cNvPr id="38" name="object 40"/>
          <p:cNvSpPr/>
          <p:nvPr/>
        </p:nvSpPr>
        <p:spPr>
          <a:xfrm>
            <a:off x="5251717" y="5188290"/>
            <a:ext cx="27940" cy="255904"/>
          </a:xfrm>
          <a:custGeom>
            <a:avLst/>
            <a:gdLst/>
            <a:ahLst/>
            <a:cxnLst/>
            <a:rect l="l" t="t" r="r" b="b"/>
            <a:pathLst>
              <a:path w="27939" h="255904">
                <a:moveTo>
                  <a:pt x="13246" y="255752"/>
                </a:moveTo>
                <a:lnTo>
                  <a:pt x="6108" y="255752"/>
                </a:lnTo>
                <a:lnTo>
                  <a:pt x="0" y="249643"/>
                </a:lnTo>
                <a:lnTo>
                  <a:pt x="692" y="126509"/>
                </a:lnTo>
                <a:lnTo>
                  <a:pt x="2607" y="55020"/>
                </a:lnTo>
                <a:lnTo>
                  <a:pt x="9127" y="2526"/>
                </a:lnTo>
                <a:lnTo>
                  <a:pt x="13246" y="0"/>
                </a:lnTo>
                <a:lnTo>
                  <a:pt x="20370" y="0"/>
                </a:lnTo>
                <a:lnTo>
                  <a:pt x="27508" y="6108"/>
                </a:lnTo>
                <a:lnTo>
                  <a:pt x="27487" y="17279"/>
                </a:lnTo>
                <a:lnTo>
                  <a:pt x="26708" y="129763"/>
                </a:lnTo>
                <a:lnTo>
                  <a:pt x="24539" y="200951"/>
                </a:lnTo>
                <a:lnTo>
                  <a:pt x="17465" y="253234"/>
                </a:lnTo>
                <a:lnTo>
                  <a:pt x="13246" y="255752"/>
                </a:lnTo>
                <a:close/>
              </a:path>
            </a:pathLst>
          </a:custGeom>
          <a:solidFill>
            <a:srgbClr val="42151F"/>
          </a:solidFill>
        </p:spPr>
        <p:txBody>
          <a:bodyPr wrap="square" lIns="0" tIns="0" rIns="0" bIns="0" rtlCol="0"/>
          <a:lstStyle/>
          <a:p>
            <a:pPr algn="ctr"/>
            <a:endParaRPr sz="2000"/>
          </a:p>
        </p:txBody>
      </p:sp>
      <p:sp>
        <p:nvSpPr>
          <p:cNvPr id="39" name="object 41"/>
          <p:cNvSpPr/>
          <p:nvPr/>
        </p:nvSpPr>
        <p:spPr>
          <a:xfrm>
            <a:off x="6482855" y="4716510"/>
            <a:ext cx="1003300" cy="1000760"/>
          </a:xfrm>
          <a:custGeom>
            <a:avLst/>
            <a:gdLst/>
            <a:ahLst/>
            <a:cxnLst/>
            <a:rect l="l" t="t" r="r" b="b"/>
            <a:pathLst>
              <a:path w="1003300" h="1000760">
                <a:moveTo>
                  <a:pt x="503364" y="1000607"/>
                </a:moveTo>
                <a:lnTo>
                  <a:pt x="454860" y="998305"/>
                </a:lnTo>
                <a:lnTo>
                  <a:pt x="407667" y="991539"/>
                </a:lnTo>
                <a:lnTo>
                  <a:pt x="361994" y="980521"/>
                </a:lnTo>
                <a:lnTo>
                  <a:pt x="318052" y="965463"/>
                </a:lnTo>
                <a:lnTo>
                  <a:pt x="276050" y="946575"/>
                </a:lnTo>
                <a:lnTo>
                  <a:pt x="236201" y="924071"/>
                </a:lnTo>
                <a:lnTo>
                  <a:pt x="198712" y="898160"/>
                </a:lnTo>
                <a:lnTo>
                  <a:pt x="163796" y="869055"/>
                </a:lnTo>
                <a:lnTo>
                  <a:pt x="131663" y="836968"/>
                </a:lnTo>
                <a:lnTo>
                  <a:pt x="102522" y="802109"/>
                </a:lnTo>
                <a:lnTo>
                  <a:pt x="76584" y="764690"/>
                </a:lnTo>
                <a:lnTo>
                  <a:pt x="54060" y="724924"/>
                </a:lnTo>
                <a:lnTo>
                  <a:pt x="35159" y="683020"/>
                </a:lnTo>
                <a:lnTo>
                  <a:pt x="20092" y="639192"/>
                </a:lnTo>
                <a:lnTo>
                  <a:pt x="9070" y="593650"/>
                </a:lnTo>
                <a:lnTo>
                  <a:pt x="2302" y="546606"/>
                </a:lnTo>
                <a:lnTo>
                  <a:pt x="0" y="498271"/>
                </a:lnTo>
                <a:lnTo>
                  <a:pt x="2302" y="449776"/>
                </a:lnTo>
                <a:lnTo>
                  <a:pt x="9070" y="402610"/>
                </a:lnTo>
                <a:lnTo>
                  <a:pt x="20092" y="356980"/>
                </a:lnTo>
                <a:lnTo>
                  <a:pt x="35159" y="313096"/>
                </a:lnTo>
                <a:lnTo>
                  <a:pt x="54060" y="271164"/>
                </a:lnTo>
                <a:lnTo>
                  <a:pt x="76584" y="231393"/>
                </a:lnTo>
                <a:lnTo>
                  <a:pt x="102522" y="193989"/>
                </a:lnTo>
                <a:lnTo>
                  <a:pt x="131663" y="159162"/>
                </a:lnTo>
                <a:lnTo>
                  <a:pt x="163796" y="127118"/>
                </a:lnTo>
                <a:lnTo>
                  <a:pt x="198712" y="98067"/>
                </a:lnTo>
                <a:lnTo>
                  <a:pt x="236201" y="72214"/>
                </a:lnTo>
                <a:lnTo>
                  <a:pt x="276050" y="49769"/>
                </a:lnTo>
                <a:lnTo>
                  <a:pt x="318052" y="30938"/>
                </a:lnTo>
                <a:lnTo>
                  <a:pt x="361994" y="15931"/>
                </a:lnTo>
                <a:lnTo>
                  <a:pt x="407667" y="4954"/>
                </a:lnTo>
                <a:lnTo>
                  <a:pt x="442364" y="0"/>
                </a:lnTo>
                <a:lnTo>
                  <a:pt x="564156" y="0"/>
                </a:lnTo>
                <a:lnTo>
                  <a:pt x="644286" y="15931"/>
                </a:lnTo>
                <a:lnTo>
                  <a:pt x="688115" y="30938"/>
                </a:lnTo>
                <a:lnTo>
                  <a:pt x="730019" y="49769"/>
                </a:lnTo>
                <a:lnTo>
                  <a:pt x="769787" y="72214"/>
                </a:lnTo>
                <a:lnTo>
                  <a:pt x="807206" y="98067"/>
                </a:lnTo>
                <a:lnTo>
                  <a:pt x="842066" y="127118"/>
                </a:lnTo>
                <a:lnTo>
                  <a:pt x="874155" y="159162"/>
                </a:lnTo>
                <a:lnTo>
                  <a:pt x="903261" y="193989"/>
                </a:lnTo>
                <a:lnTo>
                  <a:pt x="929173" y="231393"/>
                </a:lnTo>
                <a:lnTo>
                  <a:pt x="951678" y="271164"/>
                </a:lnTo>
                <a:lnTo>
                  <a:pt x="970566" y="313096"/>
                </a:lnTo>
                <a:lnTo>
                  <a:pt x="985625" y="356980"/>
                </a:lnTo>
                <a:lnTo>
                  <a:pt x="996644" y="402610"/>
                </a:lnTo>
                <a:lnTo>
                  <a:pt x="1003033" y="447146"/>
                </a:lnTo>
                <a:lnTo>
                  <a:pt x="1003033" y="549229"/>
                </a:lnTo>
                <a:lnTo>
                  <a:pt x="996644" y="593650"/>
                </a:lnTo>
                <a:lnTo>
                  <a:pt x="985625" y="639192"/>
                </a:lnTo>
                <a:lnTo>
                  <a:pt x="970566" y="683020"/>
                </a:lnTo>
                <a:lnTo>
                  <a:pt x="951678" y="724924"/>
                </a:lnTo>
                <a:lnTo>
                  <a:pt x="929173" y="764690"/>
                </a:lnTo>
                <a:lnTo>
                  <a:pt x="903261" y="802109"/>
                </a:lnTo>
                <a:lnTo>
                  <a:pt x="874155" y="836968"/>
                </a:lnTo>
                <a:lnTo>
                  <a:pt x="842066" y="869055"/>
                </a:lnTo>
                <a:lnTo>
                  <a:pt x="807206" y="898160"/>
                </a:lnTo>
                <a:lnTo>
                  <a:pt x="769787" y="924071"/>
                </a:lnTo>
                <a:lnTo>
                  <a:pt x="730019" y="946575"/>
                </a:lnTo>
                <a:lnTo>
                  <a:pt x="688115" y="965463"/>
                </a:lnTo>
                <a:lnTo>
                  <a:pt x="644286" y="980521"/>
                </a:lnTo>
                <a:lnTo>
                  <a:pt x="598743" y="991539"/>
                </a:lnTo>
                <a:lnTo>
                  <a:pt x="551699" y="998305"/>
                </a:lnTo>
                <a:lnTo>
                  <a:pt x="503364" y="1000607"/>
                </a:lnTo>
                <a:close/>
              </a:path>
            </a:pathLst>
          </a:custGeom>
          <a:solidFill>
            <a:srgbClr val="E9BD81"/>
          </a:solidFill>
        </p:spPr>
        <p:txBody>
          <a:bodyPr wrap="square" lIns="0" tIns="0" rIns="0" bIns="0" rtlCol="0"/>
          <a:lstStyle/>
          <a:p>
            <a:pPr algn="ctr"/>
            <a:endParaRPr sz="2000"/>
          </a:p>
        </p:txBody>
      </p:sp>
      <p:sp>
        <p:nvSpPr>
          <p:cNvPr id="40" name="object 42"/>
          <p:cNvSpPr/>
          <p:nvPr/>
        </p:nvSpPr>
        <p:spPr>
          <a:xfrm>
            <a:off x="6663209" y="4898910"/>
            <a:ext cx="108585" cy="108585"/>
          </a:xfrm>
          <a:custGeom>
            <a:avLst/>
            <a:gdLst/>
            <a:ahLst/>
            <a:cxnLst/>
            <a:rect l="l" t="t" r="r" b="b"/>
            <a:pathLst>
              <a:path w="108584" h="108585">
                <a:moveTo>
                  <a:pt x="54013" y="108000"/>
                </a:moveTo>
                <a:lnTo>
                  <a:pt x="33105" y="103719"/>
                </a:lnTo>
                <a:lnTo>
                  <a:pt x="15924" y="92082"/>
                </a:lnTo>
                <a:lnTo>
                  <a:pt x="4283" y="74905"/>
                </a:lnTo>
                <a:lnTo>
                  <a:pt x="0" y="54000"/>
                </a:lnTo>
                <a:lnTo>
                  <a:pt x="4283" y="33095"/>
                </a:lnTo>
                <a:lnTo>
                  <a:pt x="15924" y="15917"/>
                </a:lnTo>
                <a:lnTo>
                  <a:pt x="33105" y="4281"/>
                </a:lnTo>
                <a:lnTo>
                  <a:pt x="54013" y="0"/>
                </a:lnTo>
                <a:lnTo>
                  <a:pt x="74918" y="4281"/>
                </a:lnTo>
                <a:lnTo>
                  <a:pt x="92095" y="15917"/>
                </a:lnTo>
                <a:lnTo>
                  <a:pt x="103731" y="33095"/>
                </a:lnTo>
                <a:lnTo>
                  <a:pt x="108013" y="54000"/>
                </a:lnTo>
                <a:lnTo>
                  <a:pt x="103731" y="74905"/>
                </a:lnTo>
                <a:lnTo>
                  <a:pt x="92095" y="92082"/>
                </a:lnTo>
                <a:lnTo>
                  <a:pt x="74918" y="103719"/>
                </a:lnTo>
                <a:lnTo>
                  <a:pt x="54013" y="108000"/>
                </a:lnTo>
                <a:close/>
              </a:path>
            </a:pathLst>
          </a:custGeom>
          <a:solidFill>
            <a:srgbClr val="FDFDFD"/>
          </a:solidFill>
        </p:spPr>
        <p:txBody>
          <a:bodyPr wrap="square" lIns="0" tIns="0" rIns="0" bIns="0" rtlCol="0"/>
          <a:lstStyle/>
          <a:p>
            <a:pPr algn="ctr"/>
            <a:endParaRPr sz="2000"/>
          </a:p>
        </p:txBody>
      </p:sp>
      <p:sp>
        <p:nvSpPr>
          <p:cNvPr id="41" name="object 43"/>
          <p:cNvSpPr/>
          <p:nvPr/>
        </p:nvSpPr>
        <p:spPr>
          <a:xfrm>
            <a:off x="6708669" y="5078751"/>
            <a:ext cx="580391" cy="219075"/>
          </a:xfrm>
          <a:custGeom>
            <a:avLst/>
            <a:gdLst/>
            <a:ahLst/>
            <a:cxnLst/>
            <a:rect l="l" t="t" r="r" b="b"/>
            <a:pathLst>
              <a:path w="580390" h="219075">
                <a:moveTo>
                  <a:pt x="571009" y="218557"/>
                </a:moveTo>
                <a:lnTo>
                  <a:pt x="439020" y="218150"/>
                </a:lnTo>
                <a:lnTo>
                  <a:pt x="238019" y="215199"/>
                </a:lnTo>
                <a:lnTo>
                  <a:pt x="165278" y="212860"/>
                </a:lnTo>
                <a:lnTo>
                  <a:pt x="108557" y="210083"/>
                </a:lnTo>
                <a:lnTo>
                  <a:pt x="65992" y="206970"/>
                </a:lnTo>
                <a:lnTo>
                  <a:pt x="15872" y="200145"/>
                </a:lnTo>
                <a:lnTo>
                  <a:pt x="0" y="193205"/>
                </a:lnTo>
                <a:lnTo>
                  <a:pt x="245" y="189949"/>
                </a:lnTo>
                <a:lnTo>
                  <a:pt x="3459" y="186972"/>
                </a:lnTo>
                <a:lnTo>
                  <a:pt x="256151" y="10696"/>
                </a:lnTo>
                <a:lnTo>
                  <a:pt x="273953" y="2674"/>
                </a:lnTo>
                <a:lnTo>
                  <a:pt x="293857" y="0"/>
                </a:lnTo>
                <a:lnTo>
                  <a:pt x="313762" y="2674"/>
                </a:lnTo>
                <a:lnTo>
                  <a:pt x="430970" y="81565"/>
                </a:lnTo>
                <a:lnTo>
                  <a:pt x="500860" y="134342"/>
                </a:lnTo>
                <a:lnTo>
                  <a:pt x="545903" y="171647"/>
                </a:lnTo>
                <a:lnTo>
                  <a:pt x="580130" y="210323"/>
                </a:lnTo>
                <a:lnTo>
                  <a:pt x="578654" y="216935"/>
                </a:lnTo>
                <a:lnTo>
                  <a:pt x="571009" y="218557"/>
                </a:lnTo>
                <a:close/>
              </a:path>
            </a:pathLst>
          </a:custGeom>
          <a:solidFill>
            <a:srgbClr val="A7482C"/>
          </a:solidFill>
        </p:spPr>
        <p:txBody>
          <a:bodyPr wrap="square" lIns="0" tIns="0" rIns="0" bIns="0" rtlCol="0"/>
          <a:lstStyle/>
          <a:p>
            <a:pPr algn="ctr"/>
            <a:endParaRPr sz="2000"/>
          </a:p>
        </p:txBody>
      </p:sp>
      <p:sp>
        <p:nvSpPr>
          <p:cNvPr id="42" name="object 44"/>
          <p:cNvSpPr/>
          <p:nvPr/>
        </p:nvSpPr>
        <p:spPr>
          <a:xfrm>
            <a:off x="6708669" y="5078751"/>
            <a:ext cx="580391" cy="219075"/>
          </a:xfrm>
          <a:custGeom>
            <a:avLst/>
            <a:gdLst/>
            <a:ahLst/>
            <a:cxnLst/>
            <a:rect l="l" t="t" r="r" b="b"/>
            <a:pathLst>
              <a:path w="580390" h="219075">
                <a:moveTo>
                  <a:pt x="3459" y="186972"/>
                </a:moveTo>
                <a:lnTo>
                  <a:pt x="256151" y="10696"/>
                </a:lnTo>
                <a:lnTo>
                  <a:pt x="273953" y="2674"/>
                </a:lnTo>
                <a:lnTo>
                  <a:pt x="293857" y="0"/>
                </a:lnTo>
                <a:lnTo>
                  <a:pt x="313762" y="2674"/>
                </a:lnTo>
                <a:lnTo>
                  <a:pt x="430970" y="81565"/>
                </a:lnTo>
                <a:lnTo>
                  <a:pt x="500860" y="134342"/>
                </a:lnTo>
                <a:lnTo>
                  <a:pt x="545903" y="171647"/>
                </a:lnTo>
                <a:lnTo>
                  <a:pt x="580130" y="210323"/>
                </a:lnTo>
                <a:lnTo>
                  <a:pt x="578654" y="216935"/>
                </a:lnTo>
                <a:lnTo>
                  <a:pt x="571009" y="218557"/>
                </a:lnTo>
                <a:lnTo>
                  <a:pt x="439020" y="218150"/>
                </a:lnTo>
                <a:lnTo>
                  <a:pt x="328645" y="216996"/>
                </a:lnTo>
                <a:lnTo>
                  <a:pt x="238019" y="215199"/>
                </a:lnTo>
                <a:lnTo>
                  <a:pt x="165278" y="212860"/>
                </a:lnTo>
                <a:lnTo>
                  <a:pt x="108557" y="210083"/>
                </a:lnTo>
                <a:lnTo>
                  <a:pt x="65992" y="206970"/>
                </a:lnTo>
                <a:lnTo>
                  <a:pt x="15872" y="200145"/>
                </a:lnTo>
                <a:lnTo>
                  <a:pt x="0" y="193205"/>
                </a:lnTo>
                <a:lnTo>
                  <a:pt x="245" y="189949"/>
                </a:lnTo>
                <a:lnTo>
                  <a:pt x="3459" y="186972"/>
                </a:lnTo>
              </a:path>
            </a:pathLst>
          </a:custGeom>
          <a:ln w="61137">
            <a:solidFill>
              <a:srgbClr val="A6482D"/>
            </a:solidFill>
          </a:ln>
        </p:spPr>
        <p:txBody>
          <a:bodyPr wrap="square" lIns="0" tIns="0" rIns="0" bIns="0" rtlCol="0"/>
          <a:lstStyle/>
          <a:p>
            <a:pPr algn="ctr"/>
            <a:endParaRPr sz="2000"/>
          </a:p>
        </p:txBody>
      </p:sp>
      <p:sp>
        <p:nvSpPr>
          <p:cNvPr id="43" name="object 45"/>
          <p:cNvSpPr/>
          <p:nvPr/>
        </p:nvSpPr>
        <p:spPr>
          <a:xfrm>
            <a:off x="6770205" y="5297309"/>
            <a:ext cx="327660" cy="338455"/>
          </a:xfrm>
          <a:custGeom>
            <a:avLst/>
            <a:gdLst/>
            <a:ahLst/>
            <a:cxnLst/>
            <a:rect l="l" t="t" r="r" b="b"/>
            <a:pathLst>
              <a:path w="327659" h="338454">
                <a:moveTo>
                  <a:pt x="0" y="0"/>
                </a:moveTo>
                <a:lnTo>
                  <a:pt x="0" y="302628"/>
                </a:lnTo>
                <a:lnTo>
                  <a:pt x="2866" y="316373"/>
                </a:lnTo>
                <a:lnTo>
                  <a:pt x="10699" y="327728"/>
                </a:lnTo>
                <a:lnTo>
                  <a:pt x="22352" y="335452"/>
                </a:lnTo>
                <a:lnTo>
                  <a:pt x="36677" y="338302"/>
                </a:lnTo>
                <a:lnTo>
                  <a:pt x="153363" y="337005"/>
                </a:lnTo>
                <a:lnTo>
                  <a:pt x="233790" y="333357"/>
                </a:lnTo>
                <a:lnTo>
                  <a:pt x="284665" y="327728"/>
                </a:lnTo>
                <a:lnTo>
                  <a:pt x="324599" y="311995"/>
                </a:lnTo>
                <a:lnTo>
                  <a:pt x="327075" y="302628"/>
                </a:lnTo>
                <a:lnTo>
                  <a:pt x="324211" y="199653"/>
                </a:lnTo>
                <a:lnTo>
                  <a:pt x="316380" y="145967"/>
                </a:lnTo>
                <a:lnTo>
                  <a:pt x="206557" y="123056"/>
                </a:lnTo>
                <a:lnTo>
                  <a:pt x="159207" y="126225"/>
                </a:lnTo>
                <a:lnTo>
                  <a:pt x="133476" y="144691"/>
                </a:lnTo>
              </a:path>
            </a:pathLst>
          </a:custGeom>
          <a:ln w="51968">
            <a:solidFill>
              <a:srgbClr val="A7482C"/>
            </a:solidFill>
          </a:ln>
        </p:spPr>
        <p:txBody>
          <a:bodyPr wrap="square" lIns="0" tIns="0" rIns="0" bIns="0" rtlCol="0"/>
          <a:lstStyle/>
          <a:p>
            <a:pPr algn="ctr"/>
            <a:endParaRPr sz="2000"/>
          </a:p>
        </p:txBody>
      </p:sp>
      <p:sp>
        <p:nvSpPr>
          <p:cNvPr id="44" name="object 46"/>
          <p:cNvSpPr/>
          <p:nvPr/>
        </p:nvSpPr>
        <p:spPr>
          <a:xfrm>
            <a:off x="7235863" y="5296291"/>
            <a:ext cx="0" cy="336550"/>
          </a:xfrm>
          <a:custGeom>
            <a:avLst/>
            <a:gdLst/>
            <a:ahLst/>
            <a:cxnLst/>
            <a:rect l="l" t="t" r="r" b="b"/>
            <a:pathLst>
              <a:path h="336550">
                <a:moveTo>
                  <a:pt x="0" y="0"/>
                </a:moveTo>
                <a:lnTo>
                  <a:pt x="0" y="336257"/>
                </a:lnTo>
              </a:path>
            </a:pathLst>
          </a:custGeom>
          <a:ln w="52984">
            <a:solidFill>
              <a:srgbClr val="A7482C"/>
            </a:solidFill>
          </a:ln>
        </p:spPr>
        <p:txBody>
          <a:bodyPr wrap="square" lIns="0" tIns="0" rIns="0" bIns="0" rtlCol="0"/>
          <a:lstStyle/>
          <a:p>
            <a:pPr algn="ctr"/>
            <a:endParaRPr sz="2000"/>
          </a:p>
        </p:txBody>
      </p:sp>
      <p:sp>
        <p:nvSpPr>
          <p:cNvPr id="45" name="object 47"/>
          <p:cNvSpPr/>
          <p:nvPr/>
        </p:nvSpPr>
        <p:spPr>
          <a:xfrm>
            <a:off x="6877189" y="5508243"/>
            <a:ext cx="52069" cy="51435"/>
          </a:xfrm>
          <a:custGeom>
            <a:avLst/>
            <a:gdLst/>
            <a:ahLst/>
            <a:cxnLst/>
            <a:rect l="l" t="t" r="r" b="b"/>
            <a:pathLst>
              <a:path w="52070" h="51435">
                <a:moveTo>
                  <a:pt x="29552" y="50939"/>
                </a:moveTo>
                <a:lnTo>
                  <a:pt x="23444" y="50939"/>
                </a:lnTo>
                <a:lnTo>
                  <a:pt x="14192" y="49141"/>
                </a:lnTo>
                <a:lnTo>
                  <a:pt x="6754" y="44191"/>
                </a:lnTo>
                <a:lnTo>
                  <a:pt x="1800" y="36757"/>
                </a:lnTo>
                <a:lnTo>
                  <a:pt x="0" y="27508"/>
                </a:lnTo>
                <a:lnTo>
                  <a:pt x="1800" y="15901"/>
                </a:lnTo>
                <a:lnTo>
                  <a:pt x="6754" y="7258"/>
                </a:lnTo>
                <a:lnTo>
                  <a:pt x="14192" y="1862"/>
                </a:lnTo>
                <a:lnTo>
                  <a:pt x="23444" y="0"/>
                </a:lnTo>
                <a:lnTo>
                  <a:pt x="35637" y="1798"/>
                </a:lnTo>
                <a:lnTo>
                  <a:pt x="44583" y="6748"/>
                </a:lnTo>
                <a:lnTo>
                  <a:pt x="50090" y="14182"/>
                </a:lnTo>
                <a:lnTo>
                  <a:pt x="51968" y="23431"/>
                </a:lnTo>
                <a:lnTo>
                  <a:pt x="50185" y="35037"/>
                </a:lnTo>
                <a:lnTo>
                  <a:pt x="45346" y="43681"/>
                </a:lnTo>
                <a:lnTo>
                  <a:pt x="38214" y="49077"/>
                </a:lnTo>
                <a:lnTo>
                  <a:pt x="29552" y="50939"/>
                </a:lnTo>
                <a:close/>
              </a:path>
            </a:pathLst>
          </a:custGeom>
          <a:solidFill>
            <a:srgbClr val="A7482C"/>
          </a:solidFill>
        </p:spPr>
        <p:txBody>
          <a:bodyPr wrap="square" lIns="0" tIns="0" rIns="0" bIns="0" rtlCol="0"/>
          <a:lstStyle/>
          <a:p>
            <a:pPr algn="ctr"/>
            <a:endParaRPr sz="2000"/>
          </a:p>
        </p:txBody>
      </p:sp>
      <p:sp>
        <p:nvSpPr>
          <p:cNvPr id="46" name="object 48"/>
          <p:cNvSpPr/>
          <p:nvPr/>
        </p:nvSpPr>
        <p:spPr>
          <a:xfrm>
            <a:off x="7209371" y="5609119"/>
            <a:ext cx="53340" cy="45085"/>
          </a:xfrm>
          <a:custGeom>
            <a:avLst/>
            <a:gdLst/>
            <a:ahLst/>
            <a:cxnLst/>
            <a:rect l="l" t="t" r="r" b="b"/>
            <a:pathLst>
              <a:path w="53340" h="45085">
                <a:moveTo>
                  <a:pt x="30568" y="44831"/>
                </a:moveTo>
                <a:lnTo>
                  <a:pt x="21399" y="44831"/>
                </a:lnTo>
                <a:lnTo>
                  <a:pt x="12896" y="43046"/>
                </a:lnTo>
                <a:lnTo>
                  <a:pt x="6113" y="38204"/>
                </a:lnTo>
                <a:lnTo>
                  <a:pt x="1623" y="31072"/>
                </a:lnTo>
                <a:lnTo>
                  <a:pt x="0" y="22415"/>
                </a:lnTo>
                <a:lnTo>
                  <a:pt x="1623" y="13753"/>
                </a:lnTo>
                <a:lnTo>
                  <a:pt x="6113" y="6621"/>
                </a:lnTo>
                <a:lnTo>
                  <a:pt x="12896" y="1782"/>
                </a:lnTo>
                <a:lnTo>
                  <a:pt x="21399" y="0"/>
                </a:lnTo>
                <a:lnTo>
                  <a:pt x="35362" y="1782"/>
                </a:lnTo>
                <a:lnTo>
                  <a:pt x="45216" y="6621"/>
                </a:lnTo>
                <a:lnTo>
                  <a:pt x="51058" y="13753"/>
                </a:lnTo>
                <a:lnTo>
                  <a:pt x="52984" y="22415"/>
                </a:lnTo>
                <a:lnTo>
                  <a:pt x="51201" y="31072"/>
                </a:lnTo>
                <a:lnTo>
                  <a:pt x="46362" y="38204"/>
                </a:lnTo>
                <a:lnTo>
                  <a:pt x="39230" y="43046"/>
                </a:lnTo>
                <a:lnTo>
                  <a:pt x="30568" y="44831"/>
                </a:lnTo>
                <a:close/>
              </a:path>
            </a:pathLst>
          </a:custGeom>
          <a:solidFill>
            <a:srgbClr val="A7482C"/>
          </a:solidFill>
        </p:spPr>
        <p:txBody>
          <a:bodyPr wrap="square" lIns="0" tIns="0" rIns="0" bIns="0" rtlCol="0"/>
          <a:lstStyle/>
          <a:p>
            <a:pPr algn="ctr"/>
            <a:endParaRPr sz="2000"/>
          </a:p>
        </p:txBody>
      </p:sp>
      <p:sp>
        <p:nvSpPr>
          <p:cNvPr id="47" name="object 49"/>
          <p:cNvSpPr/>
          <p:nvPr/>
        </p:nvSpPr>
        <p:spPr>
          <a:xfrm>
            <a:off x="8235075" y="4716510"/>
            <a:ext cx="1003300" cy="1002030"/>
          </a:xfrm>
          <a:custGeom>
            <a:avLst/>
            <a:gdLst/>
            <a:ahLst/>
            <a:cxnLst/>
            <a:rect l="l" t="t" r="r" b="b"/>
            <a:pathLst>
              <a:path w="1003300" h="1002029">
                <a:moveTo>
                  <a:pt x="503364" y="1001814"/>
                </a:moveTo>
                <a:lnTo>
                  <a:pt x="454858" y="999505"/>
                </a:lnTo>
                <a:lnTo>
                  <a:pt x="407663" y="992722"/>
                </a:lnTo>
                <a:lnTo>
                  <a:pt x="361989" y="981675"/>
                </a:lnTo>
                <a:lnTo>
                  <a:pt x="318046" y="966576"/>
                </a:lnTo>
                <a:lnTo>
                  <a:pt x="276045" y="947637"/>
                </a:lnTo>
                <a:lnTo>
                  <a:pt x="236195" y="925069"/>
                </a:lnTo>
                <a:lnTo>
                  <a:pt x="198707" y="899085"/>
                </a:lnTo>
                <a:lnTo>
                  <a:pt x="163791" y="869895"/>
                </a:lnTo>
                <a:lnTo>
                  <a:pt x="131658" y="837713"/>
                </a:lnTo>
                <a:lnTo>
                  <a:pt x="102518" y="802748"/>
                </a:lnTo>
                <a:lnTo>
                  <a:pt x="76581" y="765213"/>
                </a:lnTo>
                <a:lnTo>
                  <a:pt x="54057" y="725320"/>
                </a:lnTo>
                <a:lnTo>
                  <a:pt x="35157" y="683281"/>
                </a:lnTo>
                <a:lnTo>
                  <a:pt x="20091" y="639306"/>
                </a:lnTo>
                <a:lnTo>
                  <a:pt x="9069" y="593609"/>
                </a:lnTo>
                <a:lnTo>
                  <a:pt x="2302" y="546399"/>
                </a:lnTo>
                <a:lnTo>
                  <a:pt x="0" y="497890"/>
                </a:lnTo>
                <a:lnTo>
                  <a:pt x="2302" y="449399"/>
                </a:lnTo>
                <a:lnTo>
                  <a:pt x="9069" y="402245"/>
                </a:lnTo>
                <a:lnTo>
                  <a:pt x="20091" y="356635"/>
                </a:lnTo>
                <a:lnTo>
                  <a:pt x="35157" y="312775"/>
                </a:lnTo>
                <a:lnTo>
                  <a:pt x="54057" y="270873"/>
                </a:lnTo>
                <a:lnTo>
                  <a:pt x="76581" y="231135"/>
                </a:lnTo>
                <a:lnTo>
                  <a:pt x="102518" y="193768"/>
                </a:lnTo>
                <a:lnTo>
                  <a:pt x="131658" y="158978"/>
                </a:lnTo>
                <a:lnTo>
                  <a:pt x="163791" y="126972"/>
                </a:lnTo>
                <a:lnTo>
                  <a:pt x="198707" y="97958"/>
                </a:lnTo>
                <a:lnTo>
                  <a:pt x="236195" y="72141"/>
                </a:lnTo>
                <a:lnTo>
                  <a:pt x="276045" y="49729"/>
                </a:lnTo>
                <a:lnTo>
                  <a:pt x="318046" y="30929"/>
                </a:lnTo>
                <a:lnTo>
                  <a:pt x="361989" y="15946"/>
                </a:lnTo>
                <a:lnTo>
                  <a:pt x="407663" y="4988"/>
                </a:lnTo>
                <a:lnTo>
                  <a:pt x="442665" y="0"/>
                </a:lnTo>
                <a:lnTo>
                  <a:pt x="563853" y="0"/>
                </a:lnTo>
                <a:lnTo>
                  <a:pt x="644284" y="15946"/>
                </a:lnTo>
                <a:lnTo>
                  <a:pt x="688113" y="30929"/>
                </a:lnTo>
                <a:lnTo>
                  <a:pt x="730016" y="49729"/>
                </a:lnTo>
                <a:lnTo>
                  <a:pt x="769783" y="72141"/>
                </a:lnTo>
                <a:lnTo>
                  <a:pt x="807202" y="97958"/>
                </a:lnTo>
                <a:lnTo>
                  <a:pt x="842060" y="126972"/>
                </a:lnTo>
                <a:lnTo>
                  <a:pt x="874148" y="158978"/>
                </a:lnTo>
                <a:lnTo>
                  <a:pt x="903253" y="193768"/>
                </a:lnTo>
                <a:lnTo>
                  <a:pt x="929164" y="231135"/>
                </a:lnTo>
                <a:lnTo>
                  <a:pt x="951668" y="270873"/>
                </a:lnTo>
                <a:lnTo>
                  <a:pt x="970555" y="312775"/>
                </a:lnTo>
                <a:lnTo>
                  <a:pt x="985614" y="356635"/>
                </a:lnTo>
                <a:lnTo>
                  <a:pt x="996632" y="402245"/>
                </a:lnTo>
                <a:lnTo>
                  <a:pt x="1003033" y="446857"/>
                </a:lnTo>
                <a:lnTo>
                  <a:pt x="1003033" y="548944"/>
                </a:lnTo>
                <a:lnTo>
                  <a:pt x="996632" y="593609"/>
                </a:lnTo>
                <a:lnTo>
                  <a:pt x="985614" y="639306"/>
                </a:lnTo>
                <a:lnTo>
                  <a:pt x="970555" y="683281"/>
                </a:lnTo>
                <a:lnTo>
                  <a:pt x="951668" y="725320"/>
                </a:lnTo>
                <a:lnTo>
                  <a:pt x="929164" y="765213"/>
                </a:lnTo>
                <a:lnTo>
                  <a:pt x="903253" y="802748"/>
                </a:lnTo>
                <a:lnTo>
                  <a:pt x="874148" y="837713"/>
                </a:lnTo>
                <a:lnTo>
                  <a:pt x="842060" y="869895"/>
                </a:lnTo>
                <a:lnTo>
                  <a:pt x="807202" y="899085"/>
                </a:lnTo>
                <a:lnTo>
                  <a:pt x="769783" y="925069"/>
                </a:lnTo>
                <a:lnTo>
                  <a:pt x="730016" y="947637"/>
                </a:lnTo>
                <a:lnTo>
                  <a:pt x="688113" y="966576"/>
                </a:lnTo>
                <a:lnTo>
                  <a:pt x="644284" y="981675"/>
                </a:lnTo>
                <a:lnTo>
                  <a:pt x="598742" y="992722"/>
                </a:lnTo>
                <a:lnTo>
                  <a:pt x="551698" y="999505"/>
                </a:lnTo>
                <a:lnTo>
                  <a:pt x="503364" y="1001814"/>
                </a:lnTo>
                <a:close/>
              </a:path>
            </a:pathLst>
          </a:custGeom>
          <a:solidFill>
            <a:srgbClr val="B5D092"/>
          </a:solidFill>
        </p:spPr>
        <p:txBody>
          <a:bodyPr wrap="square" lIns="0" tIns="0" rIns="0" bIns="0" rtlCol="0"/>
          <a:lstStyle/>
          <a:p>
            <a:pPr algn="ctr"/>
            <a:endParaRPr sz="2000"/>
          </a:p>
        </p:txBody>
      </p:sp>
      <p:sp>
        <p:nvSpPr>
          <p:cNvPr id="48" name="object 50"/>
          <p:cNvSpPr/>
          <p:nvPr/>
        </p:nvSpPr>
        <p:spPr>
          <a:xfrm>
            <a:off x="8415428" y="4898933"/>
            <a:ext cx="108585" cy="107950"/>
          </a:xfrm>
          <a:custGeom>
            <a:avLst/>
            <a:gdLst/>
            <a:ahLst/>
            <a:cxnLst/>
            <a:rect l="l" t="t" r="r" b="b"/>
            <a:pathLst>
              <a:path w="108584" h="107950">
                <a:moveTo>
                  <a:pt x="54013" y="107848"/>
                </a:moveTo>
                <a:lnTo>
                  <a:pt x="33105" y="103611"/>
                </a:lnTo>
                <a:lnTo>
                  <a:pt x="15924" y="92098"/>
                </a:lnTo>
                <a:lnTo>
                  <a:pt x="4283" y="75106"/>
                </a:lnTo>
                <a:lnTo>
                  <a:pt x="0" y="54432"/>
                </a:lnTo>
                <a:lnTo>
                  <a:pt x="4283" y="33170"/>
                </a:lnTo>
                <a:lnTo>
                  <a:pt x="15924" y="15876"/>
                </a:lnTo>
                <a:lnTo>
                  <a:pt x="33105" y="4252"/>
                </a:lnTo>
                <a:lnTo>
                  <a:pt x="54013" y="0"/>
                </a:lnTo>
                <a:lnTo>
                  <a:pt x="74912" y="4252"/>
                </a:lnTo>
                <a:lnTo>
                  <a:pt x="92090" y="15876"/>
                </a:lnTo>
                <a:lnTo>
                  <a:pt x="103730" y="33170"/>
                </a:lnTo>
                <a:lnTo>
                  <a:pt x="108013" y="54432"/>
                </a:lnTo>
                <a:lnTo>
                  <a:pt x="103730" y="75106"/>
                </a:lnTo>
                <a:lnTo>
                  <a:pt x="92090" y="92098"/>
                </a:lnTo>
                <a:lnTo>
                  <a:pt x="74912" y="103611"/>
                </a:lnTo>
                <a:lnTo>
                  <a:pt x="54013" y="107848"/>
                </a:lnTo>
                <a:close/>
              </a:path>
            </a:pathLst>
          </a:custGeom>
          <a:solidFill>
            <a:srgbClr val="FDFDFD"/>
          </a:solidFill>
        </p:spPr>
        <p:txBody>
          <a:bodyPr wrap="square" lIns="0" tIns="0" rIns="0" bIns="0" rtlCol="0"/>
          <a:lstStyle/>
          <a:p>
            <a:pPr algn="ctr"/>
            <a:endParaRPr sz="2000"/>
          </a:p>
        </p:txBody>
      </p:sp>
      <p:sp>
        <p:nvSpPr>
          <p:cNvPr id="49" name="object 51"/>
          <p:cNvSpPr/>
          <p:nvPr/>
        </p:nvSpPr>
        <p:spPr>
          <a:xfrm>
            <a:off x="8927960" y="5242622"/>
            <a:ext cx="172720" cy="66675"/>
          </a:xfrm>
          <a:custGeom>
            <a:avLst/>
            <a:gdLst/>
            <a:ahLst/>
            <a:cxnLst/>
            <a:rect l="l" t="t" r="r" b="b"/>
            <a:pathLst>
              <a:path w="172720" h="66675">
                <a:moveTo>
                  <a:pt x="172199" y="33261"/>
                </a:moveTo>
                <a:lnTo>
                  <a:pt x="165418" y="46107"/>
                </a:lnTo>
                <a:lnTo>
                  <a:pt x="146985" y="56686"/>
                </a:lnTo>
                <a:lnTo>
                  <a:pt x="119762" y="63865"/>
                </a:lnTo>
                <a:lnTo>
                  <a:pt x="86613" y="66509"/>
                </a:lnTo>
                <a:lnTo>
                  <a:pt x="52876" y="63865"/>
                </a:lnTo>
                <a:lnTo>
                  <a:pt x="25347" y="56686"/>
                </a:lnTo>
                <a:lnTo>
                  <a:pt x="6798" y="46107"/>
                </a:lnTo>
                <a:lnTo>
                  <a:pt x="0" y="33261"/>
                </a:lnTo>
                <a:lnTo>
                  <a:pt x="6798" y="20407"/>
                </a:lnTo>
                <a:lnTo>
                  <a:pt x="25347" y="9825"/>
                </a:lnTo>
                <a:lnTo>
                  <a:pt x="52876" y="2644"/>
                </a:lnTo>
                <a:lnTo>
                  <a:pt x="86613" y="0"/>
                </a:lnTo>
                <a:lnTo>
                  <a:pt x="119762" y="2644"/>
                </a:lnTo>
                <a:lnTo>
                  <a:pt x="146985" y="9825"/>
                </a:lnTo>
                <a:lnTo>
                  <a:pt x="165418" y="20407"/>
                </a:lnTo>
                <a:lnTo>
                  <a:pt x="172199" y="33261"/>
                </a:lnTo>
              </a:path>
            </a:pathLst>
          </a:custGeom>
          <a:ln w="27355">
            <a:solidFill>
              <a:srgbClr val="2E382B"/>
            </a:solidFill>
          </a:ln>
        </p:spPr>
        <p:txBody>
          <a:bodyPr wrap="square" lIns="0" tIns="0" rIns="0" bIns="0" rtlCol="0"/>
          <a:lstStyle/>
          <a:p>
            <a:pPr algn="ctr"/>
            <a:endParaRPr sz="2000"/>
          </a:p>
        </p:txBody>
      </p:sp>
      <p:sp>
        <p:nvSpPr>
          <p:cNvPr id="50" name="object 52"/>
          <p:cNvSpPr/>
          <p:nvPr/>
        </p:nvSpPr>
        <p:spPr>
          <a:xfrm>
            <a:off x="8926944" y="5270842"/>
            <a:ext cx="0" cy="410845"/>
          </a:xfrm>
          <a:custGeom>
            <a:avLst/>
            <a:gdLst/>
            <a:ahLst/>
            <a:cxnLst/>
            <a:rect l="l" t="t" r="r" b="b"/>
            <a:pathLst>
              <a:path h="410845">
                <a:moveTo>
                  <a:pt x="0" y="0"/>
                </a:moveTo>
                <a:lnTo>
                  <a:pt x="0" y="410714"/>
                </a:lnTo>
              </a:path>
            </a:pathLst>
          </a:custGeom>
          <a:ln w="27355">
            <a:solidFill>
              <a:srgbClr val="2E382B"/>
            </a:solidFill>
          </a:ln>
        </p:spPr>
        <p:txBody>
          <a:bodyPr wrap="square" lIns="0" tIns="0" rIns="0" bIns="0" rtlCol="0"/>
          <a:lstStyle/>
          <a:p>
            <a:pPr algn="ctr"/>
            <a:endParaRPr sz="2000"/>
          </a:p>
        </p:txBody>
      </p:sp>
      <p:sp>
        <p:nvSpPr>
          <p:cNvPr id="51" name="object 53"/>
          <p:cNvSpPr/>
          <p:nvPr/>
        </p:nvSpPr>
        <p:spPr>
          <a:xfrm>
            <a:off x="9048256" y="5341390"/>
            <a:ext cx="0" cy="276225"/>
          </a:xfrm>
          <a:custGeom>
            <a:avLst/>
            <a:gdLst/>
            <a:ahLst/>
            <a:cxnLst/>
            <a:rect l="l" t="t" r="r" b="b"/>
            <a:pathLst>
              <a:path h="276225">
                <a:moveTo>
                  <a:pt x="0" y="0"/>
                </a:moveTo>
                <a:lnTo>
                  <a:pt x="0" y="275782"/>
                </a:lnTo>
              </a:path>
            </a:pathLst>
          </a:custGeom>
          <a:ln w="16176">
            <a:solidFill>
              <a:srgbClr val="2E382B"/>
            </a:solidFill>
          </a:ln>
        </p:spPr>
        <p:txBody>
          <a:bodyPr wrap="square" lIns="0" tIns="0" rIns="0" bIns="0" rtlCol="0"/>
          <a:lstStyle/>
          <a:p>
            <a:pPr algn="ctr"/>
            <a:endParaRPr sz="2000"/>
          </a:p>
        </p:txBody>
      </p:sp>
      <p:sp>
        <p:nvSpPr>
          <p:cNvPr id="52" name="object 54"/>
          <p:cNvSpPr/>
          <p:nvPr/>
        </p:nvSpPr>
        <p:spPr>
          <a:xfrm>
            <a:off x="8739455" y="5382714"/>
            <a:ext cx="172720" cy="66040"/>
          </a:xfrm>
          <a:custGeom>
            <a:avLst/>
            <a:gdLst/>
            <a:ahLst/>
            <a:cxnLst/>
            <a:rect l="l" t="t" r="r" b="b"/>
            <a:pathLst>
              <a:path w="172720" h="66039">
                <a:moveTo>
                  <a:pt x="172199" y="33261"/>
                </a:moveTo>
                <a:lnTo>
                  <a:pt x="165561" y="45950"/>
                </a:lnTo>
                <a:lnTo>
                  <a:pt x="147366" y="56184"/>
                </a:lnTo>
                <a:lnTo>
                  <a:pt x="120191" y="63018"/>
                </a:lnTo>
                <a:lnTo>
                  <a:pt x="86614" y="65506"/>
                </a:lnTo>
                <a:lnTo>
                  <a:pt x="52876" y="63018"/>
                </a:lnTo>
                <a:lnTo>
                  <a:pt x="25347" y="56184"/>
                </a:lnTo>
                <a:lnTo>
                  <a:pt x="6798" y="45950"/>
                </a:lnTo>
                <a:lnTo>
                  <a:pt x="0" y="33261"/>
                </a:lnTo>
                <a:lnTo>
                  <a:pt x="6798" y="20407"/>
                </a:lnTo>
                <a:lnTo>
                  <a:pt x="25347" y="9825"/>
                </a:lnTo>
                <a:lnTo>
                  <a:pt x="52876" y="2644"/>
                </a:lnTo>
                <a:lnTo>
                  <a:pt x="86614" y="0"/>
                </a:lnTo>
                <a:lnTo>
                  <a:pt x="120191" y="2644"/>
                </a:lnTo>
                <a:lnTo>
                  <a:pt x="147366" y="9825"/>
                </a:lnTo>
                <a:lnTo>
                  <a:pt x="165561" y="20407"/>
                </a:lnTo>
                <a:lnTo>
                  <a:pt x="172199" y="33261"/>
                </a:lnTo>
              </a:path>
            </a:pathLst>
          </a:custGeom>
          <a:ln w="27355">
            <a:solidFill>
              <a:srgbClr val="2E382B"/>
            </a:solidFill>
          </a:ln>
        </p:spPr>
        <p:txBody>
          <a:bodyPr wrap="square" lIns="0" tIns="0" rIns="0" bIns="0" rtlCol="0"/>
          <a:lstStyle/>
          <a:p>
            <a:pPr algn="ctr"/>
            <a:endParaRPr sz="2000"/>
          </a:p>
        </p:txBody>
      </p:sp>
      <p:sp>
        <p:nvSpPr>
          <p:cNvPr id="53" name="object 55"/>
          <p:cNvSpPr/>
          <p:nvPr/>
        </p:nvSpPr>
        <p:spPr>
          <a:xfrm>
            <a:off x="8738437" y="5410935"/>
            <a:ext cx="0" cy="307975"/>
          </a:xfrm>
          <a:custGeom>
            <a:avLst/>
            <a:gdLst/>
            <a:ahLst/>
            <a:cxnLst/>
            <a:rect l="l" t="t" r="r" b="b"/>
            <a:pathLst>
              <a:path h="307975">
                <a:moveTo>
                  <a:pt x="0" y="0"/>
                </a:moveTo>
                <a:lnTo>
                  <a:pt x="0" y="307390"/>
                </a:lnTo>
              </a:path>
            </a:pathLst>
          </a:custGeom>
          <a:ln w="27355">
            <a:solidFill>
              <a:srgbClr val="2E382B"/>
            </a:solidFill>
          </a:ln>
        </p:spPr>
        <p:txBody>
          <a:bodyPr wrap="square" lIns="0" tIns="0" rIns="0" bIns="0" rtlCol="0"/>
          <a:lstStyle/>
          <a:p>
            <a:pPr algn="ctr"/>
            <a:endParaRPr sz="2000"/>
          </a:p>
        </p:txBody>
      </p:sp>
      <p:sp>
        <p:nvSpPr>
          <p:cNvPr id="54" name="object 56"/>
          <p:cNvSpPr/>
          <p:nvPr/>
        </p:nvSpPr>
        <p:spPr>
          <a:xfrm>
            <a:off x="8860311" y="5481482"/>
            <a:ext cx="0" cy="224154"/>
          </a:xfrm>
          <a:custGeom>
            <a:avLst/>
            <a:gdLst/>
            <a:ahLst/>
            <a:cxnLst/>
            <a:rect l="l" t="t" r="r" b="b"/>
            <a:pathLst>
              <a:path h="224154">
                <a:moveTo>
                  <a:pt x="0" y="0"/>
                </a:moveTo>
                <a:lnTo>
                  <a:pt x="0" y="223925"/>
                </a:lnTo>
              </a:path>
            </a:pathLst>
          </a:custGeom>
          <a:ln w="17112">
            <a:solidFill>
              <a:srgbClr val="2E382B"/>
            </a:solidFill>
          </a:ln>
        </p:spPr>
        <p:txBody>
          <a:bodyPr wrap="square" lIns="0" tIns="0" rIns="0" bIns="0" rtlCol="0"/>
          <a:lstStyle/>
          <a:p>
            <a:pPr algn="ctr"/>
            <a:endParaRPr sz="2000"/>
          </a:p>
        </p:txBody>
      </p:sp>
      <p:sp>
        <p:nvSpPr>
          <p:cNvPr id="55" name="object 57"/>
          <p:cNvSpPr/>
          <p:nvPr/>
        </p:nvSpPr>
        <p:spPr>
          <a:xfrm>
            <a:off x="8565211" y="5313169"/>
            <a:ext cx="172720" cy="66040"/>
          </a:xfrm>
          <a:custGeom>
            <a:avLst/>
            <a:gdLst/>
            <a:ahLst/>
            <a:cxnLst/>
            <a:rect l="l" t="t" r="r" b="b"/>
            <a:pathLst>
              <a:path w="172720" h="66039">
                <a:moveTo>
                  <a:pt x="172211" y="32245"/>
                </a:moveTo>
                <a:lnTo>
                  <a:pt x="165413" y="45098"/>
                </a:lnTo>
                <a:lnTo>
                  <a:pt x="146864" y="55681"/>
                </a:lnTo>
                <a:lnTo>
                  <a:pt x="119335" y="62861"/>
                </a:lnTo>
                <a:lnTo>
                  <a:pt x="85598" y="65506"/>
                </a:lnTo>
                <a:lnTo>
                  <a:pt x="52019" y="62861"/>
                </a:lnTo>
                <a:lnTo>
                  <a:pt x="24839" y="55681"/>
                </a:lnTo>
                <a:lnTo>
                  <a:pt x="6639" y="45098"/>
                </a:lnTo>
                <a:lnTo>
                  <a:pt x="0" y="32245"/>
                </a:lnTo>
                <a:lnTo>
                  <a:pt x="6639" y="19556"/>
                </a:lnTo>
                <a:lnTo>
                  <a:pt x="24839" y="9321"/>
                </a:lnTo>
                <a:lnTo>
                  <a:pt x="52019" y="2488"/>
                </a:lnTo>
                <a:lnTo>
                  <a:pt x="85598" y="0"/>
                </a:lnTo>
                <a:lnTo>
                  <a:pt x="119335" y="2488"/>
                </a:lnTo>
                <a:lnTo>
                  <a:pt x="146864" y="9321"/>
                </a:lnTo>
                <a:lnTo>
                  <a:pt x="165413" y="19556"/>
                </a:lnTo>
                <a:lnTo>
                  <a:pt x="172211" y="32245"/>
                </a:lnTo>
              </a:path>
            </a:pathLst>
          </a:custGeom>
          <a:ln w="27355">
            <a:solidFill>
              <a:srgbClr val="2E382B"/>
            </a:solidFill>
          </a:ln>
        </p:spPr>
        <p:txBody>
          <a:bodyPr wrap="square" lIns="0" tIns="0" rIns="0" bIns="0" rtlCol="0"/>
          <a:lstStyle/>
          <a:p>
            <a:pPr algn="ctr"/>
            <a:endParaRPr sz="2000"/>
          </a:p>
        </p:txBody>
      </p:sp>
      <p:sp>
        <p:nvSpPr>
          <p:cNvPr id="56" name="object 58"/>
          <p:cNvSpPr/>
          <p:nvPr/>
        </p:nvSpPr>
        <p:spPr>
          <a:xfrm>
            <a:off x="8563179" y="5341390"/>
            <a:ext cx="0" cy="346075"/>
          </a:xfrm>
          <a:custGeom>
            <a:avLst/>
            <a:gdLst/>
            <a:ahLst/>
            <a:cxnLst/>
            <a:rect l="l" t="t" r="r" b="b"/>
            <a:pathLst>
              <a:path h="346075">
                <a:moveTo>
                  <a:pt x="0" y="0"/>
                </a:moveTo>
                <a:lnTo>
                  <a:pt x="0" y="345565"/>
                </a:lnTo>
              </a:path>
            </a:pathLst>
          </a:custGeom>
          <a:ln w="27355">
            <a:solidFill>
              <a:srgbClr val="2E382B"/>
            </a:solidFill>
          </a:ln>
        </p:spPr>
        <p:txBody>
          <a:bodyPr wrap="square" lIns="0" tIns="0" rIns="0" bIns="0" rtlCol="0"/>
          <a:lstStyle/>
          <a:p>
            <a:pPr algn="ctr"/>
            <a:endParaRPr sz="2000"/>
          </a:p>
        </p:txBody>
      </p:sp>
      <p:sp>
        <p:nvSpPr>
          <p:cNvPr id="57" name="object 59"/>
          <p:cNvSpPr/>
          <p:nvPr/>
        </p:nvSpPr>
        <p:spPr>
          <a:xfrm>
            <a:off x="8684999" y="5410935"/>
            <a:ext cx="0" cy="305435"/>
          </a:xfrm>
          <a:custGeom>
            <a:avLst/>
            <a:gdLst/>
            <a:ahLst/>
            <a:cxnLst/>
            <a:rect l="l" t="t" r="r" b="b"/>
            <a:pathLst>
              <a:path h="305435">
                <a:moveTo>
                  <a:pt x="0" y="0"/>
                </a:moveTo>
                <a:lnTo>
                  <a:pt x="0" y="305202"/>
                </a:lnTo>
              </a:path>
            </a:pathLst>
          </a:custGeom>
          <a:ln w="17215">
            <a:solidFill>
              <a:srgbClr val="2E382B"/>
            </a:solidFill>
          </a:ln>
        </p:spPr>
        <p:txBody>
          <a:bodyPr wrap="square" lIns="0" tIns="0" rIns="0" bIns="0" rtlCol="0"/>
          <a:lstStyle/>
          <a:p>
            <a:pPr algn="ctr"/>
            <a:endParaRPr sz="2000"/>
          </a:p>
        </p:txBody>
      </p:sp>
      <p:sp>
        <p:nvSpPr>
          <p:cNvPr id="58" name="object 60"/>
          <p:cNvSpPr/>
          <p:nvPr/>
        </p:nvSpPr>
        <p:spPr>
          <a:xfrm>
            <a:off x="8389949" y="5439153"/>
            <a:ext cx="172720" cy="66040"/>
          </a:xfrm>
          <a:custGeom>
            <a:avLst/>
            <a:gdLst/>
            <a:ahLst/>
            <a:cxnLst/>
            <a:rect l="l" t="t" r="r" b="b"/>
            <a:pathLst>
              <a:path w="172720" h="66039">
                <a:moveTo>
                  <a:pt x="172212" y="32245"/>
                </a:moveTo>
                <a:lnTo>
                  <a:pt x="165413" y="45098"/>
                </a:lnTo>
                <a:lnTo>
                  <a:pt x="146864" y="55681"/>
                </a:lnTo>
                <a:lnTo>
                  <a:pt x="119335" y="62861"/>
                </a:lnTo>
                <a:lnTo>
                  <a:pt x="85598" y="65506"/>
                </a:lnTo>
                <a:lnTo>
                  <a:pt x="52447" y="62861"/>
                </a:lnTo>
                <a:lnTo>
                  <a:pt x="25220" y="55681"/>
                </a:lnTo>
                <a:lnTo>
                  <a:pt x="6782" y="45098"/>
                </a:lnTo>
                <a:lnTo>
                  <a:pt x="0" y="32245"/>
                </a:lnTo>
                <a:lnTo>
                  <a:pt x="6782" y="19556"/>
                </a:lnTo>
                <a:lnTo>
                  <a:pt x="25220" y="9321"/>
                </a:lnTo>
                <a:lnTo>
                  <a:pt x="52447" y="2488"/>
                </a:lnTo>
                <a:lnTo>
                  <a:pt x="85598" y="0"/>
                </a:lnTo>
                <a:lnTo>
                  <a:pt x="119335" y="2488"/>
                </a:lnTo>
                <a:lnTo>
                  <a:pt x="146864" y="9321"/>
                </a:lnTo>
                <a:lnTo>
                  <a:pt x="165413" y="19556"/>
                </a:lnTo>
                <a:lnTo>
                  <a:pt x="172212" y="32245"/>
                </a:lnTo>
              </a:path>
            </a:pathLst>
          </a:custGeom>
          <a:ln w="27355">
            <a:solidFill>
              <a:srgbClr val="2E382B"/>
            </a:solidFill>
          </a:ln>
        </p:spPr>
        <p:txBody>
          <a:bodyPr wrap="square" lIns="0" tIns="0" rIns="0" bIns="0" rtlCol="0"/>
          <a:lstStyle/>
          <a:p>
            <a:pPr algn="ctr"/>
            <a:endParaRPr sz="2000"/>
          </a:p>
        </p:txBody>
      </p:sp>
      <p:sp>
        <p:nvSpPr>
          <p:cNvPr id="59" name="object 61"/>
          <p:cNvSpPr/>
          <p:nvPr/>
        </p:nvSpPr>
        <p:spPr>
          <a:xfrm>
            <a:off x="8388935" y="5467374"/>
            <a:ext cx="0" cy="109855"/>
          </a:xfrm>
          <a:custGeom>
            <a:avLst/>
            <a:gdLst/>
            <a:ahLst/>
            <a:cxnLst/>
            <a:rect l="l" t="t" r="r" b="b"/>
            <a:pathLst>
              <a:path h="109854">
                <a:moveTo>
                  <a:pt x="0" y="0"/>
                </a:moveTo>
                <a:lnTo>
                  <a:pt x="0" y="109652"/>
                </a:lnTo>
              </a:path>
            </a:pathLst>
          </a:custGeom>
          <a:ln w="27355">
            <a:solidFill>
              <a:srgbClr val="2E382B"/>
            </a:solidFill>
          </a:ln>
        </p:spPr>
        <p:txBody>
          <a:bodyPr wrap="square" lIns="0" tIns="0" rIns="0" bIns="0" rtlCol="0"/>
          <a:lstStyle/>
          <a:p>
            <a:pPr algn="ctr"/>
            <a:endParaRPr sz="2000"/>
          </a:p>
        </p:txBody>
      </p:sp>
      <p:sp>
        <p:nvSpPr>
          <p:cNvPr id="60" name="object 62"/>
          <p:cNvSpPr/>
          <p:nvPr/>
        </p:nvSpPr>
        <p:spPr>
          <a:xfrm>
            <a:off x="8502114" y="5536918"/>
            <a:ext cx="16511" cy="130810"/>
          </a:xfrm>
          <a:custGeom>
            <a:avLst/>
            <a:gdLst/>
            <a:ahLst/>
            <a:cxnLst/>
            <a:rect l="l" t="t" r="r" b="b"/>
            <a:pathLst>
              <a:path w="16509" h="130810">
                <a:moveTo>
                  <a:pt x="16065" y="130723"/>
                </a:moveTo>
                <a:lnTo>
                  <a:pt x="14886" y="130162"/>
                </a:lnTo>
                <a:lnTo>
                  <a:pt x="3824" y="124561"/>
                </a:lnTo>
                <a:lnTo>
                  <a:pt x="0" y="122502"/>
                </a:lnTo>
                <a:lnTo>
                  <a:pt x="835" y="69576"/>
                </a:lnTo>
                <a:lnTo>
                  <a:pt x="2142" y="29907"/>
                </a:lnTo>
                <a:lnTo>
                  <a:pt x="3663" y="9190"/>
                </a:lnTo>
                <a:lnTo>
                  <a:pt x="5327" y="1271"/>
                </a:lnTo>
                <a:lnTo>
                  <a:pt x="7063" y="0"/>
                </a:lnTo>
                <a:lnTo>
                  <a:pt x="13171" y="0"/>
                </a:lnTo>
                <a:lnTo>
                  <a:pt x="16232" y="4025"/>
                </a:lnTo>
                <a:lnTo>
                  <a:pt x="16065" y="130723"/>
                </a:lnTo>
                <a:close/>
              </a:path>
            </a:pathLst>
          </a:custGeom>
          <a:solidFill>
            <a:srgbClr val="2E382B"/>
          </a:solidFill>
        </p:spPr>
        <p:txBody>
          <a:bodyPr wrap="square" lIns="0" tIns="0" rIns="0" bIns="0" rtlCol="0"/>
          <a:lstStyle/>
          <a:p>
            <a:pPr algn="ctr"/>
            <a:endParaRPr sz="2000"/>
          </a:p>
        </p:txBody>
      </p:sp>
      <p:sp>
        <p:nvSpPr>
          <p:cNvPr id="61" name="object 63"/>
          <p:cNvSpPr/>
          <p:nvPr/>
        </p:nvSpPr>
        <p:spPr>
          <a:xfrm>
            <a:off x="8429688" y="5064224"/>
            <a:ext cx="572771" cy="249554"/>
          </a:xfrm>
          <a:custGeom>
            <a:avLst/>
            <a:gdLst/>
            <a:ahLst/>
            <a:cxnLst/>
            <a:rect l="l" t="t" r="r" b="b"/>
            <a:pathLst>
              <a:path w="572770" h="249554">
                <a:moveTo>
                  <a:pt x="0" y="248945"/>
                </a:moveTo>
                <a:lnTo>
                  <a:pt x="219075" y="83654"/>
                </a:lnTo>
                <a:lnTo>
                  <a:pt x="369887" y="192506"/>
                </a:lnTo>
                <a:lnTo>
                  <a:pt x="572655" y="0"/>
                </a:lnTo>
              </a:path>
            </a:pathLst>
          </a:custGeom>
          <a:ln w="26352">
            <a:solidFill>
              <a:srgbClr val="2E382B"/>
            </a:solidFill>
          </a:ln>
        </p:spPr>
        <p:txBody>
          <a:bodyPr wrap="square" lIns="0" tIns="0" rIns="0" bIns="0" rtlCol="0"/>
          <a:lstStyle/>
          <a:p>
            <a:pPr algn="ctr"/>
            <a:endParaRPr sz="2000"/>
          </a:p>
        </p:txBody>
      </p:sp>
      <p:sp>
        <p:nvSpPr>
          <p:cNvPr id="62" name="object 64"/>
          <p:cNvSpPr/>
          <p:nvPr/>
        </p:nvSpPr>
        <p:spPr>
          <a:xfrm>
            <a:off x="8405242" y="5269826"/>
            <a:ext cx="64769" cy="64769"/>
          </a:xfrm>
          <a:custGeom>
            <a:avLst/>
            <a:gdLst/>
            <a:ahLst/>
            <a:cxnLst/>
            <a:rect l="l" t="t" r="r" b="b"/>
            <a:pathLst>
              <a:path w="64770" h="64770">
                <a:moveTo>
                  <a:pt x="32600" y="64503"/>
                </a:moveTo>
                <a:lnTo>
                  <a:pt x="19770" y="62015"/>
                </a:lnTo>
                <a:lnTo>
                  <a:pt x="9423" y="55181"/>
                </a:lnTo>
                <a:lnTo>
                  <a:pt x="2514" y="44947"/>
                </a:lnTo>
                <a:lnTo>
                  <a:pt x="0" y="32257"/>
                </a:lnTo>
                <a:lnTo>
                  <a:pt x="2514" y="19561"/>
                </a:lnTo>
                <a:lnTo>
                  <a:pt x="9423" y="9323"/>
                </a:lnTo>
                <a:lnTo>
                  <a:pt x="19770" y="2488"/>
                </a:lnTo>
                <a:lnTo>
                  <a:pt x="32600" y="0"/>
                </a:lnTo>
                <a:lnTo>
                  <a:pt x="44846" y="2488"/>
                </a:lnTo>
                <a:lnTo>
                  <a:pt x="54895" y="9323"/>
                </a:lnTo>
                <a:lnTo>
                  <a:pt x="61697" y="19561"/>
                </a:lnTo>
                <a:lnTo>
                  <a:pt x="64198" y="32257"/>
                </a:lnTo>
                <a:lnTo>
                  <a:pt x="61697" y="44947"/>
                </a:lnTo>
                <a:lnTo>
                  <a:pt x="54895" y="55181"/>
                </a:lnTo>
                <a:lnTo>
                  <a:pt x="44846" y="62015"/>
                </a:lnTo>
                <a:lnTo>
                  <a:pt x="32600" y="64503"/>
                </a:lnTo>
                <a:close/>
              </a:path>
            </a:pathLst>
          </a:custGeom>
          <a:solidFill>
            <a:srgbClr val="2E382B"/>
          </a:solidFill>
        </p:spPr>
        <p:txBody>
          <a:bodyPr wrap="square" lIns="0" tIns="0" rIns="0" bIns="0" rtlCol="0"/>
          <a:lstStyle/>
          <a:p>
            <a:pPr algn="ctr"/>
            <a:endParaRPr sz="2000"/>
          </a:p>
        </p:txBody>
      </p:sp>
      <p:sp>
        <p:nvSpPr>
          <p:cNvPr id="63" name="object 65"/>
          <p:cNvSpPr/>
          <p:nvPr/>
        </p:nvSpPr>
        <p:spPr>
          <a:xfrm>
            <a:off x="8606994" y="5121680"/>
            <a:ext cx="64769" cy="64769"/>
          </a:xfrm>
          <a:custGeom>
            <a:avLst/>
            <a:gdLst/>
            <a:ahLst/>
            <a:cxnLst/>
            <a:rect l="l" t="t" r="r" b="b"/>
            <a:pathLst>
              <a:path w="64770" h="64770">
                <a:moveTo>
                  <a:pt x="32600" y="64503"/>
                </a:moveTo>
                <a:lnTo>
                  <a:pt x="19770" y="61872"/>
                </a:lnTo>
                <a:lnTo>
                  <a:pt x="9423" y="54798"/>
                </a:lnTo>
                <a:lnTo>
                  <a:pt x="2514" y="44513"/>
                </a:lnTo>
                <a:lnTo>
                  <a:pt x="0" y="32245"/>
                </a:lnTo>
                <a:lnTo>
                  <a:pt x="2514" y="19556"/>
                </a:lnTo>
                <a:lnTo>
                  <a:pt x="9423" y="9321"/>
                </a:lnTo>
                <a:lnTo>
                  <a:pt x="19770" y="2488"/>
                </a:lnTo>
                <a:lnTo>
                  <a:pt x="32600" y="0"/>
                </a:lnTo>
                <a:lnTo>
                  <a:pt x="44846" y="2488"/>
                </a:lnTo>
                <a:lnTo>
                  <a:pt x="54895" y="9321"/>
                </a:lnTo>
                <a:lnTo>
                  <a:pt x="61697" y="19556"/>
                </a:lnTo>
                <a:lnTo>
                  <a:pt x="64198" y="32245"/>
                </a:lnTo>
                <a:lnTo>
                  <a:pt x="61697" y="44513"/>
                </a:lnTo>
                <a:lnTo>
                  <a:pt x="54895" y="54798"/>
                </a:lnTo>
                <a:lnTo>
                  <a:pt x="44846" y="61872"/>
                </a:lnTo>
                <a:lnTo>
                  <a:pt x="32600" y="64503"/>
                </a:lnTo>
                <a:close/>
              </a:path>
            </a:pathLst>
          </a:custGeom>
          <a:solidFill>
            <a:srgbClr val="2E382B"/>
          </a:solidFill>
        </p:spPr>
        <p:txBody>
          <a:bodyPr wrap="square" lIns="0" tIns="0" rIns="0" bIns="0" rtlCol="0"/>
          <a:lstStyle/>
          <a:p>
            <a:pPr algn="ctr"/>
            <a:endParaRPr sz="2000"/>
          </a:p>
        </p:txBody>
      </p:sp>
      <p:sp>
        <p:nvSpPr>
          <p:cNvPr id="64" name="object 66"/>
          <p:cNvSpPr/>
          <p:nvPr/>
        </p:nvSpPr>
        <p:spPr>
          <a:xfrm>
            <a:off x="8769009" y="5215406"/>
            <a:ext cx="64769" cy="64769"/>
          </a:xfrm>
          <a:custGeom>
            <a:avLst/>
            <a:gdLst/>
            <a:ahLst/>
            <a:cxnLst/>
            <a:rect l="l" t="t" r="r" b="b"/>
            <a:pathLst>
              <a:path w="64770" h="64770">
                <a:moveTo>
                  <a:pt x="31584" y="64503"/>
                </a:moveTo>
                <a:lnTo>
                  <a:pt x="19341" y="62015"/>
                </a:lnTo>
                <a:lnTo>
                  <a:pt x="9296" y="55181"/>
                </a:lnTo>
                <a:lnTo>
                  <a:pt x="2499" y="44947"/>
                </a:lnTo>
                <a:lnTo>
                  <a:pt x="0" y="32258"/>
                </a:lnTo>
                <a:lnTo>
                  <a:pt x="2499" y="19984"/>
                </a:lnTo>
                <a:lnTo>
                  <a:pt x="9296" y="9699"/>
                </a:lnTo>
                <a:lnTo>
                  <a:pt x="19341" y="2629"/>
                </a:lnTo>
                <a:lnTo>
                  <a:pt x="31584" y="0"/>
                </a:lnTo>
                <a:lnTo>
                  <a:pt x="44417" y="2629"/>
                </a:lnTo>
                <a:lnTo>
                  <a:pt x="54768" y="9699"/>
                </a:lnTo>
                <a:lnTo>
                  <a:pt x="61681" y="19984"/>
                </a:lnTo>
                <a:lnTo>
                  <a:pt x="64198" y="32258"/>
                </a:lnTo>
                <a:lnTo>
                  <a:pt x="61681" y="44947"/>
                </a:lnTo>
                <a:lnTo>
                  <a:pt x="54768" y="55181"/>
                </a:lnTo>
                <a:lnTo>
                  <a:pt x="44417" y="62015"/>
                </a:lnTo>
                <a:lnTo>
                  <a:pt x="31584" y="64503"/>
                </a:lnTo>
                <a:close/>
              </a:path>
            </a:pathLst>
          </a:custGeom>
          <a:solidFill>
            <a:srgbClr val="2E382B"/>
          </a:solidFill>
        </p:spPr>
        <p:txBody>
          <a:bodyPr wrap="square" lIns="0" tIns="0" rIns="0" bIns="0" rtlCol="0"/>
          <a:lstStyle/>
          <a:p>
            <a:pPr algn="ctr"/>
            <a:endParaRPr sz="2000"/>
          </a:p>
        </p:txBody>
      </p:sp>
      <p:sp>
        <p:nvSpPr>
          <p:cNvPr id="65" name="object 67"/>
          <p:cNvSpPr/>
          <p:nvPr/>
        </p:nvSpPr>
        <p:spPr>
          <a:xfrm>
            <a:off x="8970761" y="5026938"/>
            <a:ext cx="64769" cy="64769"/>
          </a:xfrm>
          <a:custGeom>
            <a:avLst/>
            <a:gdLst/>
            <a:ahLst/>
            <a:cxnLst/>
            <a:rect l="l" t="t" r="r" b="b"/>
            <a:pathLst>
              <a:path w="64770" h="64770">
                <a:moveTo>
                  <a:pt x="31584" y="64503"/>
                </a:moveTo>
                <a:lnTo>
                  <a:pt x="19341" y="62015"/>
                </a:lnTo>
                <a:lnTo>
                  <a:pt x="9296" y="55179"/>
                </a:lnTo>
                <a:lnTo>
                  <a:pt x="2499" y="44941"/>
                </a:lnTo>
                <a:lnTo>
                  <a:pt x="0" y="32245"/>
                </a:lnTo>
                <a:lnTo>
                  <a:pt x="2499" y="19556"/>
                </a:lnTo>
                <a:lnTo>
                  <a:pt x="9296" y="9321"/>
                </a:lnTo>
                <a:lnTo>
                  <a:pt x="19341" y="2488"/>
                </a:lnTo>
                <a:lnTo>
                  <a:pt x="31584" y="0"/>
                </a:lnTo>
                <a:lnTo>
                  <a:pt x="44417" y="2488"/>
                </a:lnTo>
                <a:lnTo>
                  <a:pt x="54768" y="9321"/>
                </a:lnTo>
                <a:lnTo>
                  <a:pt x="61681" y="19556"/>
                </a:lnTo>
                <a:lnTo>
                  <a:pt x="64198" y="32245"/>
                </a:lnTo>
                <a:lnTo>
                  <a:pt x="61681" y="44941"/>
                </a:lnTo>
                <a:lnTo>
                  <a:pt x="54768" y="55179"/>
                </a:lnTo>
                <a:lnTo>
                  <a:pt x="44417" y="62015"/>
                </a:lnTo>
                <a:lnTo>
                  <a:pt x="31584" y="64503"/>
                </a:lnTo>
                <a:close/>
              </a:path>
            </a:pathLst>
          </a:custGeom>
          <a:solidFill>
            <a:srgbClr val="2E382B"/>
          </a:solidFill>
        </p:spPr>
        <p:txBody>
          <a:bodyPr wrap="square" lIns="0" tIns="0" rIns="0" bIns="0" rtlCol="0"/>
          <a:lstStyle/>
          <a:p>
            <a:pPr algn="ctr"/>
            <a:endParaRPr sz="2000"/>
          </a:p>
        </p:txBody>
      </p:sp>
      <p:sp>
        <p:nvSpPr>
          <p:cNvPr id="66" name="object 68"/>
          <p:cNvSpPr/>
          <p:nvPr/>
        </p:nvSpPr>
        <p:spPr>
          <a:xfrm>
            <a:off x="9987927" y="4716510"/>
            <a:ext cx="1003300" cy="1000760"/>
          </a:xfrm>
          <a:custGeom>
            <a:avLst/>
            <a:gdLst/>
            <a:ahLst/>
            <a:cxnLst/>
            <a:rect l="l" t="t" r="r" b="b"/>
            <a:pathLst>
              <a:path w="1003300" h="1000760">
                <a:moveTo>
                  <a:pt x="503364" y="1000607"/>
                </a:moveTo>
                <a:lnTo>
                  <a:pt x="454858" y="998305"/>
                </a:lnTo>
                <a:lnTo>
                  <a:pt x="407663" y="991539"/>
                </a:lnTo>
                <a:lnTo>
                  <a:pt x="361989" y="980521"/>
                </a:lnTo>
                <a:lnTo>
                  <a:pt x="318046" y="965463"/>
                </a:lnTo>
                <a:lnTo>
                  <a:pt x="276045" y="946575"/>
                </a:lnTo>
                <a:lnTo>
                  <a:pt x="236195" y="924071"/>
                </a:lnTo>
                <a:lnTo>
                  <a:pt x="198707" y="898160"/>
                </a:lnTo>
                <a:lnTo>
                  <a:pt x="163791" y="869055"/>
                </a:lnTo>
                <a:lnTo>
                  <a:pt x="131658" y="836968"/>
                </a:lnTo>
                <a:lnTo>
                  <a:pt x="102518" y="802109"/>
                </a:lnTo>
                <a:lnTo>
                  <a:pt x="76581" y="764690"/>
                </a:lnTo>
                <a:lnTo>
                  <a:pt x="54057" y="724924"/>
                </a:lnTo>
                <a:lnTo>
                  <a:pt x="35157" y="683020"/>
                </a:lnTo>
                <a:lnTo>
                  <a:pt x="20091" y="639192"/>
                </a:lnTo>
                <a:lnTo>
                  <a:pt x="9069" y="593650"/>
                </a:lnTo>
                <a:lnTo>
                  <a:pt x="2302" y="546606"/>
                </a:lnTo>
                <a:lnTo>
                  <a:pt x="0" y="498271"/>
                </a:lnTo>
                <a:lnTo>
                  <a:pt x="2302" y="449776"/>
                </a:lnTo>
                <a:lnTo>
                  <a:pt x="9069" y="402610"/>
                </a:lnTo>
                <a:lnTo>
                  <a:pt x="20091" y="356980"/>
                </a:lnTo>
                <a:lnTo>
                  <a:pt x="35157" y="313096"/>
                </a:lnTo>
                <a:lnTo>
                  <a:pt x="54057" y="271164"/>
                </a:lnTo>
                <a:lnTo>
                  <a:pt x="76581" y="231393"/>
                </a:lnTo>
                <a:lnTo>
                  <a:pt x="102518" y="193989"/>
                </a:lnTo>
                <a:lnTo>
                  <a:pt x="131658" y="159162"/>
                </a:lnTo>
                <a:lnTo>
                  <a:pt x="163791" y="127118"/>
                </a:lnTo>
                <a:lnTo>
                  <a:pt x="198707" y="98067"/>
                </a:lnTo>
                <a:lnTo>
                  <a:pt x="236195" y="72214"/>
                </a:lnTo>
                <a:lnTo>
                  <a:pt x="276045" y="49769"/>
                </a:lnTo>
                <a:lnTo>
                  <a:pt x="318046" y="30938"/>
                </a:lnTo>
                <a:lnTo>
                  <a:pt x="361989" y="15931"/>
                </a:lnTo>
                <a:lnTo>
                  <a:pt x="407663" y="4954"/>
                </a:lnTo>
                <a:lnTo>
                  <a:pt x="442362" y="0"/>
                </a:lnTo>
                <a:lnTo>
                  <a:pt x="564155" y="0"/>
                </a:lnTo>
                <a:lnTo>
                  <a:pt x="644284" y="15931"/>
                </a:lnTo>
                <a:lnTo>
                  <a:pt x="688113" y="30938"/>
                </a:lnTo>
                <a:lnTo>
                  <a:pt x="730016" y="49769"/>
                </a:lnTo>
                <a:lnTo>
                  <a:pt x="769783" y="72214"/>
                </a:lnTo>
                <a:lnTo>
                  <a:pt x="807202" y="98067"/>
                </a:lnTo>
                <a:lnTo>
                  <a:pt x="842060" y="127118"/>
                </a:lnTo>
                <a:lnTo>
                  <a:pt x="874148" y="159162"/>
                </a:lnTo>
                <a:lnTo>
                  <a:pt x="903253" y="193989"/>
                </a:lnTo>
                <a:lnTo>
                  <a:pt x="929164" y="231393"/>
                </a:lnTo>
                <a:lnTo>
                  <a:pt x="951668" y="271164"/>
                </a:lnTo>
                <a:lnTo>
                  <a:pt x="970555" y="313096"/>
                </a:lnTo>
                <a:lnTo>
                  <a:pt x="985614" y="356980"/>
                </a:lnTo>
                <a:lnTo>
                  <a:pt x="996632" y="402610"/>
                </a:lnTo>
                <a:lnTo>
                  <a:pt x="1003033" y="447233"/>
                </a:lnTo>
                <a:lnTo>
                  <a:pt x="1003033" y="549142"/>
                </a:lnTo>
                <a:lnTo>
                  <a:pt x="996632" y="593650"/>
                </a:lnTo>
                <a:lnTo>
                  <a:pt x="985614" y="639192"/>
                </a:lnTo>
                <a:lnTo>
                  <a:pt x="970555" y="683020"/>
                </a:lnTo>
                <a:lnTo>
                  <a:pt x="951668" y="724924"/>
                </a:lnTo>
                <a:lnTo>
                  <a:pt x="929164" y="764690"/>
                </a:lnTo>
                <a:lnTo>
                  <a:pt x="903253" y="802109"/>
                </a:lnTo>
                <a:lnTo>
                  <a:pt x="874148" y="836968"/>
                </a:lnTo>
                <a:lnTo>
                  <a:pt x="842060" y="869055"/>
                </a:lnTo>
                <a:lnTo>
                  <a:pt x="807202" y="898160"/>
                </a:lnTo>
                <a:lnTo>
                  <a:pt x="769783" y="924071"/>
                </a:lnTo>
                <a:lnTo>
                  <a:pt x="730016" y="946575"/>
                </a:lnTo>
                <a:lnTo>
                  <a:pt x="688113" y="965463"/>
                </a:lnTo>
                <a:lnTo>
                  <a:pt x="644284" y="980521"/>
                </a:lnTo>
                <a:lnTo>
                  <a:pt x="598742" y="991539"/>
                </a:lnTo>
                <a:lnTo>
                  <a:pt x="551698" y="998305"/>
                </a:lnTo>
                <a:lnTo>
                  <a:pt x="503364" y="1000607"/>
                </a:lnTo>
                <a:close/>
              </a:path>
            </a:pathLst>
          </a:custGeom>
          <a:solidFill>
            <a:srgbClr val="DFB5B8"/>
          </a:solidFill>
        </p:spPr>
        <p:txBody>
          <a:bodyPr wrap="square" lIns="0" tIns="0" rIns="0" bIns="0" rtlCol="0"/>
          <a:lstStyle/>
          <a:p>
            <a:pPr algn="ctr"/>
            <a:endParaRPr sz="2000"/>
          </a:p>
        </p:txBody>
      </p:sp>
      <p:sp>
        <p:nvSpPr>
          <p:cNvPr id="67" name="object 69"/>
          <p:cNvSpPr/>
          <p:nvPr/>
        </p:nvSpPr>
        <p:spPr>
          <a:xfrm>
            <a:off x="10181528" y="4885664"/>
            <a:ext cx="108585" cy="108585"/>
          </a:xfrm>
          <a:custGeom>
            <a:avLst/>
            <a:gdLst/>
            <a:ahLst/>
            <a:cxnLst/>
            <a:rect l="l" t="t" r="r" b="b"/>
            <a:pathLst>
              <a:path w="108584" h="108585">
                <a:moveTo>
                  <a:pt x="54000" y="108000"/>
                </a:moveTo>
                <a:lnTo>
                  <a:pt x="33100" y="103719"/>
                </a:lnTo>
                <a:lnTo>
                  <a:pt x="15922" y="92082"/>
                </a:lnTo>
                <a:lnTo>
                  <a:pt x="4283" y="74905"/>
                </a:lnTo>
                <a:lnTo>
                  <a:pt x="0" y="54000"/>
                </a:lnTo>
                <a:lnTo>
                  <a:pt x="4283" y="33095"/>
                </a:lnTo>
                <a:lnTo>
                  <a:pt x="15922" y="15917"/>
                </a:lnTo>
                <a:lnTo>
                  <a:pt x="33100" y="4281"/>
                </a:lnTo>
                <a:lnTo>
                  <a:pt x="54000" y="0"/>
                </a:lnTo>
                <a:lnTo>
                  <a:pt x="74907" y="4281"/>
                </a:lnTo>
                <a:lnTo>
                  <a:pt x="92089" y="15917"/>
                </a:lnTo>
                <a:lnTo>
                  <a:pt x="103729" y="33095"/>
                </a:lnTo>
                <a:lnTo>
                  <a:pt x="108013" y="54000"/>
                </a:lnTo>
                <a:lnTo>
                  <a:pt x="103729" y="74905"/>
                </a:lnTo>
                <a:lnTo>
                  <a:pt x="92089" y="92082"/>
                </a:lnTo>
                <a:lnTo>
                  <a:pt x="74907" y="103719"/>
                </a:lnTo>
                <a:lnTo>
                  <a:pt x="54000" y="108000"/>
                </a:lnTo>
                <a:close/>
              </a:path>
            </a:pathLst>
          </a:custGeom>
          <a:solidFill>
            <a:srgbClr val="FDFDFD"/>
          </a:solidFill>
        </p:spPr>
        <p:txBody>
          <a:bodyPr wrap="square" lIns="0" tIns="0" rIns="0" bIns="0" rtlCol="0"/>
          <a:lstStyle/>
          <a:p>
            <a:pPr algn="ctr"/>
            <a:endParaRPr sz="2000"/>
          </a:p>
        </p:txBody>
      </p:sp>
      <p:sp>
        <p:nvSpPr>
          <p:cNvPr id="68" name="object 70"/>
          <p:cNvSpPr/>
          <p:nvPr/>
        </p:nvSpPr>
        <p:spPr>
          <a:xfrm>
            <a:off x="10280371" y="5074170"/>
            <a:ext cx="628015" cy="634365"/>
          </a:xfrm>
          <a:custGeom>
            <a:avLst/>
            <a:gdLst/>
            <a:ahLst/>
            <a:cxnLst/>
            <a:rect l="l" t="t" r="r" b="b"/>
            <a:pathLst>
              <a:path w="628015" h="634364">
                <a:moveTo>
                  <a:pt x="174231" y="42786"/>
                </a:moveTo>
                <a:lnTo>
                  <a:pt x="128384" y="42786"/>
                </a:lnTo>
                <a:lnTo>
                  <a:pt x="128384" y="23431"/>
                </a:lnTo>
                <a:lnTo>
                  <a:pt x="130166" y="14182"/>
                </a:lnTo>
                <a:lnTo>
                  <a:pt x="135005" y="6748"/>
                </a:lnTo>
                <a:lnTo>
                  <a:pt x="142137" y="1798"/>
                </a:lnTo>
                <a:lnTo>
                  <a:pt x="150799" y="0"/>
                </a:lnTo>
                <a:lnTo>
                  <a:pt x="160477" y="1798"/>
                </a:lnTo>
                <a:lnTo>
                  <a:pt x="167863" y="6748"/>
                </a:lnTo>
                <a:lnTo>
                  <a:pt x="172575" y="14182"/>
                </a:lnTo>
                <a:lnTo>
                  <a:pt x="174231" y="23431"/>
                </a:lnTo>
                <a:lnTo>
                  <a:pt x="174231" y="42786"/>
                </a:lnTo>
                <a:close/>
              </a:path>
              <a:path w="628015" h="634364">
                <a:moveTo>
                  <a:pt x="500303" y="42786"/>
                </a:moveTo>
                <a:lnTo>
                  <a:pt x="452412" y="42786"/>
                </a:lnTo>
                <a:lnTo>
                  <a:pt x="452412" y="23431"/>
                </a:lnTo>
                <a:lnTo>
                  <a:pt x="454194" y="14182"/>
                </a:lnTo>
                <a:lnTo>
                  <a:pt x="459033" y="6748"/>
                </a:lnTo>
                <a:lnTo>
                  <a:pt x="466165" y="1798"/>
                </a:lnTo>
                <a:lnTo>
                  <a:pt x="474827" y="0"/>
                </a:lnTo>
                <a:lnTo>
                  <a:pt x="484825" y="1798"/>
                </a:lnTo>
                <a:lnTo>
                  <a:pt x="492913" y="6748"/>
                </a:lnTo>
                <a:lnTo>
                  <a:pt x="498328" y="14182"/>
                </a:lnTo>
                <a:lnTo>
                  <a:pt x="500303" y="23431"/>
                </a:lnTo>
                <a:lnTo>
                  <a:pt x="500303" y="42786"/>
                </a:lnTo>
                <a:close/>
              </a:path>
              <a:path w="628015" h="634364">
                <a:moveTo>
                  <a:pt x="604227" y="90677"/>
                </a:moveTo>
                <a:lnTo>
                  <a:pt x="22415" y="90677"/>
                </a:lnTo>
                <a:lnTo>
                  <a:pt x="13731" y="88720"/>
                </a:lnTo>
                <a:lnTo>
                  <a:pt x="6621" y="83548"/>
                </a:lnTo>
                <a:lnTo>
                  <a:pt x="1782" y="76067"/>
                </a:lnTo>
                <a:lnTo>
                  <a:pt x="0" y="67246"/>
                </a:lnTo>
                <a:lnTo>
                  <a:pt x="1782" y="57836"/>
                </a:lnTo>
                <a:lnTo>
                  <a:pt x="6621" y="50049"/>
                </a:lnTo>
                <a:lnTo>
                  <a:pt x="13753" y="44745"/>
                </a:lnTo>
                <a:lnTo>
                  <a:pt x="22415" y="42786"/>
                </a:lnTo>
                <a:lnTo>
                  <a:pt x="604227" y="42786"/>
                </a:lnTo>
                <a:lnTo>
                  <a:pt x="613073" y="44745"/>
                </a:lnTo>
                <a:lnTo>
                  <a:pt x="620536" y="49922"/>
                </a:lnTo>
                <a:lnTo>
                  <a:pt x="625728" y="57407"/>
                </a:lnTo>
                <a:lnTo>
                  <a:pt x="627672" y="66230"/>
                </a:lnTo>
                <a:lnTo>
                  <a:pt x="625728" y="75638"/>
                </a:lnTo>
                <a:lnTo>
                  <a:pt x="620536" y="83421"/>
                </a:lnTo>
                <a:lnTo>
                  <a:pt x="613050" y="88720"/>
                </a:lnTo>
                <a:lnTo>
                  <a:pt x="604227" y="90677"/>
                </a:lnTo>
                <a:close/>
              </a:path>
              <a:path w="628015" h="634364">
                <a:moveTo>
                  <a:pt x="151815" y="132460"/>
                </a:moveTo>
                <a:lnTo>
                  <a:pt x="142566" y="130660"/>
                </a:lnTo>
                <a:lnTo>
                  <a:pt x="135132" y="125706"/>
                </a:lnTo>
                <a:lnTo>
                  <a:pt x="130182" y="118268"/>
                </a:lnTo>
                <a:lnTo>
                  <a:pt x="128384" y="109016"/>
                </a:lnTo>
                <a:lnTo>
                  <a:pt x="128384" y="90677"/>
                </a:lnTo>
                <a:lnTo>
                  <a:pt x="174231" y="90677"/>
                </a:lnTo>
                <a:lnTo>
                  <a:pt x="174231" y="109016"/>
                </a:lnTo>
                <a:lnTo>
                  <a:pt x="172591" y="118268"/>
                </a:lnTo>
                <a:lnTo>
                  <a:pt x="167990" y="125706"/>
                </a:lnTo>
                <a:lnTo>
                  <a:pt x="160906" y="130660"/>
                </a:lnTo>
                <a:lnTo>
                  <a:pt x="151815" y="132460"/>
                </a:lnTo>
                <a:close/>
              </a:path>
              <a:path w="628015" h="634364">
                <a:moveTo>
                  <a:pt x="476859" y="132460"/>
                </a:moveTo>
                <a:lnTo>
                  <a:pt x="467022" y="130660"/>
                </a:lnTo>
                <a:lnTo>
                  <a:pt x="459287" y="125706"/>
                </a:lnTo>
                <a:lnTo>
                  <a:pt x="454226" y="118268"/>
                </a:lnTo>
                <a:lnTo>
                  <a:pt x="452412" y="109016"/>
                </a:lnTo>
                <a:lnTo>
                  <a:pt x="452412" y="90677"/>
                </a:lnTo>
                <a:lnTo>
                  <a:pt x="500303" y="90677"/>
                </a:lnTo>
                <a:lnTo>
                  <a:pt x="500303" y="109016"/>
                </a:lnTo>
                <a:lnTo>
                  <a:pt x="498360" y="118268"/>
                </a:lnTo>
                <a:lnTo>
                  <a:pt x="493167" y="125706"/>
                </a:lnTo>
                <a:lnTo>
                  <a:pt x="485682" y="130660"/>
                </a:lnTo>
                <a:lnTo>
                  <a:pt x="476859" y="132460"/>
                </a:lnTo>
                <a:close/>
              </a:path>
              <a:path w="628015" h="634364">
                <a:moveTo>
                  <a:pt x="30931" y="387006"/>
                </a:moveTo>
                <a:lnTo>
                  <a:pt x="22029" y="386434"/>
                </a:lnTo>
                <a:lnTo>
                  <a:pt x="14083" y="382420"/>
                </a:lnTo>
                <a:lnTo>
                  <a:pt x="8140" y="374967"/>
                </a:lnTo>
                <a:lnTo>
                  <a:pt x="5246" y="366310"/>
                </a:lnTo>
                <a:lnTo>
                  <a:pt x="5599" y="357651"/>
                </a:lnTo>
                <a:lnTo>
                  <a:pt x="9006" y="349753"/>
                </a:lnTo>
                <a:lnTo>
                  <a:pt x="15278" y="343382"/>
                </a:lnTo>
                <a:lnTo>
                  <a:pt x="47374" y="323639"/>
                </a:lnTo>
                <a:lnTo>
                  <a:pt x="77943" y="302369"/>
                </a:lnTo>
                <a:lnTo>
                  <a:pt x="134493" y="253707"/>
                </a:lnTo>
                <a:lnTo>
                  <a:pt x="163010" y="223046"/>
                </a:lnTo>
                <a:lnTo>
                  <a:pt x="172199" y="211937"/>
                </a:lnTo>
                <a:lnTo>
                  <a:pt x="80475" y="210010"/>
                </a:lnTo>
                <a:lnTo>
                  <a:pt x="30689" y="204930"/>
                </a:lnTo>
                <a:lnTo>
                  <a:pt x="10136" y="197750"/>
                </a:lnTo>
                <a:lnTo>
                  <a:pt x="6108" y="189522"/>
                </a:lnTo>
                <a:lnTo>
                  <a:pt x="7907" y="179683"/>
                </a:lnTo>
                <a:lnTo>
                  <a:pt x="12857" y="171943"/>
                </a:lnTo>
                <a:lnTo>
                  <a:pt x="20290" y="166878"/>
                </a:lnTo>
                <a:lnTo>
                  <a:pt x="29540" y="165061"/>
                </a:lnTo>
                <a:lnTo>
                  <a:pt x="135451" y="157422"/>
                </a:lnTo>
                <a:lnTo>
                  <a:pt x="192066" y="149782"/>
                </a:lnTo>
                <a:lnTo>
                  <a:pt x="215818" y="142139"/>
                </a:lnTo>
                <a:lnTo>
                  <a:pt x="223139" y="134492"/>
                </a:lnTo>
                <a:lnTo>
                  <a:pt x="228922" y="127459"/>
                </a:lnTo>
                <a:lnTo>
                  <a:pt x="236518" y="123290"/>
                </a:lnTo>
                <a:lnTo>
                  <a:pt x="265938" y="138569"/>
                </a:lnTo>
                <a:lnTo>
                  <a:pt x="267982" y="144691"/>
                </a:lnTo>
                <a:lnTo>
                  <a:pt x="266954" y="150799"/>
                </a:lnTo>
                <a:lnTo>
                  <a:pt x="264922" y="156908"/>
                </a:lnTo>
                <a:lnTo>
                  <a:pt x="259829" y="165061"/>
                </a:lnTo>
                <a:lnTo>
                  <a:pt x="600151" y="165061"/>
                </a:lnTo>
                <a:lnTo>
                  <a:pt x="609243" y="166846"/>
                </a:lnTo>
                <a:lnTo>
                  <a:pt x="616332" y="171688"/>
                </a:lnTo>
                <a:lnTo>
                  <a:pt x="620937" y="178820"/>
                </a:lnTo>
                <a:lnTo>
                  <a:pt x="622579" y="187477"/>
                </a:lnTo>
                <a:lnTo>
                  <a:pt x="620937" y="196887"/>
                </a:lnTo>
                <a:lnTo>
                  <a:pt x="616332" y="204674"/>
                </a:lnTo>
                <a:lnTo>
                  <a:pt x="609243" y="209978"/>
                </a:lnTo>
                <a:lnTo>
                  <a:pt x="600151" y="211937"/>
                </a:lnTo>
                <a:lnTo>
                  <a:pt x="481784" y="223371"/>
                </a:lnTo>
                <a:lnTo>
                  <a:pt x="387546" y="234570"/>
                </a:lnTo>
                <a:lnTo>
                  <a:pt x="314392" y="245525"/>
                </a:lnTo>
                <a:lnTo>
                  <a:pt x="259277" y="256228"/>
                </a:lnTo>
                <a:lnTo>
                  <a:pt x="219156" y="266672"/>
                </a:lnTo>
                <a:lnTo>
                  <a:pt x="171724" y="286744"/>
                </a:lnTo>
                <a:lnTo>
                  <a:pt x="147739" y="305676"/>
                </a:lnTo>
                <a:lnTo>
                  <a:pt x="149695" y="308605"/>
                </a:lnTo>
                <a:lnTo>
                  <a:pt x="149601" y="349753"/>
                </a:lnTo>
                <a:lnTo>
                  <a:pt x="149447" y="379097"/>
                </a:lnTo>
                <a:lnTo>
                  <a:pt x="50352" y="379097"/>
                </a:lnTo>
                <a:lnTo>
                  <a:pt x="39738" y="384136"/>
                </a:lnTo>
                <a:lnTo>
                  <a:pt x="30931" y="387006"/>
                </a:lnTo>
                <a:close/>
              </a:path>
              <a:path w="628015" h="634364">
                <a:moveTo>
                  <a:pt x="594592" y="464642"/>
                </a:moveTo>
                <a:lnTo>
                  <a:pt x="231292" y="464642"/>
                </a:lnTo>
                <a:lnTo>
                  <a:pt x="222043" y="462857"/>
                </a:lnTo>
                <a:lnTo>
                  <a:pt x="214609" y="458014"/>
                </a:lnTo>
                <a:lnTo>
                  <a:pt x="209659" y="450877"/>
                </a:lnTo>
                <a:lnTo>
                  <a:pt x="207860" y="442213"/>
                </a:lnTo>
                <a:lnTo>
                  <a:pt x="209659" y="432377"/>
                </a:lnTo>
                <a:lnTo>
                  <a:pt x="214609" y="424641"/>
                </a:lnTo>
                <a:lnTo>
                  <a:pt x="222043" y="419580"/>
                </a:lnTo>
                <a:lnTo>
                  <a:pt x="231292" y="417766"/>
                </a:lnTo>
                <a:lnTo>
                  <a:pt x="449351" y="416750"/>
                </a:lnTo>
                <a:lnTo>
                  <a:pt x="471321" y="392371"/>
                </a:lnTo>
                <a:lnTo>
                  <a:pt x="490616" y="367707"/>
                </a:lnTo>
                <a:lnTo>
                  <a:pt x="508383" y="342089"/>
                </a:lnTo>
                <a:lnTo>
                  <a:pt x="525767" y="314845"/>
                </a:lnTo>
                <a:lnTo>
                  <a:pt x="409539" y="314105"/>
                </a:lnTo>
                <a:lnTo>
                  <a:pt x="330247" y="311977"/>
                </a:lnTo>
                <a:lnTo>
                  <a:pt x="280844" y="308605"/>
                </a:lnTo>
                <a:lnTo>
                  <a:pt x="254282" y="304128"/>
                </a:lnTo>
                <a:lnTo>
                  <a:pt x="243513" y="298689"/>
                </a:lnTo>
                <a:lnTo>
                  <a:pt x="241490" y="292430"/>
                </a:lnTo>
                <a:lnTo>
                  <a:pt x="243288" y="283022"/>
                </a:lnTo>
                <a:lnTo>
                  <a:pt x="248238" y="275239"/>
                </a:lnTo>
                <a:lnTo>
                  <a:pt x="255672" y="269939"/>
                </a:lnTo>
                <a:lnTo>
                  <a:pt x="264922" y="267982"/>
                </a:lnTo>
                <a:lnTo>
                  <a:pt x="562457" y="267982"/>
                </a:lnTo>
                <a:lnTo>
                  <a:pt x="574111" y="271086"/>
                </a:lnTo>
                <a:lnTo>
                  <a:pt x="582325" y="279061"/>
                </a:lnTo>
                <a:lnTo>
                  <a:pt x="585955" y="289901"/>
                </a:lnTo>
                <a:lnTo>
                  <a:pt x="583857" y="301599"/>
                </a:lnTo>
                <a:lnTo>
                  <a:pt x="567265" y="334656"/>
                </a:lnTo>
                <a:lnTo>
                  <a:pt x="549717" y="365036"/>
                </a:lnTo>
                <a:lnTo>
                  <a:pt x="531405" y="392739"/>
                </a:lnTo>
                <a:lnTo>
                  <a:pt x="512521" y="417766"/>
                </a:lnTo>
                <a:lnTo>
                  <a:pt x="576083" y="419580"/>
                </a:lnTo>
                <a:lnTo>
                  <a:pt x="611236" y="424514"/>
                </a:lnTo>
                <a:lnTo>
                  <a:pt x="621644" y="429603"/>
                </a:lnTo>
                <a:lnTo>
                  <a:pt x="617702" y="435178"/>
                </a:lnTo>
                <a:lnTo>
                  <a:pt x="610374" y="445020"/>
                </a:lnTo>
                <a:lnTo>
                  <a:pt x="602805" y="454685"/>
                </a:lnTo>
                <a:lnTo>
                  <a:pt x="595020" y="464146"/>
                </a:lnTo>
                <a:lnTo>
                  <a:pt x="594592" y="464642"/>
                </a:lnTo>
                <a:close/>
              </a:path>
              <a:path w="628015" h="634364">
                <a:moveTo>
                  <a:pt x="127368" y="633780"/>
                </a:moveTo>
                <a:lnTo>
                  <a:pt x="91695" y="504998"/>
                </a:lnTo>
                <a:lnTo>
                  <a:pt x="81471" y="436670"/>
                </a:lnTo>
                <a:lnTo>
                  <a:pt x="71191" y="397892"/>
                </a:lnTo>
                <a:lnTo>
                  <a:pt x="60827" y="381192"/>
                </a:lnTo>
                <a:lnTo>
                  <a:pt x="50352" y="379097"/>
                </a:lnTo>
                <a:lnTo>
                  <a:pt x="149447" y="379097"/>
                </a:lnTo>
                <a:lnTo>
                  <a:pt x="149236" y="419580"/>
                </a:lnTo>
                <a:lnTo>
                  <a:pt x="147477" y="513096"/>
                </a:lnTo>
                <a:lnTo>
                  <a:pt x="144808" y="569994"/>
                </a:lnTo>
                <a:lnTo>
                  <a:pt x="137155" y="624560"/>
                </a:lnTo>
                <a:lnTo>
                  <a:pt x="132456" y="632316"/>
                </a:lnTo>
                <a:lnTo>
                  <a:pt x="127368" y="633780"/>
                </a:lnTo>
                <a:close/>
              </a:path>
              <a:path w="628015" h="634364">
                <a:moveTo>
                  <a:pt x="347287" y="624142"/>
                </a:moveTo>
                <a:lnTo>
                  <a:pt x="341614" y="619598"/>
                </a:lnTo>
                <a:lnTo>
                  <a:pt x="339305" y="610349"/>
                </a:lnTo>
                <a:lnTo>
                  <a:pt x="340945" y="601097"/>
                </a:lnTo>
                <a:lnTo>
                  <a:pt x="345546" y="593659"/>
                </a:lnTo>
                <a:lnTo>
                  <a:pt x="352630" y="588705"/>
                </a:lnTo>
                <a:lnTo>
                  <a:pt x="361721" y="586905"/>
                </a:lnTo>
                <a:lnTo>
                  <a:pt x="394484" y="586301"/>
                </a:lnTo>
                <a:lnTo>
                  <a:pt x="414448" y="584361"/>
                </a:lnTo>
                <a:lnTo>
                  <a:pt x="443494" y="554781"/>
                </a:lnTo>
                <a:lnTo>
                  <a:pt x="444258" y="547166"/>
                </a:lnTo>
                <a:lnTo>
                  <a:pt x="444258" y="464642"/>
                </a:lnTo>
                <a:lnTo>
                  <a:pt x="492150" y="464642"/>
                </a:lnTo>
                <a:lnTo>
                  <a:pt x="492150" y="547166"/>
                </a:lnTo>
                <a:lnTo>
                  <a:pt x="491608" y="556148"/>
                </a:lnTo>
                <a:lnTo>
                  <a:pt x="453618" y="580415"/>
                </a:lnTo>
                <a:lnTo>
                  <a:pt x="409194" y="602221"/>
                </a:lnTo>
                <a:lnTo>
                  <a:pt x="362432" y="619645"/>
                </a:lnTo>
                <a:lnTo>
                  <a:pt x="350418" y="623277"/>
                </a:lnTo>
                <a:lnTo>
                  <a:pt x="347287" y="624142"/>
                </a:lnTo>
                <a:close/>
              </a:path>
            </a:pathLst>
          </a:custGeom>
          <a:solidFill>
            <a:srgbClr val="893D51"/>
          </a:solidFill>
        </p:spPr>
        <p:txBody>
          <a:bodyPr wrap="square" lIns="0" tIns="0" rIns="0" bIns="0" rtlCol="0"/>
          <a:lstStyle/>
          <a:p>
            <a:pPr algn="ctr"/>
            <a:endParaRPr sz="2000"/>
          </a:p>
        </p:txBody>
      </p:sp>
      <p:sp>
        <p:nvSpPr>
          <p:cNvPr id="69" name="object 71"/>
          <p:cNvSpPr txBox="1"/>
          <p:nvPr/>
        </p:nvSpPr>
        <p:spPr>
          <a:xfrm>
            <a:off x="1112661" y="2313925"/>
            <a:ext cx="122237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门店</a:t>
            </a:r>
            <a:r>
              <a:rPr lang="en-US" sz="2000" spc="-5" dirty="0" smtClean="0">
                <a:latin typeface="Microsoft YaHei"/>
                <a:cs typeface="Microsoft YaHei"/>
              </a:rPr>
              <a:t>POS</a:t>
            </a:r>
            <a:r>
              <a:rPr lang="zh-CN" altLang="en-US" sz="2000" spc="-5" dirty="0" smtClean="0">
                <a:latin typeface="Microsoft YaHei"/>
                <a:cs typeface="Microsoft YaHei"/>
              </a:rPr>
              <a:t>销售系统</a:t>
            </a:r>
            <a:endParaRPr sz="2000" dirty="0">
              <a:latin typeface="Microsoft YaHei"/>
              <a:cs typeface="Microsoft YaHei"/>
            </a:endParaRPr>
          </a:p>
        </p:txBody>
      </p:sp>
      <p:sp>
        <p:nvSpPr>
          <p:cNvPr id="70" name="object 72"/>
          <p:cNvSpPr txBox="1"/>
          <p:nvPr/>
        </p:nvSpPr>
        <p:spPr>
          <a:xfrm>
            <a:off x="2904693" y="2313926"/>
            <a:ext cx="11436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调价运营系统</a:t>
            </a:r>
            <a:endParaRPr sz="2000" dirty="0">
              <a:latin typeface="Microsoft YaHei"/>
              <a:cs typeface="Microsoft YaHei"/>
            </a:endParaRPr>
          </a:p>
        </p:txBody>
      </p:sp>
      <p:sp>
        <p:nvSpPr>
          <p:cNvPr id="71" name="object 73"/>
          <p:cNvSpPr txBox="1"/>
          <p:nvPr/>
        </p:nvSpPr>
        <p:spPr>
          <a:xfrm>
            <a:off x="4657535" y="2313925"/>
            <a:ext cx="1143635" cy="615553"/>
          </a:xfrm>
          <a:prstGeom prst="rect">
            <a:avLst/>
          </a:prstGeom>
        </p:spPr>
        <p:txBody>
          <a:bodyPr vert="horz" wrap="square" lIns="0" tIns="0" rIns="0" bIns="0" rtlCol="0">
            <a:spAutoFit/>
          </a:bodyPr>
          <a:lstStyle/>
          <a:p>
            <a:pPr marL="12700" algn="ctr">
              <a:lnSpc>
                <a:spcPct val="100000"/>
              </a:lnSpc>
            </a:pPr>
            <a:r>
              <a:rPr lang="en-US" sz="2000" dirty="0" smtClean="0">
                <a:latin typeface="Microsoft YaHei"/>
                <a:cs typeface="Microsoft YaHei"/>
              </a:rPr>
              <a:t>O2O</a:t>
            </a:r>
            <a:r>
              <a:rPr lang="zh-CN" altLang="en-US" sz="2000" dirty="0" smtClean="0">
                <a:latin typeface="Microsoft YaHei"/>
                <a:cs typeface="Microsoft YaHei"/>
              </a:rPr>
              <a:t>微商城系统</a:t>
            </a:r>
            <a:endParaRPr sz="2000" dirty="0">
              <a:latin typeface="Microsoft YaHei"/>
              <a:cs typeface="Microsoft YaHei"/>
            </a:endParaRPr>
          </a:p>
        </p:txBody>
      </p:sp>
      <p:sp>
        <p:nvSpPr>
          <p:cNvPr id="72" name="object 74"/>
          <p:cNvSpPr txBox="1"/>
          <p:nvPr/>
        </p:nvSpPr>
        <p:spPr>
          <a:xfrm>
            <a:off x="6410389" y="2313926"/>
            <a:ext cx="11436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人力资源系统</a:t>
            </a:r>
            <a:endParaRPr sz="2000" dirty="0">
              <a:latin typeface="Microsoft YaHei"/>
              <a:cs typeface="Microsoft YaHei"/>
            </a:endParaRPr>
          </a:p>
        </p:txBody>
      </p:sp>
      <p:sp>
        <p:nvSpPr>
          <p:cNvPr id="73" name="object 75"/>
          <p:cNvSpPr txBox="1"/>
          <p:nvPr/>
        </p:nvSpPr>
        <p:spPr>
          <a:xfrm>
            <a:off x="8163243" y="2309888"/>
            <a:ext cx="11436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供应链系统</a:t>
            </a:r>
            <a:endParaRPr sz="2000" dirty="0">
              <a:latin typeface="Microsoft YaHei"/>
              <a:cs typeface="Microsoft YaHei"/>
            </a:endParaRPr>
          </a:p>
        </p:txBody>
      </p:sp>
      <p:sp>
        <p:nvSpPr>
          <p:cNvPr id="74" name="object 76"/>
          <p:cNvSpPr txBox="1"/>
          <p:nvPr/>
        </p:nvSpPr>
        <p:spPr>
          <a:xfrm>
            <a:off x="9776295" y="2309887"/>
            <a:ext cx="1423035" cy="615553"/>
          </a:xfrm>
          <a:prstGeom prst="rect">
            <a:avLst/>
          </a:prstGeom>
        </p:spPr>
        <p:txBody>
          <a:bodyPr vert="horz" wrap="square" lIns="0" tIns="0" rIns="0" bIns="0" rtlCol="0">
            <a:spAutoFit/>
          </a:bodyPr>
          <a:lstStyle/>
          <a:p>
            <a:pPr marL="12700" algn="ctr">
              <a:lnSpc>
                <a:spcPct val="100000"/>
              </a:lnSpc>
            </a:pPr>
            <a:r>
              <a:rPr sz="2000" dirty="0">
                <a:latin typeface="Microsoft YaHei"/>
                <a:cs typeface="Microsoft YaHei"/>
              </a:rPr>
              <a:t>门店库存成本核销系</a:t>
            </a:r>
            <a:r>
              <a:rPr sz="2000" spc="5" dirty="0">
                <a:latin typeface="Microsoft YaHei"/>
                <a:cs typeface="Microsoft YaHei"/>
              </a:rPr>
              <a:t>统</a:t>
            </a:r>
            <a:endParaRPr sz="2000" dirty="0">
              <a:latin typeface="Microsoft YaHei"/>
              <a:cs typeface="Microsoft YaHei"/>
            </a:endParaRPr>
          </a:p>
        </p:txBody>
      </p:sp>
      <p:sp>
        <p:nvSpPr>
          <p:cNvPr id="75" name="object 77"/>
          <p:cNvSpPr txBox="1"/>
          <p:nvPr/>
        </p:nvSpPr>
        <p:spPr>
          <a:xfrm>
            <a:off x="1067181" y="4093501"/>
            <a:ext cx="1313180" cy="615553"/>
          </a:xfrm>
          <a:prstGeom prst="rect">
            <a:avLst/>
          </a:prstGeom>
        </p:spPr>
        <p:txBody>
          <a:bodyPr vert="horz" wrap="square" lIns="0" tIns="0" rIns="0" bIns="0" rtlCol="0">
            <a:spAutoFit/>
          </a:bodyPr>
          <a:lstStyle/>
          <a:p>
            <a:pPr marL="12700" algn="ctr">
              <a:lnSpc>
                <a:spcPct val="100000"/>
              </a:lnSpc>
            </a:pPr>
            <a:r>
              <a:rPr sz="2000" spc="-5" dirty="0" smtClean="0">
                <a:latin typeface="Microsoft YaHei"/>
                <a:cs typeface="Microsoft YaHei"/>
              </a:rPr>
              <a:t>会员营销系统</a:t>
            </a:r>
            <a:endParaRPr sz="2000" dirty="0">
              <a:latin typeface="Microsoft YaHei"/>
              <a:cs typeface="Microsoft YaHei"/>
            </a:endParaRPr>
          </a:p>
        </p:txBody>
      </p:sp>
      <p:sp>
        <p:nvSpPr>
          <p:cNvPr id="76" name="object 78"/>
          <p:cNvSpPr txBox="1"/>
          <p:nvPr/>
        </p:nvSpPr>
        <p:spPr>
          <a:xfrm>
            <a:off x="3101403" y="4093501"/>
            <a:ext cx="708597"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移动管家</a:t>
            </a:r>
            <a:endParaRPr sz="2000" dirty="0">
              <a:latin typeface="Microsoft YaHei"/>
              <a:cs typeface="Microsoft YaHei"/>
            </a:endParaRPr>
          </a:p>
        </p:txBody>
      </p:sp>
      <p:sp>
        <p:nvSpPr>
          <p:cNvPr id="77" name="object 79"/>
          <p:cNvSpPr txBox="1"/>
          <p:nvPr/>
        </p:nvSpPr>
        <p:spPr>
          <a:xfrm>
            <a:off x="4724400" y="4093500"/>
            <a:ext cx="1000544"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促销方案系统</a:t>
            </a:r>
            <a:endParaRPr sz="2000" dirty="0">
              <a:latin typeface="Microsoft YaHei"/>
              <a:cs typeface="Microsoft YaHei"/>
            </a:endParaRPr>
          </a:p>
        </p:txBody>
      </p:sp>
      <p:sp>
        <p:nvSpPr>
          <p:cNvPr id="78" name="object 80"/>
          <p:cNvSpPr txBox="1"/>
          <p:nvPr/>
        </p:nvSpPr>
        <p:spPr>
          <a:xfrm>
            <a:off x="6270867" y="4093500"/>
            <a:ext cx="1423035" cy="615553"/>
          </a:xfrm>
          <a:prstGeom prst="rect">
            <a:avLst/>
          </a:prstGeom>
        </p:spPr>
        <p:txBody>
          <a:bodyPr vert="horz" wrap="square" lIns="0" tIns="0" rIns="0" bIns="0" rtlCol="0">
            <a:spAutoFit/>
          </a:bodyPr>
          <a:lstStyle/>
          <a:p>
            <a:pPr marL="12700" algn="ctr">
              <a:lnSpc>
                <a:spcPct val="100000"/>
              </a:lnSpc>
            </a:pPr>
            <a:r>
              <a:rPr sz="2000" dirty="0">
                <a:latin typeface="Microsoft YaHei"/>
                <a:cs typeface="Microsoft YaHei"/>
              </a:rPr>
              <a:t>连锁集团采购配送系</a:t>
            </a:r>
            <a:r>
              <a:rPr sz="2000" spc="5" dirty="0">
                <a:latin typeface="Microsoft YaHei"/>
                <a:cs typeface="Microsoft YaHei"/>
              </a:rPr>
              <a:t>统</a:t>
            </a:r>
            <a:endParaRPr sz="2000" dirty="0">
              <a:latin typeface="Microsoft YaHei"/>
              <a:cs typeface="Microsoft YaHei"/>
            </a:endParaRPr>
          </a:p>
        </p:txBody>
      </p:sp>
      <p:sp>
        <p:nvSpPr>
          <p:cNvPr id="79" name="object 81"/>
          <p:cNvSpPr txBox="1"/>
          <p:nvPr/>
        </p:nvSpPr>
        <p:spPr>
          <a:xfrm>
            <a:off x="8163243" y="4093500"/>
            <a:ext cx="11436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门店</a:t>
            </a:r>
            <a:r>
              <a:rPr sz="2000" dirty="0" smtClean="0">
                <a:latin typeface="Microsoft YaHei"/>
                <a:cs typeface="Microsoft YaHei"/>
              </a:rPr>
              <a:t>后台管理系</a:t>
            </a:r>
            <a:r>
              <a:rPr sz="2000" spc="5" dirty="0" smtClean="0">
                <a:latin typeface="Microsoft YaHei"/>
                <a:cs typeface="Microsoft YaHei"/>
              </a:rPr>
              <a:t>统</a:t>
            </a:r>
            <a:endParaRPr sz="2000" dirty="0">
              <a:latin typeface="Microsoft YaHei"/>
              <a:cs typeface="Microsoft YaHei"/>
            </a:endParaRPr>
          </a:p>
        </p:txBody>
      </p:sp>
      <p:sp>
        <p:nvSpPr>
          <p:cNvPr id="80" name="object 82"/>
          <p:cNvSpPr txBox="1"/>
          <p:nvPr/>
        </p:nvSpPr>
        <p:spPr>
          <a:xfrm>
            <a:off x="10055885" y="4093500"/>
            <a:ext cx="864235" cy="615553"/>
          </a:xfrm>
          <a:prstGeom prst="rect">
            <a:avLst/>
          </a:prstGeom>
        </p:spPr>
        <p:txBody>
          <a:bodyPr vert="horz" wrap="square" lIns="0" tIns="0" rIns="0" bIns="0" rtlCol="0">
            <a:spAutoFit/>
          </a:bodyPr>
          <a:lstStyle/>
          <a:p>
            <a:pPr marL="12700" algn="ctr">
              <a:lnSpc>
                <a:spcPct val="100000"/>
              </a:lnSpc>
            </a:pPr>
            <a:r>
              <a:rPr sz="2000" dirty="0">
                <a:latin typeface="Microsoft YaHei"/>
                <a:cs typeface="Microsoft YaHei"/>
              </a:rPr>
              <a:t>决策报表系</a:t>
            </a:r>
            <a:r>
              <a:rPr sz="2000" spc="5" dirty="0">
                <a:latin typeface="Microsoft YaHei"/>
                <a:cs typeface="Microsoft YaHei"/>
              </a:rPr>
              <a:t>统</a:t>
            </a:r>
            <a:endParaRPr sz="2000">
              <a:latin typeface="Microsoft YaHei"/>
              <a:cs typeface="Microsoft YaHei"/>
            </a:endParaRPr>
          </a:p>
        </p:txBody>
      </p:sp>
      <p:sp>
        <p:nvSpPr>
          <p:cNvPr id="81" name="object 83"/>
          <p:cNvSpPr txBox="1"/>
          <p:nvPr/>
        </p:nvSpPr>
        <p:spPr>
          <a:xfrm>
            <a:off x="1202829" y="5873075"/>
            <a:ext cx="1083171"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营业员提成系统</a:t>
            </a:r>
            <a:endParaRPr sz="2000" dirty="0">
              <a:latin typeface="Microsoft YaHei"/>
              <a:cs typeface="Microsoft YaHei"/>
            </a:endParaRPr>
          </a:p>
        </p:txBody>
      </p:sp>
      <p:sp>
        <p:nvSpPr>
          <p:cNvPr id="82" name="object 84"/>
          <p:cNvSpPr txBox="1"/>
          <p:nvPr/>
        </p:nvSpPr>
        <p:spPr>
          <a:xfrm>
            <a:off x="3025202" y="5873076"/>
            <a:ext cx="937199" cy="307777"/>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微信通</a:t>
            </a:r>
            <a:endParaRPr sz="2000" dirty="0">
              <a:latin typeface="Microsoft YaHei"/>
              <a:cs typeface="Microsoft YaHei"/>
            </a:endParaRPr>
          </a:p>
        </p:txBody>
      </p:sp>
      <p:sp>
        <p:nvSpPr>
          <p:cNvPr id="83" name="object 85"/>
          <p:cNvSpPr txBox="1"/>
          <p:nvPr/>
        </p:nvSpPr>
        <p:spPr>
          <a:xfrm>
            <a:off x="4724401" y="5914580"/>
            <a:ext cx="1013156" cy="307777"/>
          </a:xfrm>
          <a:prstGeom prst="rect">
            <a:avLst/>
          </a:prstGeom>
        </p:spPr>
        <p:txBody>
          <a:bodyPr vert="horz" wrap="square" lIns="0" tIns="0" rIns="0" bIns="0" rtlCol="0">
            <a:spAutoFit/>
          </a:bodyPr>
          <a:lstStyle/>
          <a:p>
            <a:pPr marL="12700" algn="ctr">
              <a:lnSpc>
                <a:spcPct val="100000"/>
              </a:lnSpc>
            </a:pPr>
            <a:r>
              <a:rPr lang="zh-CN" altLang="en-US" sz="2000" dirty="0">
                <a:latin typeface="Microsoft YaHei"/>
                <a:cs typeface="Microsoft YaHei"/>
              </a:rPr>
              <a:t>订货快</a:t>
            </a:r>
            <a:endParaRPr sz="2000" dirty="0">
              <a:latin typeface="Microsoft YaHei"/>
              <a:cs typeface="Microsoft YaHei"/>
            </a:endParaRPr>
          </a:p>
        </p:txBody>
      </p:sp>
      <p:sp>
        <p:nvSpPr>
          <p:cNvPr id="84" name="object 86"/>
          <p:cNvSpPr txBox="1"/>
          <p:nvPr/>
        </p:nvSpPr>
        <p:spPr>
          <a:xfrm>
            <a:off x="6607100" y="5873076"/>
            <a:ext cx="784301"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礼券系统</a:t>
            </a:r>
            <a:endParaRPr sz="2000" dirty="0">
              <a:latin typeface="Microsoft YaHei"/>
              <a:cs typeface="Microsoft YaHei"/>
            </a:endParaRPr>
          </a:p>
        </p:txBody>
      </p:sp>
      <p:sp>
        <p:nvSpPr>
          <p:cNvPr id="85" name="object 87"/>
          <p:cNvSpPr txBox="1"/>
          <p:nvPr/>
        </p:nvSpPr>
        <p:spPr>
          <a:xfrm>
            <a:off x="8029283" y="5873076"/>
            <a:ext cx="1423035" cy="615553"/>
          </a:xfrm>
          <a:prstGeom prst="rect">
            <a:avLst/>
          </a:prstGeom>
        </p:spPr>
        <p:txBody>
          <a:bodyPr vert="horz" wrap="square" lIns="0" tIns="0" rIns="0" bIns="0" rtlCol="0">
            <a:spAutoFit/>
          </a:bodyPr>
          <a:lstStyle/>
          <a:p>
            <a:pPr marL="12700" algn="ctr">
              <a:lnSpc>
                <a:spcPct val="100000"/>
              </a:lnSpc>
            </a:pPr>
            <a:r>
              <a:rPr lang="zh-CN" altLang="en-US" sz="2000" dirty="0" smtClean="0">
                <a:latin typeface="Microsoft YaHei"/>
                <a:cs typeface="Microsoft YaHei"/>
              </a:rPr>
              <a:t>业绩目标管理系统</a:t>
            </a:r>
            <a:endParaRPr sz="2000" dirty="0">
              <a:latin typeface="Microsoft YaHei"/>
              <a:cs typeface="Microsoft YaHei"/>
            </a:endParaRPr>
          </a:p>
        </p:txBody>
      </p:sp>
      <p:sp>
        <p:nvSpPr>
          <p:cNvPr id="86" name="object 88"/>
          <p:cNvSpPr txBox="1"/>
          <p:nvPr/>
        </p:nvSpPr>
        <p:spPr>
          <a:xfrm>
            <a:off x="9916351" y="5873075"/>
            <a:ext cx="1143635" cy="615553"/>
          </a:xfrm>
          <a:prstGeom prst="rect">
            <a:avLst/>
          </a:prstGeom>
        </p:spPr>
        <p:txBody>
          <a:bodyPr vert="horz" wrap="square" lIns="0" tIns="0" rIns="0" bIns="0" rtlCol="0">
            <a:spAutoFit/>
          </a:bodyPr>
          <a:lstStyle/>
          <a:p>
            <a:pPr marL="12700" algn="ctr">
              <a:lnSpc>
                <a:spcPct val="100000"/>
              </a:lnSpc>
            </a:pPr>
            <a:r>
              <a:rPr sz="2000" dirty="0">
                <a:latin typeface="Microsoft YaHei"/>
                <a:cs typeface="Microsoft YaHei"/>
              </a:rPr>
              <a:t>会员推荐激励系</a:t>
            </a:r>
            <a:r>
              <a:rPr sz="2000" spc="5" dirty="0">
                <a:latin typeface="Microsoft YaHei"/>
                <a:cs typeface="Microsoft YaHei"/>
              </a:rPr>
              <a:t>统</a:t>
            </a:r>
            <a:endParaRPr sz="2000" dirty="0">
              <a:latin typeface="Microsoft YaHei"/>
              <a:cs typeface="Microsoft YaHei"/>
            </a:endParaRPr>
          </a:p>
        </p:txBody>
      </p:sp>
      <p:grpSp>
        <p:nvGrpSpPr>
          <p:cNvPr id="87" name="组合 2"/>
          <p:cNvGrpSpPr>
            <a:grpSpLocks/>
          </p:cNvGrpSpPr>
          <p:nvPr/>
        </p:nvGrpSpPr>
        <p:grpSpPr bwMode="auto">
          <a:xfrm>
            <a:off x="244303" y="196528"/>
            <a:ext cx="11947697" cy="718184"/>
            <a:chOff x="-172" y="-1684"/>
            <a:chExt cx="11948400" cy="718464"/>
          </a:xfrm>
        </p:grpSpPr>
        <p:grpSp>
          <p:nvGrpSpPr>
            <p:cNvPr id="88" name="组合 24"/>
            <p:cNvGrpSpPr>
              <a:grpSpLocks/>
            </p:cNvGrpSpPr>
            <p:nvPr/>
          </p:nvGrpSpPr>
          <p:grpSpPr bwMode="auto">
            <a:xfrm>
              <a:off x="-172" y="-1684"/>
              <a:ext cx="611598" cy="615696"/>
              <a:chOff x="-850" y="-8320"/>
              <a:chExt cx="3021648" cy="3041894"/>
            </a:xfrm>
          </p:grpSpPr>
          <p:pic>
            <p:nvPicPr>
              <p:cNvPr id="91" name="Picture 25@|13FFC:16777215|FBC:16777215|LFC:16777215|LBC:16777215"/>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89" name="文本框 37"/>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4</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90" name="文本框 38"/>
            <p:cNvSpPr txBox="1">
              <a:spLocks noChangeArrowheads="1"/>
            </p:cNvSpPr>
            <p:nvPr/>
          </p:nvSpPr>
          <p:spPr bwMode="auto">
            <a:xfrm>
              <a:off x="679914" y="70197"/>
              <a:ext cx="11268314" cy="64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sym typeface="Arial" panose="020B0604020202020204" pitchFamily="34" charset="0"/>
                </a:rPr>
                <a:t>产品模块涉及企业全部业务单元</a:t>
              </a:r>
              <a:endParaRPr lang="zh-CN" altLang="en-US" sz="3600" b="1" dirty="0">
                <a:solidFill>
                  <a:srgbClr val="4B5E75"/>
                </a:solidFill>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1"/>
          <p:cNvSpPr>
            <a:spLocks noChangeArrowheads="1"/>
          </p:cNvSpPr>
          <p:nvPr/>
        </p:nvSpPr>
        <p:spPr bwMode="auto">
          <a:xfrm>
            <a:off x="1487489" y="1860550"/>
            <a:ext cx="3173412" cy="3173413"/>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sym typeface="Arial" panose="020B0604020202020204" pitchFamily="34" charset="0"/>
            </a:endParaRPr>
          </a:p>
        </p:txBody>
      </p:sp>
      <p:pic>
        <p:nvPicPr>
          <p:cNvPr id="6147" name="图片 10"/>
          <p:cNvPicPr>
            <a:picLocks noChangeAspect="1" noChangeArrowheads="1"/>
          </p:cNvPicPr>
          <p:nvPr/>
        </p:nvPicPr>
        <p:blipFill>
          <a:blip r:embed="rId2">
            <a:extLst>
              <a:ext uri="{28A0092B-C50C-407E-A947-70E740481C1C}">
                <a14:useLocalDpi xmlns="" xmlns:a14="http://schemas.microsoft.com/office/drawing/2010/main" val="0"/>
              </a:ext>
            </a:extLst>
          </a:blip>
          <a:srcRect l="50558" t="14043"/>
          <a:stretch>
            <a:fillRect/>
          </a:stretch>
        </p:blipFill>
        <p:spPr bwMode="auto">
          <a:xfrm>
            <a:off x="1" y="2"/>
            <a:ext cx="5245100" cy="481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图片 23"/>
          <p:cNvPicPr>
            <a:picLocks noChangeAspect="1" noChangeArrowheads="1"/>
          </p:cNvPicPr>
          <p:nvPr/>
        </p:nvPicPr>
        <p:blipFill>
          <a:blip r:embed="rId3">
            <a:extLst>
              <a:ext uri="{28A0092B-C50C-407E-A947-70E740481C1C}">
                <a14:useLocalDpi xmlns="" xmlns:a14="http://schemas.microsoft.com/office/drawing/2010/main" val="0"/>
              </a:ext>
            </a:extLst>
          </a:blip>
          <a:srcRect r="50558" b="14043"/>
          <a:stretch>
            <a:fillRect/>
          </a:stretch>
        </p:blipFill>
        <p:spPr bwMode="auto">
          <a:xfrm>
            <a:off x="8474076" y="3446465"/>
            <a:ext cx="3717925"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椭圆 4"/>
          <p:cNvSpPr>
            <a:spLocks noChangeArrowheads="1"/>
          </p:cNvSpPr>
          <p:nvPr/>
        </p:nvSpPr>
        <p:spPr bwMode="auto">
          <a:xfrm>
            <a:off x="5978073" y="1655530"/>
            <a:ext cx="563563" cy="584200"/>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400">
              <a:solidFill>
                <a:srgbClr val="FFFFFF"/>
              </a:solidFill>
              <a:sym typeface="Arial" panose="020B0604020202020204" pitchFamily="34" charset="0"/>
            </a:endParaRPr>
          </a:p>
        </p:txBody>
      </p:sp>
      <p:sp>
        <p:nvSpPr>
          <p:cNvPr id="6150" name="文本框 5"/>
          <p:cNvSpPr txBox="1">
            <a:spLocks noChangeArrowheads="1"/>
          </p:cNvSpPr>
          <p:nvPr/>
        </p:nvSpPr>
        <p:spPr bwMode="auto">
          <a:xfrm>
            <a:off x="5978073" y="1655530"/>
            <a:ext cx="5635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3200" b="1">
                <a:solidFill>
                  <a:schemeClr val="bg1"/>
                </a:solidFill>
                <a:cs typeface="Vrinda" panose="020B0502040204020203" pitchFamily="34" charset="0"/>
                <a:sym typeface="Arial" panose="020B0604020202020204" pitchFamily="34" charset="0"/>
              </a:rPr>
              <a:t>1</a:t>
            </a:r>
            <a:endParaRPr lang="zh-CN" altLang="en-US" sz="3200" b="1">
              <a:solidFill>
                <a:schemeClr val="bg1"/>
              </a:solidFill>
              <a:cs typeface="Vrinda" panose="020B0502040204020203" pitchFamily="34" charset="0"/>
              <a:sym typeface="Arial" panose="020B0604020202020204" pitchFamily="34" charset="0"/>
            </a:endParaRPr>
          </a:p>
        </p:txBody>
      </p:sp>
      <p:sp>
        <p:nvSpPr>
          <p:cNvPr id="6151" name="文本框 21"/>
          <p:cNvSpPr txBox="1">
            <a:spLocks noChangeArrowheads="1"/>
          </p:cNvSpPr>
          <p:nvPr/>
        </p:nvSpPr>
        <p:spPr bwMode="auto">
          <a:xfrm>
            <a:off x="6703560" y="1665055"/>
            <a:ext cx="344805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dirty="0" smtClean="0">
                <a:solidFill>
                  <a:srgbClr val="404040"/>
                </a:solidFill>
                <a:sym typeface="Arial" panose="020B0604020202020204" pitchFamily="34" charset="0"/>
              </a:rPr>
              <a:t>公司介绍</a:t>
            </a:r>
            <a:endParaRPr lang="zh-CN" altLang="en-US" dirty="0">
              <a:solidFill>
                <a:srgbClr val="404040"/>
              </a:solidFill>
              <a:sym typeface="Arial" panose="020B0604020202020204" pitchFamily="34" charset="0"/>
            </a:endParaRPr>
          </a:p>
        </p:txBody>
      </p:sp>
      <p:sp>
        <p:nvSpPr>
          <p:cNvPr id="6152" name="椭圆 9"/>
          <p:cNvSpPr>
            <a:spLocks noChangeArrowheads="1"/>
          </p:cNvSpPr>
          <p:nvPr/>
        </p:nvSpPr>
        <p:spPr bwMode="auto">
          <a:xfrm>
            <a:off x="5978073" y="2449282"/>
            <a:ext cx="563563" cy="563563"/>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400">
              <a:solidFill>
                <a:srgbClr val="FFFFFF"/>
              </a:solidFill>
              <a:sym typeface="Arial" panose="020B0604020202020204" pitchFamily="34" charset="0"/>
            </a:endParaRPr>
          </a:p>
        </p:txBody>
      </p:sp>
      <p:sp>
        <p:nvSpPr>
          <p:cNvPr id="6153" name="文本框 11"/>
          <p:cNvSpPr txBox="1">
            <a:spLocks noChangeArrowheads="1"/>
          </p:cNvSpPr>
          <p:nvPr/>
        </p:nvSpPr>
        <p:spPr bwMode="auto">
          <a:xfrm>
            <a:off x="5978073" y="2449280"/>
            <a:ext cx="5635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3200" b="1">
                <a:solidFill>
                  <a:schemeClr val="bg1"/>
                </a:solidFill>
                <a:cs typeface="Vrinda" panose="020B0502040204020203" pitchFamily="34" charset="0"/>
                <a:sym typeface="Arial" panose="020B0604020202020204" pitchFamily="34" charset="0"/>
              </a:rPr>
              <a:t>2</a:t>
            </a:r>
            <a:endParaRPr lang="zh-CN" altLang="en-US" sz="3200" b="1">
              <a:solidFill>
                <a:schemeClr val="bg1"/>
              </a:solidFill>
              <a:cs typeface="Vrinda" panose="020B0502040204020203" pitchFamily="34" charset="0"/>
              <a:sym typeface="Arial" panose="020B0604020202020204" pitchFamily="34" charset="0"/>
            </a:endParaRPr>
          </a:p>
        </p:txBody>
      </p:sp>
      <p:sp>
        <p:nvSpPr>
          <p:cNvPr id="6154" name="文本框 22"/>
          <p:cNvSpPr txBox="1">
            <a:spLocks noChangeArrowheads="1"/>
          </p:cNvSpPr>
          <p:nvPr/>
        </p:nvSpPr>
        <p:spPr bwMode="auto">
          <a:xfrm>
            <a:off x="6703560" y="2458805"/>
            <a:ext cx="344805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dirty="0" smtClean="0">
                <a:solidFill>
                  <a:srgbClr val="404040"/>
                </a:solidFill>
                <a:sym typeface="Arial" panose="020B0604020202020204" pitchFamily="34" charset="0"/>
              </a:rPr>
              <a:t>行业案例</a:t>
            </a:r>
            <a:endParaRPr lang="zh-CN" altLang="en-US" dirty="0">
              <a:solidFill>
                <a:srgbClr val="404040"/>
              </a:solidFill>
              <a:sym typeface="Arial" panose="020B0604020202020204" pitchFamily="34" charset="0"/>
            </a:endParaRPr>
          </a:p>
        </p:txBody>
      </p:sp>
      <p:sp>
        <p:nvSpPr>
          <p:cNvPr id="6155" name="椭圆 13"/>
          <p:cNvSpPr>
            <a:spLocks noChangeArrowheads="1"/>
          </p:cNvSpPr>
          <p:nvPr/>
        </p:nvSpPr>
        <p:spPr bwMode="auto">
          <a:xfrm>
            <a:off x="5978073" y="3241443"/>
            <a:ext cx="563563" cy="565150"/>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400">
              <a:solidFill>
                <a:srgbClr val="FFFFFF"/>
              </a:solidFill>
              <a:sym typeface="Arial" panose="020B0604020202020204" pitchFamily="34" charset="0"/>
            </a:endParaRPr>
          </a:p>
        </p:txBody>
      </p:sp>
      <p:sp>
        <p:nvSpPr>
          <p:cNvPr id="6156" name="文本框 14"/>
          <p:cNvSpPr txBox="1">
            <a:spLocks noChangeArrowheads="1"/>
          </p:cNvSpPr>
          <p:nvPr/>
        </p:nvSpPr>
        <p:spPr bwMode="auto">
          <a:xfrm>
            <a:off x="5978073" y="3241445"/>
            <a:ext cx="56356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3200" b="1">
                <a:solidFill>
                  <a:schemeClr val="bg1"/>
                </a:solidFill>
                <a:cs typeface="Vrinda" panose="020B0502040204020203" pitchFamily="34" charset="0"/>
                <a:sym typeface="Arial" panose="020B0604020202020204" pitchFamily="34" charset="0"/>
              </a:rPr>
              <a:t>3</a:t>
            </a:r>
            <a:endParaRPr lang="zh-CN" altLang="en-US" sz="3200" b="1">
              <a:solidFill>
                <a:schemeClr val="bg1"/>
              </a:solidFill>
              <a:cs typeface="Vrinda" panose="020B0502040204020203" pitchFamily="34" charset="0"/>
              <a:sym typeface="Arial" panose="020B0604020202020204" pitchFamily="34" charset="0"/>
            </a:endParaRPr>
          </a:p>
        </p:txBody>
      </p:sp>
      <p:sp>
        <p:nvSpPr>
          <p:cNvPr id="6157" name="文本框 24"/>
          <p:cNvSpPr txBox="1">
            <a:spLocks noChangeArrowheads="1"/>
          </p:cNvSpPr>
          <p:nvPr/>
        </p:nvSpPr>
        <p:spPr bwMode="auto">
          <a:xfrm>
            <a:off x="6703560" y="3250968"/>
            <a:ext cx="344805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None/>
            </a:pPr>
            <a:r>
              <a:rPr lang="zh-CN" altLang="en-US" dirty="0" smtClean="0">
                <a:solidFill>
                  <a:srgbClr val="404040"/>
                </a:solidFill>
                <a:sym typeface="Arial" panose="020B0604020202020204" pitchFamily="34" charset="0"/>
              </a:rPr>
              <a:t>产品结构</a:t>
            </a:r>
          </a:p>
        </p:txBody>
      </p:sp>
      <p:sp>
        <p:nvSpPr>
          <p:cNvPr id="6158" name="椭圆 16"/>
          <p:cNvSpPr>
            <a:spLocks noChangeArrowheads="1"/>
          </p:cNvSpPr>
          <p:nvPr/>
        </p:nvSpPr>
        <p:spPr bwMode="auto">
          <a:xfrm>
            <a:off x="5978073" y="4035193"/>
            <a:ext cx="563563" cy="565150"/>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400">
              <a:solidFill>
                <a:srgbClr val="FFFFFF"/>
              </a:solidFill>
              <a:sym typeface="Arial" panose="020B0604020202020204" pitchFamily="34" charset="0"/>
            </a:endParaRPr>
          </a:p>
        </p:txBody>
      </p:sp>
      <p:sp>
        <p:nvSpPr>
          <p:cNvPr id="6159" name="文本框 17"/>
          <p:cNvSpPr txBox="1">
            <a:spLocks noChangeArrowheads="1"/>
          </p:cNvSpPr>
          <p:nvPr/>
        </p:nvSpPr>
        <p:spPr bwMode="auto">
          <a:xfrm>
            <a:off x="5978073" y="4035195"/>
            <a:ext cx="56356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bg1"/>
                </a:solidFill>
                <a:cs typeface="Vrinda" panose="020B0502040204020203" pitchFamily="34" charset="0"/>
                <a:sym typeface="Arial" panose="020B0604020202020204" pitchFamily="34" charset="0"/>
              </a:rPr>
              <a:t>4</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6160" name="文本框 25"/>
          <p:cNvSpPr txBox="1">
            <a:spLocks noChangeArrowheads="1"/>
          </p:cNvSpPr>
          <p:nvPr/>
        </p:nvSpPr>
        <p:spPr bwMode="auto">
          <a:xfrm>
            <a:off x="6703560" y="4035193"/>
            <a:ext cx="3448051"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None/>
            </a:pPr>
            <a:r>
              <a:rPr lang="zh-CN" altLang="en-US" dirty="0" smtClean="0">
                <a:solidFill>
                  <a:srgbClr val="404040"/>
                </a:solidFill>
                <a:sym typeface="Arial" panose="020B0604020202020204" pitchFamily="34" charset="0"/>
              </a:rPr>
              <a:t>产品特点</a:t>
            </a:r>
            <a:endParaRPr lang="zh-CN" altLang="en-US" dirty="0">
              <a:solidFill>
                <a:srgbClr val="404040"/>
              </a:solidFill>
              <a:sym typeface="Arial" panose="020B0604020202020204" pitchFamily="34" charset="0"/>
            </a:endParaRPr>
          </a:p>
        </p:txBody>
      </p:sp>
      <p:grpSp>
        <p:nvGrpSpPr>
          <p:cNvPr id="6164" name="组合 30"/>
          <p:cNvGrpSpPr>
            <a:grpSpLocks/>
          </p:cNvGrpSpPr>
          <p:nvPr/>
        </p:nvGrpSpPr>
        <p:grpSpPr bwMode="auto">
          <a:xfrm>
            <a:off x="1417638" y="2724150"/>
            <a:ext cx="3192463" cy="1570038"/>
            <a:chOff x="0" y="0"/>
            <a:chExt cx="3192424" cy="1569660"/>
          </a:xfrm>
        </p:grpSpPr>
        <p:sp>
          <p:nvSpPr>
            <p:cNvPr id="6165" name="文本框 29"/>
            <p:cNvSpPr txBox="1">
              <a:spLocks noChangeArrowheads="1"/>
            </p:cNvSpPr>
            <p:nvPr/>
          </p:nvSpPr>
          <p:spPr bwMode="auto">
            <a:xfrm>
              <a:off x="0" y="0"/>
              <a:ext cx="319242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9600" dirty="0" smtClean="0">
                  <a:solidFill>
                    <a:schemeClr val="bg1"/>
                  </a:solidFill>
                  <a:cs typeface="Vrinda" panose="020B0502040204020203" pitchFamily="34" charset="0"/>
                  <a:sym typeface="Arial" panose="020B0604020202020204" pitchFamily="34" charset="0"/>
                </a:rPr>
                <a:t>C</a:t>
              </a:r>
              <a:r>
                <a:rPr lang="en-US" altLang="zh-CN" sz="2400" dirty="0" smtClean="0">
                  <a:solidFill>
                    <a:schemeClr val="bg1"/>
                  </a:solidFill>
                  <a:cs typeface="Vrinda" panose="020B0502040204020203" pitchFamily="34" charset="0"/>
                  <a:sym typeface="Arial" panose="020B0604020202020204" pitchFamily="34" charset="0"/>
                </a:rPr>
                <a:t>OTETS</a:t>
              </a:r>
              <a:endParaRPr lang="zh-CN" altLang="en-US" sz="2400" dirty="0">
                <a:solidFill>
                  <a:schemeClr val="bg1"/>
                </a:solidFill>
                <a:cs typeface="Vrinda" panose="020B0502040204020203" pitchFamily="34" charset="0"/>
                <a:sym typeface="Arial" panose="020B0604020202020204" pitchFamily="34" charset="0"/>
              </a:endParaRPr>
            </a:p>
          </p:txBody>
        </p:sp>
        <p:sp>
          <p:nvSpPr>
            <p:cNvPr id="6166" name="文本框 27"/>
            <p:cNvSpPr txBox="1">
              <a:spLocks noChangeArrowheads="1"/>
            </p:cNvSpPr>
            <p:nvPr/>
          </p:nvSpPr>
          <p:spPr bwMode="auto">
            <a:xfrm>
              <a:off x="1252258" y="126874"/>
              <a:ext cx="1648281" cy="830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zh-CN" altLang="en-US" sz="4800" b="1">
                  <a:solidFill>
                    <a:schemeClr val="bg1"/>
                  </a:solidFill>
                  <a:cs typeface="Vrinda" panose="020B0502040204020203" pitchFamily="34" charset="0"/>
                  <a:sym typeface="Arial" panose="020B0604020202020204" pitchFamily="34" charset="0"/>
                </a:rPr>
                <a:t>目录</a:t>
              </a:r>
            </a:p>
          </p:txBody>
        </p:sp>
      </p:grpSp>
      <p:sp>
        <p:nvSpPr>
          <p:cNvPr id="20" name="椭圆 16"/>
          <p:cNvSpPr>
            <a:spLocks noChangeArrowheads="1"/>
          </p:cNvSpPr>
          <p:nvPr/>
        </p:nvSpPr>
        <p:spPr bwMode="auto">
          <a:xfrm>
            <a:off x="6007102" y="4833478"/>
            <a:ext cx="563563" cy="565150"/>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400">
              <a:solidFill>
                <a:srgbClr val="FFFFFF"/>
              </a:solidFill>
              <a:sym typeface="Arial" panose="020B0604020202020204" pitchFamily="34" charset="0"/>
            </a:endParaRPr>
          </a:p>
        </p:txBody>
      </p:sp>
      <p:sp>
        <p:nvSpPr>
          <p:cNvPr id="21" name="文本框 17"/>
          <p:cNvSpPr txBox="1">
            <a:spLocks noChangeArrowheads="1"/>
          </p:cNvSpPr>
          <p:nvPr/>
        </p:nvSpPr>
        <p:spPr bwMode="auto">
          <a:xfrm>
            <a:off x="6007102" y="4833480"/>
            <a:ext cx="56356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5</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22" name="文本框 25"/>
          <p:cNvSpPr txBox="1">
            <a:spLocks noChangeArrowheads="1"/>
          </p:cNvSpPr>
          <p:nvPr/>
        </p:nvSpPr>
        <p:spPr bwMode="auto">
          <a:xfrm>
            <a:off x="6732589" y="4833478"/>
            <a:ext cx="3448051"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None/>
            </a:pPr>
            <a:r>
              <a:rPr lang="zh-CN" altLang="en-US" dirty="0" smtClean="0">
                <a:solidFill>
                  <a:srgbClr val="404040"/>
                </a:solidFill>
                <a:sym typeface="Arial" panose="020B0604020202020204" pitchFamily="34" charset="0"/>
              </a:rPr>
              <a:t>会员营销</a:t>
            </a:r>
            <a:endParaRPr lang="zh-CN" altLang="en-US" dirty="0">
              <a:solidFill>
                <a:srgbClr val="404040"/>
              </a:solidFill>
              <a:sym typeface="Arial" panose="020B0604020202020204" pitchFamily="34" charset="0"/>
            </a:endParaRPr>
          </a:p>
        </p:txBody>
      </p:sp>
      <p:sp>
        <p:nvSpPr>
          <p:cNvPr id="23" name="椭圆 16"/>
          <p:cNvSpPr>
            <a:spLocks noChangeArrowheads="1"/>
          </p:cNvSpPr>
          <p:nvPr/>
        </p:nvSpPr>
        <p:spPr bwMode="auto">
          <a:xfrm>
            <a:off x="6021617" y="5573706"/>
            <a:ext cx="563563" cy="565150"/>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400">
              <a:solidFill>
                <a:srgbClr val="FFFFFF"/>
              </a:solidFill>
              <a:sym typeface="Arial" panose="020B0604020202020204" pitchFamily="34" charset="0"/>
            </a:endParaRPr>
          </a:p>
        </p:txBody>
      </p:sp>
      <p:sp>
        <p:nvSpPr>
          <p:cNvPr id="24" name="文本框 17"/>
          <p:cNvSpPr txBox="1">
            <a:spLocks noChangeArrowheads="1"/>
          </p:cNvSpPr>
          <p:nvPr/>
        </p:nvSpPr>
        <p:spPr bwMode="auto">
          <a:xfrm>
            <a:off x="6021617" y="5573708"/>
            <a:ext cx="56356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25" name="文本框 25"/>
          <p:cNvSpPr txBox="1">
            <a:spLocks noChangeArrowheads="1"/>
          </p:cNvSpPr>
          <p:nvPr/>
        </p:nvSpPr>
        <p:spPr bwMode="auto">
          <a:xfrm>
            <a:off x="6747104" y="5573706"/>
            <a:ext cx="3448051"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None/>
            </a:pPr>
            <a:r>
              <a:rPr lang="zh-CN" altLang="en-US" dirty="0" smtClean="0">
                <a:solidFill>
                  <a:srgbClr val="404040"/>
                </a:solidFill>
                <a:sym typeface="Arial" panose="020B0604020202020204" pitchFamily="34" charset="0"/>
              </a:rPr>
              <a:t>亮点介绍</a:t>
            </a:r>
            <a:endParaRPr lang="zh-CN" altLang="en-US" dirty="0">
              <a:solidFill>
                <a:srgbClr val="40404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13605" y="1997758"/>
            <a:ext cx="3017837"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椭圆 7"/>
          <p:cNvSpPr>
            <a:spLocks noChangeArrowheads="1"/>
          </p:cNvSpPr>
          <p:nvPr/>
        </p:nvSpPr>
        <p:spPr bwMode="auto">
          <a:xfrm>
            <a:off x="1812017" y="1997756"/>
            <a:ext cx="3021013" cy="3021012"/>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7172" name="文本框 5"/>
          <p:cNvSpPr txBox="1">
            <a:spLocks noChangeArrowheads="1"/>
          </p:cNvSpPr>
          <p:nvPr/>
        </p:nvSpPr>
        <p:spPr bwMode="auto">
          <a:xfrm>
            <a:off x="2150156" y="2400981"/>
            <a:ext cx="234473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13800" b="1" dirty="0" smtClean="0">
                <a:solidFill>
                  <a:schemeClr val="bg1"/>
                </a:solidFill>
                <a:cs typeface="Vrinda" panose="020B0502040204020203" pitchFamily="34" charset="0"/>
                <a:sym typeface="Arial" panose="020B0604020202020204" pitchFamily="34" charset="0"/>
              </a:rPr>
              <a:t>5</a:t>
            </a:r>
            <a:endParaRPr lang="zh-CN" altLang="en-US" sz="13800" b="1" dirty="0">
              <a:solidFill>
                <a:schemeClr val="bg1"/>
              </a:solidFill>
              <a:cs typeface="Vrinda" panose="020B0502040204020203" pitchFamily="34" charset="0"/>
              <a:sym typeface="Arial" panose="020B0604020202020204" pitchFamily="34" charset="0"/>
            </a:endParaRPr>
          </a:p>
        </p:txBody>
      </p:sp>
      <p:sp>
        <p:nvSpPr>
          <p:cNvPr id="7173" name="文本框 9"/>
          <p:cNvSpPr txBox="1">
            <a:spLocks noChangeArrowheads="1"/>
          </p:cNvSpPr>
          <p:nvPr/>
        </p:nvSpPr>
        <p:spPr bwMode="auto">
          <a:xfrm>
            <a:off x="4116388" y="2780395"/>
            <a:ext cx="726598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rPr>
              <a:t>会员营销</a:t>
            </a:r>
            <a:endParaRPr lang="en-US" altLang="zh-CN"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4" y="225558"/>
            <a:ext cx="11947696" cy="1105528"/>
            <a:chOff x="-172" y="-1684"/>
            <a:chExt cx="11948400" cy="1105958"/>
          </a:xfrm>
        </p:grpSpPr>
        <p:grpSp>
          <p:nvGrpSpPr>
            <p:cNvPr id="3"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5</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会员营销</a:t>
              </a:r>
              <a:r>
                <a:rPr lang="en-US" altLang="zh-CN" sz="3600" b="1" dirty="0" smtClean="0">
                  <a:solidFill>
                    <a:srgbClr val="4B5E75"/>
                  </a:solidFill>
                  <a:latin typeface="+mj-ea"/>
                  <a:ea typeface="+mj-ea"/>
                  <a:sym typeface="Arial" panose="020B0604020202020204" pitchFamily="34" charset="0"/>
                </a:rPr>
                <a:t>—</a:t>
              </a:r>
              <a:r>
                <a:rPr lang="zh-CN" altLang="en-US" sz="3600" b="1" dirty="0" smtClean="0">
                  <a:solidFill>
                    <a:srgbClr val="4B5E75"/>
                  </a:solidFill>
                  <a:latin typeface="+mj-ea"/>
                  <a:ea typeface="+mj-ea"/>
                  <a:sym typeface="Arial" panose="020B0604020202020204" pitchFamily="34" charset="0"/>
                </a:rPr>
                <a:t>拉新</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13" name="稻壳儿小白白(http://dwz.cn/Wu2UP)"/>
          <p:cNvSpPr>
            <a:spLocks noChangeShapeType="1"/>
          </p:cNvSpPr>
          <p:nvPr/>
        </p:nvSpPr>
        <p:spPr bwMode="auto">
          <a:xfrm flipV="1">
            <a:off x="1533526" y="4021809"/>
            <a:ext cx="9166225" cy="0"/>
          </a:xfrm>
          <a:prstGeom prst="line">
            <a:avLst/>
          </a:prstGeom>
          <a:noFill/>
          <a:ln w="12700">
            <a:solidFill>
              <a:srgbClr val="ADBACA"/>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zh-CN" altLang="en-US" sz="2400">
              <a:latin typeface="+mj-ea"/>
              <a:ea typeface="+mj-ea"/>
            </a:endParaRPr>
          </a:p>
        </p:txBody>
      </p:sp>
      <p:sp>
        <p:nvSpPr>
          <p:cNvPr id="14" name="稻壳儿小白白(http://dwz.cn/Wu2UP)"/>
          <p:cNvSpPr>
            <a:spLocks noChangeShapeType="1"/>
          </p:cNvSpPr>
          <p:nvPr/>
        </p:nvSpPr>
        <p:spPr bwMode="auto">
          <a:xfrm flipV="1">
            <a:off x="5872163" y="2150149"/>
            <a:ext cx="0" cy="4021137"/>
          </a:xfrm>
          <a:prstGeom prst="line">
            <a:avLst/>
          </a:prstGeom>
          <a:noFill/>
          <a:ln w="12700">
            <a:solidFill>
              <a:srgbClr val="ADBACA"/>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zh-CN" altLang="en-US" sz="2400">
              <a:latin typeface="+mj-ea"/>
              <a:ea typeface="+mj-ea"/>
            </a:endParaRPr>
          </a:p>
        </p:txBody>
      </p:sp>
      <p:sp>
        <p:nvSpPr>
          <p:cNvPr id="23" name="稻壳儿小白白(http://dwz.cn/Wu2UP)"/>
          <p:cNvSpPr>
            <a:spLocks noChangeArrowheads="1"/>
          </p:cNvSpPr>
          <p:nvPr/>
        </p:nvSpPr>
        <p:spPr bwMode="auto">
          <a:xfrm>
            <a:off x="1506539" y="2491459"/>
            <a:ext cx="914400" cy="914400"/>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24" name="稻壳儿小白白(http://dwz.cn/Wu2UP)"/>
          <p:cNvSpPr>
            <a:spLocks noChangeArrowheads="1"/>
          </p:cNvSpPr>
          <p:nvPr/>
        </p:nvSpPr>
        <p:spPr bwMode="auto">
          <a:xfrm>
            <a:off x="6270625" y="2451772"/>
            <a:ext cx="914400" cy="914400"/>
          </a:xfrm>
          <a:prstGeom prst="ellipse">
            <a:avLst/>
          </a:prstGeom>
          <a:solidFill>
            <a:srgbClr val="FBB9CC"/>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25" name="稻壳儿小白白(http://dwz.cn/Wu2UP)"/>
          <p:cNvSpPr>
            <a:spLocks noChangeArrowheads="1"/>
          </p:cNvSpPr>
          <p:nvPr/>
        </p:nvSpPr>
        <p:spPr bwMode="auto">
          <a:xfrm>
            <a:off x="1506539" y="4766347"/>
            <a:ext cx="914400" cy="914400"/>
          </a:xfrm>
          <a:prstGeom prst="ellipse">
            <a:avLst/>
          </a:prstGeom>
          <a:solidFill>
            <a:srgbClr val="FBB9CC"/>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26" name="稻壳儿小白白(http://dwz.cn/Wu2UP)"/>
          <p:cNvSpPr>
            <a:spLocks noChangeArrowheads="1"/>
          </p:cNvSpPr>
          <p:nvPr/>
        </p:nvSpPr>
        <p:spPr bwMode="auto">
          <a:xfrm>
            <a:off x="6270625" y="4726659"/>
            <a:ext cx="914400" cy="914400"/>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27" name="稻壳儿小白白(http://dwz.cn/Wu2UP)"/>
          <p:cNvSpPr>
            <a:spLocks/>
          </p:cNvSpPr>
          <p:nvPr/>
        </p:nvSpPr>
        <p:spPr bwMode="auto">
          <a:xfrm>
            <a:off x="1778002" y="5077497"/>
            <a:ext cx="347663" cy="349250"/>
          </a:xfrm>
          <a:custGeom>
            <a:avLst/>
            <a:gdLst>
              <a:gd name="T0" fmla="*/ 139895728 w 288"/>
              <a:gd name="T1" fmla="*/ 0 h 288"/>
              <a:gd name="T2" fmla="*/ 209843592 w 288"/>
              <a:gd name="T3" fmla="*/ 58823159 h 288"/>
              <a:gd name="T4" fmla="*/ 279790249 w 288"/>
              <a:gd name="T5" fmla="*/ 0 h 288"/>
              <a:gd name="T6" fmla="*/ 419685978 w 288"/>
              <a:gd name="T7" fmla="*/ 52940479 h 288"/>
              <a:gd name="T8" fmla="*/ 419685978 w 288"/>
              <a:gd name="T9" fmla="*/ 158822650 h 288"/>
              <a:gd name="T10" fmla="*/ 326422964 w 288"/>
              <a:gd name="T11" fmla="*/ 132352411 h 288"/>
              <a:gd name="T12" fmla="*/ 326422964 w 288"/>
              <a:gd name="T13" fmla="*/ 423526259 h 288"/>
              <a:gd name="T14" fmla="*/ 93263014 w 288"/>
              <a:gd name="T15" fmla="*/ 423526259 h 288"/>
              <a:gd name="T16" fmla="*/ 93263014 w 288"/>
              <a:gd name="T17" fmla="*/ 132352411 h 288"/>
              <a:gd name="T18" fmla="*/ 0 w 288"/>
              <a:gd name="T19" fmla="*/ 158822650 h 288"/>
              <a:gd name="T20" fmla="*/ 0 w 288"/>
              <a:gd name="T21" fmla="*/ 52940479 h 288"/>
              <a:gd name="T22" fmla="*/ 139895728 w 288"/>
              <a:gd name="T23" fmla="*/ 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28" name="稻壳儿小白白(http://dwz.cn/Wu2UP)"/>
          <p:cNvSpPr>
            <a:spLocks noEditPoints="1"/>
          </p:cNvSpPr>
          <p:nvPr/>
        </p:nvSpPr>
        <p:spPr bwMode="auto">
          <a:xfrm>
            <a:off x="6545264" y="2735936"/>
            <a:ext cx="365125" cy="341313"/>
          </a:xfrm>
          <a:custGeom>
            <a:avLst/>
            <a:gdLst>
              <a:gd name="T0" fmla="*/ 391410361 w 301"/>
              <a:gd name="T1" fmla="*/ 281260067 h 282"/>
              <a:gd name="T2" fmla="*/ 344322579 w 301"/>
              <a:gd name="T3" fmla="*/ 101078272 h 282"/>
              <a:gd name="T4" fmla="*/ 119188445 w 301"/>
              <a:gd name="T5" fmla="*/ 52736489 h 282"/>
              <a:gd name="T6" fmla="*/ 47086569 w 301"/>
              <a:gd name="T7" fmla="*/ 4394707 h 282"/>
              <a:gd name="T8" fmla="*/ 17657008 w 301"/>
              <a:gd name="T9" fmla="*/ 19043329 h 282"/>
              <a:gd name="T10" fmla="*/ 89758885 w 301"/>
              <a:gd name="T11" fmla="*/ 83499442 h 282"/>
              <a:gd name="T12" fmla="*/ 194233157 w 301"/>
              <a:gd name="T13" fmla="*/ 364759509 h 282"/>
              <a:gd name="T14" fmla="*/ 442911181 w 301"/>
              <a:gd name="T15" fmla="*/ 380873839 h 282"/>
              <a:gd name="T16" fmla="*/ 391410361 w 301"/>
              <a:gd name="T17" fmla="*/ 281260067 h 282"/>
              <a:gd name="T18" fmla="*/ 356095131 w 301"/>
              <a:gd name="T19" fmla="*/ 339856973 h 282"/>
              <a:gd name="T20" fmla="*/ 353152297 w 301"/>
              <a:gd name="T21" fmla="*/ 341321472 h 282"/>
              <a:gd name="T22" fmla="*/ 350208249 w 301"/>
              <a:gd name="T23" fmla="*/ 339856973 h 282"/>
              <a:gd name="T24" fmla="*/ 233962638 w 301"/>
              <a:gd name="T25" fmla="*/ 202156543 h 282"/>
              <a:gd name="T26" fmla="*/ 155975092 w 301"/>
              <a:gd name="T27" fmla="*/ 109867686 h 282"/>
              <a:gd name="T28" fmla="*/ 155975092 w 301"/>
              <a:gd name="T29" fmla="*/ 104007270 h 282"/>
              <a:gd name="T30" fmla="*/ 160389344 w 301"/>
              <a:gd name="T31" fmla="*/ 104007270 h 282"/>
              <a:gd name="T32" fmla="*/ 261920781 w 301"/>
              <a:gd name="T33" fmla="*/ 178717296 h 282"/>
              <a:gd name="T34" fmla="*/ 357566549 w 301"/>
              <a:gd name="T35" fmla="*/ 335462266 h 282"/>
              <a:gd name="T36" fmla="*/ 356095131 w 301"/>
              <a:gd name="T37" fmla="*/ 339856973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29" name="稻壳儿小白白(http://dwz.cn/Wu2UP)"/>
          <p:cNvSpPr>
            <a:spLocks noEditPoints="1"/>
          </p:cNvSpPr>
          <p:nvPr/>
        </p:nvSpPr>
        <p:spPr bwMode="auto">
          <a:xfrm>
            <a:off x="6596065" y="4991772"/>
            <a:ext cx="327025" cy="349250"/>
          </a:xfrm>
          <a:custGeom>
            <a:avLst/>
            <a:gdLst>
              <a:gd name="T0" fmla="*/ 370963058 w 269"/>
              <a:gd name="T1" fmla="*/ 282350435 h 288"/>
              <a:gd name="T2" fmla="*/ 345838055 w 269"/>
              <a:gd name="T3" fmla="*/ 307350914 h 288"/>
              <a:gd name="T4" fmla="*/ 345838055 w 269"/>
              <a:gd name="T5" fmla="*/ 310291648 h 288"/>
              <a:gd name="T6" fmla="*/ 297066349 w 269"/>
              <a:gd name="T7" fmla="*/ 342644567 h 288"/>
              <a:gd name="T8" fmla="*/ 236470683 w 269"/>
              <a:gd name="T9" fmla="*/ 352938953 h 288"/>
              <a:gd name="T10" fmla="*/ 218735960 w 269"/>
              <a:gd name="T11" fmla="*/ 274997995 h 288"/>
              <a:gd name="T12" fmla="*/ 215779362 w 269"/>
              <a:gd name="T13" fmla="*/ 177940450 h 288"/>
              <a:gd name="T14" fmla="*/ 285242389 w 269"/>
              <a:gd name="T15" fmla="*/ 177940450 h 288"/>
              <a:gd name="T16" fmla="*/ 311845691 w 269"/>
              <a:gd name="T17" fmla="*/ 172057770 h 288"/>
              <a:gd name="T18" fmla="*/ 328103332 w 269"/>
              <a:gd name="T19" fmla="*/ 180881183 h 288"/>
              <a:gd name="T20" fmla="*/ 348794653 w 269"/>
              <a:gd name="T21" fmla="*/ 160292411 h 288"/>
              <a:gd name="T22" fmla="*/ 328103332 w 269"/>
              <a:gd name="T23" fmla="*/ 139704851 h 288"/>
              <a:gd name="T24" fmla="*/ 310367392 w 269"/>
              <a:gd name="T25" fmla="*/ 148528264 h 288"/>
              <a:gd name="T26" fmla="*/ 214301063 w 269"/>
              <a:gd name="T27" fmla="*/ 148528264 h 288"/>
              <a:gd name="T28" fmla="*/ 212823980 w 269"/>
              <a:gd name="T29" fmla="*/ 99999491 h 288"/>
              <a:gd name="T30" fmla="*/ 249771726 w 269"/>
              <a:gd name="T31" fmla="*/ 51470719 h 288"/>
              <a:gd name="T32" fmla="*/ 198044638 w 269"/>
              <a:gd name="T33" fmla="*/ 0 h 288"/>
              <a:gd name="T34" fmla="*/ 146316334 w 269"/>
              <a:gd name="T35" fmla="*/ 51470719 h 288"/>
              <a:gd name="T36" fmla="*/ 183265296 w 269"/>
              <a:gd name="T37" fmla="*/ 99999491 h 288"/>
              <a:gd name="T38" fmla="*/ 181786997 w 269"/>
              <a:gd name="T39" fmla="*/ 148528264 h 288"/>
              <a:gd name="T40" fmla="*/ 85720668 w 269"/>
              <a:gd name="T41" fmla="*/ 148528264 h 288"/>
              <a:gd name="T42" fmla="*/ 67984729 w 269"/>
              <a:gd name="T43" fmla="*/ 139704851 h 288"/>
              <a:gd name="T44" fmla="*/ 47294623 w 269"/>
              <a:gd name="T45" fmla="*/ 160292411 h 288"/>
              <a:gd name="T46" fmla="*/ 67984729 w 269"/>
              <a:gd name="T47" fmla="*/ 180881183 h 288"/>
              <a:gd name="T48" fmla="*/ 84242369 w 269"/>
              <a:gd name="T49" fmla="*/ 172057770 h 288"/>
              <a:gd name="T50" fmla="*/ 112323970 w 269"/>
              <a:gd name="T51" fmla="*/ 177940450 h 288"/>
              <a:gd name="T52" fmla="*/ 180308699 w 269"/>
              <a:gd name="T53" fmla="*/ 177940450 h 288"/>
              <a:gd name="T54" fmla="*/ 177353316 w 269"/>
              <a:gd name="T55" fmla="*/ 274997995 h 288"/>
              <a:gd name="T56" fmla="*/ 161095676 w 269"/>
              <a:gd name="T57" fmla="*/ 351467980 h 288"/>
              <a:gd name="T58" fmla="*/ 87198967 w 269"/>
              <a:gd name="T59" fmla="*/ 333821154 h 288"/>
              <a:gd name="T60" fmla="*/ 50250005 w 269"/>
              <a:gd name="T61" fmla="*/ 311762621 h 288"/>
              <a:gd name="T62" fmla="*/ 51728304 w 269"/>
              <a:gd name="T63" fmla="*/ 307350914 h 288"/>
              <a:gd name="T64" fmla="*/ 25125003 w 269"/>
              <a:gd name="T65" fmla="*/ 282350435 h 288"/>
              <a:gd name="T66" fmla="*/ 0 w 269"/>
              <a:gd name="T67" fmla="*/ 307350914 h 288"/>
              <a:gd name="T68" fmla="*/ 25125003 w 269"/>
              <a:gd name="T69" fmla="*/ 333821154 h 288"/>
              <a:gd name="T70" fmla="*/ 31036982 w 269"/>
              <a:gd name="T71" fmla="*/ 332350181 h 288"/>
              <a:gd name="T72" fmla="*/ 70941327 w 269"/>
              <a:gd name="T73" fmla="*/ 363232127 h 288"/>
              <a:gd name="T74" fmla="*/ 150750015 w 269"/>
              <a:gd name="T75" fmla="*/ 401467726 h 288"/>
              <a:gd name="T76" fmla="*/ 199521721 w 269"/>
              <a:gd name="T77" fmla="*/ 423526259 h 288"/>
              <a:gd name="T78" fmla="*/ 245338045 w 269"/>
              <a:gd name="T79" fmla="*/ 401467726 h 288"/>
              <a:gd name="T80" fmla="*/ 325146734 w 269"/>
              <a:gd name="T81" fmla="*/ 363232127 h 288"/>
              <a:gd name="T82" fmla="*/ 365051078 w 269"/>
              <a:gd name="T83" fmla="*/ 332350181 h 288"/>
              <a:gd name="T84" fmla="*/ 370963058 w 269"/>
              <a:gd name="T85" fmla="*/ 333821154 h 288"/>
              <a:gd name="T86" fmla="*/ 397566359 w 269"/>
              <a:gd name="T87" fmla="*/ 307350914 h 288"/>
              <a:gd name="T88" fmla="*/ 370963058 w 269"/>
              <a:gd name="T89" fmla="*/ 282350435 h 288"/>
              <a:gd name="T90" fmla="*/ 169963038 w 269"/>
              <a:gd name="T91" fmla="*/ 51470719 h 288"/>
              <a:gd name="T92" fmla="*/ 198044638 w 269"/>
              <a:gd name="T93" fmla="*/ 23529506 h 288"/>
              <a:gd name="T94" fmla="*/ 224646724 w 269"/>
              <a:gd name="T95" fmla="*/ 51470719 h 288"/>
              <a:gd name="T96" fmla="*/ 198044638 w 269"/>
              <a:gd name="T97" fmla="*/ 77940958 h 288"/>
              <a:gd name="T98" fmla="*/ 169963038 w 269"/>
              <a:gd name="T99" fmla="*/ 51470719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pic>
        <p:nvPicPr>
          <p:cNvPr id="30" name="稻壳儿小白白(http://dwz.cn/Wu2UP)"/>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73238" y="2772447"/>
            <a:ext cx="347663"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稻壳儿小白白(http://dwz.cn/Wu2UP)"/>
          <p:cNvSpPr>
            <a:spLocks noChangeArrowheads="1"/>
          </p:cNvSpPr>
          <p:nvPr/>
        </p:nvSpPr>
        <p:spPr bwMode="auto">
          <a:xfrm>
            <a:off x="2630489" y="2708949"/>
            <a:ext cx="2843212" cy="886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buFont typeface="Arial" panose="020B0604020202020204" pitchFamily="34" charset="0"/>
              <a:buNone/>
            </a:pPr>
            <a:r>
              <a:rPr lang="zh-CN" altLang="en-US" sz="2400" dirty="0" smtClean="0">
                <a:solidFill>
                  <a:schemeClr val="bg1">
                    <a:lumMod val="50000"/>
                  </a:schemeClr>
                </a:solidFill>
                <a:latin typeface="+mj-ea"/>
                <a:ea typeface="+mj-ea"/>
              </a:rPr>
              <a:t>（促销优惠管理</a:t>
            </a:r>
            <a:r>
              <a:rPr lang="en-US" altLang="zh-CN" sz="2400" dirty="0" smtClean="0">
                <a:solidFill>
                  <a:schemeClr val="bg1">
                    <a:lumMod val="50000"/>
                  </a:schemeClr>
                </a:solidFill>
                <a:latin typeface="+mj-ea"/>
                <a:ea typeface="+mj-ea"/>
              </a:rPr>
              <a:t>--</a:t>
            </a:r>
            <a:r>
              <a:rPr lang="zh-CN" altLang="en-US" sz="2400" dirty="0" smtClean="0">
                <a:solidFill>
                  <a:schemeClr val="bg1">
                    <a:lumMod val="50000"/>
                  </a:schemeClr>
                </a:solidFill>
                <a:latin typeface="+mj-ea"/>
                <a:ea typeface="+mj-ea"/>
              </a:rPr>
              <a:t>注册</a:t>
            </a:r>
            <a:r>
              <a:rPr lang="en-US" altLang="zh-CN" sz="2400" dirty="0" smtClean="0">
                <a:solidFill>
                  <a:schemeClr val="bg1">
                    <a:lumMod val="50000"/>
                  </a:schemeClr>
                </a:solidFill>
                <a:latin typeface="+mj-ea"/>
                <a:ea typeface="+mj-ea"/>
              </a:rPr>
              <a:t>/</a:t>
            </a:r>
            <a:r>
              <a:rPr lang="zh-CN" altLang="en-US" sz="2400" dirty="0" smtClean="0">
                <a:solidFill>
                  <a:schemeClr val="bg1">
                    <a:lumMod val="50000"/>
                  </a:schemeClr>
                </a:solidFill>
                <a:latin typeface="+mj-ea"/>
                <a:ea typeface="+mj-ea"/>
              </a:rPr>
              <a:t>绑定送券）</a:t>
            </a:r>
            <a:endParaRPr lang="en-US" altLang="zh-CN" sz="2400" dirty="0">
              <a:solidFill>
                <a:srgbClr val="445469"/>
              </a:solidFill>
              <a:latin typeface="+mj-ea"/>
              <a:ea typeface="+mj-ea"/>
              <a:sym typeface="Arial" panose="020B0604020202020204" pitchFamily="34" charset="0"/>
            </a:endParaRPr>
          </a:p>
        </p:txBody>
      </p:sp>
      <p:sp>
        <p:nvSpPr>
          <p:cNvPr id="32" name="稻壳儿小白白(http://dwz.cn/Wu2UP)"/>
          <p:cNvSpPr txBox="1">
            <a:spLocks noChangeArrowheads="1"/>
          </p:cNvSpPr>
          <p:nvPr/>
        </p:nvSpPr>
        <p:spPr bwMode="auto">
          <a:xfrm>
            <a:off x="2630489" y="2327949"/>
            <a:ext cx="24204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注册</a:t>
            </a:r>
            <a:r>
              <a:rPr lang="en-US" altLang="zh-CN" sz="2400" b="1" dirty="0" smtClean="0">
                <a:solidFill>
                  <a:srgbClr val="445469"/>
                </a:solidFill>
                <a:latin typeface="+mj-ea"/>
                <a:ea typeface="+mj-ea"/>
                <a:sym typeface="Arial" panose="020B0604020202020204" pitchFamily="34" charset="0"/>
              </a:rPr>
              <a:t>/</a:t>
            </a:r>
            <a:r>
              <a:rPr lang="zh-CN" altLang="en-US" sz="2400" b="1" dirty="0" smtClean="0">
                <a:solidFill>
                  <a:srgbClr val="445469"/>
                </a:solidFill>
                <a:latin typeface="+mj-ea"/>
                <a:ea typeface="+mj-ea"/>
                <a:sym typeface="Arial" panose="020B0604020202020204" pitchFamily="34" charset="0"/>
              </a:rPr>
              <a:t>绑定送券</a:t>
            </a:r>
            <a:endParaRPr lang="en-US" altLang="zh-CN" sz="2400" b="1" dirty="0">
              <a:solidFill>
                <a:srgbClr val="445469"/>
              </a:solidFill>
              <a:latin typeface="+mj-ea"/>
              <a:ea typeface="+mj-ea"/>
              <a:sym typeface="Arial" panose="020B0604020202020204" pitchFamily="34" charset="0"/>
            </a:endParaRPr>
          </a:p>
        </p:txBody>
      </p:sp>
      <p:sp>
        <p:nvSpPr>
          <p:cNvPr id="33" name="稻壳儿小白白(http://dwz.cn/Wu2UP)"/>
          <p:cNvSpPr>
            <a:spLocks noChangeArrowheads="1"/>
          </p:cNvSpPr>
          <p:nvPr/>
        </p:nvSpPr>
        <p:spPr bwMode="auto">
          <a:xfrm>
            <a:off x="7421563" y="2708948"/>
            <a:ext cx="2843212" cy="443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buFont typeface="Arial" panose="020B0604020202020204" pitchFamily="34" charset="0"/>
              <a:buNone/>
            </a:pPr>
            <a:r>
              <a:rPr lang="zh-CN" altLang="en-US" sz="2400" dirty="0" smtClean="0">
                <a:solidFill>
                  <a:schemeClr val="bg1">
                    <a:lumMod val="50000"/>
                  </a:schemeClr>
                </a:solidFill>
                <a:latin typeface="+mj-ea"/>
                <a:ea typeface="+mj-ea"/>
              </a:rPr>
              <a:t>（微营销</a:t>
            </a:r>
            <a:r>
              <a:rPr lang="en-US" altLang="zh-CN" sz="2400" dirty="0" smtClean="0">
                <a:solidFill>
                  <a:schemeClr val="bg1">
                    <a:lumMod val="50000"/>
                  </a:schemeClr>
                </a:solidFill>
                <a:latin typeface="+mj-ea"/>
                <a:ea typeface="+mj-ea"/>
              </a:rPr>
              <a:t>--</a:t>
            </a:r>
            <a:r>
              <a:rPr lang="zh-CN" altLang="en-US" sz="2400" dirty="0" smtClean="0">
                <a:solidFill>
                  <a:schemeClr val="bg1">
                    <a:lumMod val="50000"/>
                  </a:schemeClr>
                </a:solidFill>
                <a:latin typeface="+mj-ea"/>
                <a:ea typeface="+mj-ea"/>
              </a:rPr>
              <a:t>注册有礼）</a:t>
            </a:r>
            <a:endParaRPr lang="en-US" altLang="zh-CN" sz="2400" dirty="0">
              <a:solidFill>
                <a:srgbClr val="445469"/>
              </a:solidFill>
              <a:latin typeface="+mj-ea"/>
              <a:ea typeface="+mj-ea"/>
              <a:sym typeface="Arial" panose="020B0604020202020204" pitchFamily="34" charset="0"/>
            </a:endParaRPr>
          </a:p>
        </p:txBody>
      </p:sp>
      <p:sp>
        <p:nvSpPr>
          <p:cNvPr id="34" name="稻壳儿小白白(http://dwz.cn/Wu2UP)"/>
          <p:cNvSpPr txBox="1">
            <a:spLocks noChangeArrowheads="1"/>
          </p:cNvSpPr>
          <p:nvPr/>
        </p:nvSpPr>
        <p:spPr bwMode="auto">
          <a:xfrm>
            <a:off x="7421563" y="2327949"/>
            <a:ext cx="12938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2400" b="1" dirty="0" smtClean="0">
                <a:solidFill>
                  <a:srgbClr val="445469"/>
                </a:solidFill>
                <a:latin typeface="+mj-ea"/>
                <a:ea typeface="+mj-ea"/>
                <a:sym typeface="Arial" panose="020B0604020202020204" pitchFamily="34" charset="0"/>
              </a:rPr>
              <a:t>注册有礼</a:t>
            </a:r>
            <a:endParaRPr lang="en-US" altLang="zh-CN" sz="2400" b="1" dirty="0">
              <a:solidFill>
                <a:srgbClr val="445469"/>
              </a:solidFill>
              <a:latin typeface="+mj-ea"/>
              <a:ea typeface="+mj-ea"/>
              <a:sym typeface="Arial" panose="020B0604020202020204" pitchFamily="34" charset="0"/>
            </a:endParaRPr>
          </a:p>
        </p:txBody>
      </p:sp>
      <p:sp>
        <p:nvSpPr>
          <p:cNvPr id="35" name="稻壳儿小白白(http://dwz.cn/Wu2UP)"/>
          <p:cNvSpPr>
            <a:spLocks noChangeArrowheads="1"/>
          </p:cNvSpPr>
          <p:nvPr/>
        </p:nvSpPr>
        <p:spPr bwMode="auto">
          <a:xfrm>
            <a:off x="2630489" y="4840961"/>
            <a:ext cx="2843212" cy="886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buFont typeface="Arial" panose="020B0604020202020204" pitchFamily="34" charset="0"/>
              <a:buNone/>
            </a:pPr>
            <a:r>
              <a:rPr lang="zh-CN" altLang="en-US" sz="2400" dirty="0" smtClean="0">
                <a:solidFill>
                  <a:schemeClr val="bg1">
                    <a:lumMod val="50000"/>
                  </a:schemeClr>
                </a:solidFill>
                <a:latin typeface="+mj-ea"/>
                <a:ea typeface="+mj-ea"/>
              </a:rPr>
              <a:t>（店铺管理</a:t>
            </a:r>
            <a:r>
              <a:rPr lang="en-US" altLang="zh-CN" sz="2400" dirty="0" smtClean="0">
                <a:solidFill>
                  <a:schemeClr val="bg1">
                    <a:lumMod val="50000"/>
                  </a:schemeClr>
                </a:solidFill>
                <a:latin typeface="+mj-ea"/>
                <a:ea typeface="+mj-ea"/>
              </a:rPr>
              <a:t>-</a:t>
            </a:r>
            <a:r>
              <a:rPr lang="zh-CN" altLang="en-US" sz="2400" dirty="0" smtClean="0">
                <a:solidFill>
                  <a:schemeClr val="bg1">
                    <a:lumMod val="50000"/>
                  </a:schemeClr>
                </a:solidFill>
                <a:latin typeface="+mj-ea"/>
                <a:ea typeface="+mj-ea"/>
              </a:rPr>
              <a:t>粉丝推广员管理）</a:t>
            </a:r>
            <a:endParaRPr lang="en-US" altLang="zh-CN" sz="2400" dirty="0">
              <a:solidFill>
                <a:srgbClr val="445469"/>
              </a:solidFill>
              <a:latin typeface="+mj-ea"/>
              <a:ea typeface="+mj-ea"/>
              <a:sym typeface="Arial" panose="020B0604020202020204" pitchFamily="34" charset="0"/>
            </a:endParaRPr>
          </a:p>
        </p:txBody>
      </p:sp>
      <p:sp>
        <p:nvSpPr>
          <p:cNvPr id="36" name="稻壳儿小白白(http://dwz.cn/Wu2UP)"/>
          <p:cNvSpPr txBox="1">
            <a:spLocks noChangeArrowheads="1"/>
          </p:cNvSpPr>
          <p:nvPr/>
        </p:nvSpPr>
        <p:spPr bwMode="auto">
          <a:xfrm>
            <a:off x="2630489" y="4459961"/>
            <a:ext cx="12938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粉丝推广</a:t>
            </a:r>
            <a:endParaRPr lang="en-US" altLang="zh-CN" sz="2400" b="1" dirty="0">
              <a:solidFill>
                <a:srgbClr val="445469"/>
              </a:solidFill>
              <a:latin typeface="+mj-ea"/>
              <a:ea typeface="+mj-ea"/>
              <a:sym typeface="Arial" panose="020B0604020202020204" pitchFamily="34" charset="0"/>
            </a:endParaRPr>
          </a:p>
        </p:txBody>
      </p:sp>
      <p:sp>
        <p:nvSpPr>
          <p:cNvPr id="37" name="稻壳儿小白白(http://dwz.cn/Wu2UP)"/>
          <p:cNvSpPr>
            <a:spLocks noChangeArrowheads="1"/>
          </p:cNvSpPr>
          <p:nvPr/>
        </p:nvSpPr>
        <p:spPr bwMode="auto">
          <a:xfrm>
            <a:off x="7421563" y="4840961"/>
            <a:ext cx="2843212" cy="1329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2400" dirty="0" smtClean="0">
                <a:solidFill>
                  <a:srgbClr val="445469"/>
                </a:solidFill>
                <a:latin typeface="+mj-ea"/>
                <a:ea typeface="+mj-ea"/>
                <a:sym typeface="Arial" panose="020B0604020202020204" pitchFamily="34" charset="0"/>
              </a:rPr>
              <a:t>线下扫码支付自动关注公众号，成为微商店粉丝。</a:t>
            </a:r>
            <a:endParaRPr lang="en-US" altLang="zh-CN" sz="2400" dirty="0">
              <a:solidFill>
                <a:srgbClr val="445469"/>
              </a:solidFill>
              <a:latin typeface="+mj-ea"/>
              <a:ea typeface="+mj-ea"/>
              <a:sym typeface="Arial" panose="020B0604020202020204" pitchFamily="34" charset="0"/>
            </a:endParaRPr>
          </a:p>
        </p:txBody>
      </p:sp>
      <p:sp>
        <p:nvSpPr>
          <p:cNvPr id="38" name="稻壳儿小白白(http://dwz.cn/Wu2UP)"/>
          <p:cNvSpPr txBox="1">
            <a:spLocks noChangeArrowheads="1"/>
          </p:cNvSpPr>
          <p:nvPr/>
        </p:nvSpPr>
        <p:spPr bwMode="auto">
          <a:xfrm>
            <a:off x="7421563" y="4459961"/>
            <a:ext cx="40011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自动关注公众号</a:t>
            </a:r>
            <a:endParaRPr lang="en-US" altLang="zh-CN" sz="2400" b="1" dirty="0">
              <a:solidFill>
                <a:srgbClr val="445469"/>
              </a:solidFill>
              <a:latin typeface="+mj-ea"/>
              <a:ea typeface="+mj-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4" y="196530"/>
            <a:ext cx="11947696" cy="1105528"/>
            <a:chOff x="-172" y="-1684"/>
            <a:chExt cx="11948400" cy="1105958"/>
          </a:xfrm>
        </p:grpSpPr>
        <p:grpSp>
          <p:nvGrpSpPr>
            <p:cNvPr id="3"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5</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会员营销</a:t>
              </a:r>
              <a:r>
                <a:rPr lang="en-US" altLang="zh-CN" sz="3600" b="1" dirty="0" smtClean="0">
                  <a:solidFill>
                    <a:srgbClr val="4B5E75"/>
                  </a:solidFill>
                  <a:latin typeface="+mj-ea"/>
                  <a:ea typeface="+mj-ea"/>
                  <a:sym typeface="Arial" panose="020B0604020202020204" pitchFamily="34" charset="0"/>
                </a:rPr>
                <a:t>—</a:t>
              </a:r>
              <a:r>
                <a:rPr lang="zh-CN" altLang="en-US" sz="3600" b="1" dirty="0" smtClean="0">
                  <a:solidFill>
                    <a:srgbClr val="4B5E75"/>
                  </a:solidFill>
                  <a:latin typeface="+mj-ea"/>
                  <a:ea typeface="+mj-ea"/>
                  <a:sym typeface="Arial" panose="020B0604020202020204" pitchFamily="34" charset="0"/>
                </a:rPr>
                <a:t>锁客</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39" name="稻壳儿小白白(http://dwz.cn/Wu2UP)"/>
          <p:cNvSpPr>
            <a:spLocks noChangeArrowheads="1"/>
          </p:cNvSpPr>
          <p:nvPr/>
        </p:nvSpPr>
        <p:spPr bwMode="auto">
          <a:xfrm>
            <a:off x="5524955" y="3899809"/>
            <a:ext cx="774700" cy="390525"/>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0" name="稻壳儿小白白(http://dwz.cn/Wu2UP)"/>
          <p:cNvSpPr>
            <a:spLocks noChangeArrowheads="1"/>
          </p:cNvSpPr>
          <p:nvPr/>
        </p:nvSpPr>
        <p:spPr bwMode="auto">
          <a:xfrm>
            <a:off x="4294643" y="3280682"/>
            <a:ext cx="3246437" cy="1631950"/>
          </a:xfrm>
          <a:prstGeom prst="ellipse">
            <a:avLst/>
          </a:prstGeom>
          <a:noFill/>
          <a:ln w="12700">
            <a:solidFill>
              <a:srgbClr val="63CFF6"/>
            </a:solidFill>
            <a:prstDash val="lgDash"/>
            <a:round/>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1" name="稻壳儿小白白(http://dwz.cn/Wu2UP)"/>
          <p:cNvSpPr>
            <a:spLocks noChangeArrowheads="1"/>
          </p:cNvSpPr>
          <p:nvPr/>
        </p:nvSpPr>
        <p:spPr bwMode="auto">
          <a:xfrm>
            <a:off x="3826338" y="4060147"/>
            <a:ext cx="136525" cy="777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2" name="稻壳儿小白白(http://dwz.cn/Wu2UP)"/>
          <p:cNvSpPr>
            <a:spLocks noChangeArrowheads="1"/>
          </p:cNvSpPr>
          <p:nvPr/>
        </p:nvSpPr>
        <p:spPr bwMode="auto">
          <a:xfrm>
            <a:off x="7263044" y="4060147"/>
            <a:ext cx="134939" cy="777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3" name="稻壳儿小白白(http://dwz.cn/Wu2UP)"/>
          <p:cNvSpPr>
            <a:spLocks noChangeArrowheads="1"/>
          </p:cNvSpPr>
          <p:nvPr/>
        </p:nvSpPr>
        <p:spPr bwMode="auto">
          <a:xfrm>
            <a:off x="6663194" y="2771562"/>
            <a:ext cx="134937" cy="777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4" name="稻壳儿小白白(http://dwz.cn/Wu2UP)"/>
          <p:cNvSpPr>
            <a:spLocks noChangeArrowheads="1"/>
          </p:cNvSpPr>
          <p:nvPr/>
        </p:nvSpPr>
        <p:spPr bwMode="auto">
          <a:xfrm>
            <a:off x="5051880" y="2771562"/>
            <a:ext cx="136525" cy="777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5" name="稻壳儿小白白(http://dwz.cn/Wu2UP)"/>
          <p:cNvSpPr>
            <a:spLocks noChangeArrowheads="1"/>
          </p:cNvSpPr>
          <p:nvPr/>
        </p:nvSpPr>
        <p:spPr bwMode="auto">
          <a:xfrm>
            <a:off x="6430970" y="4552047"/>
            <a:ext cx="134937" cy="77788"/>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6" name="稻壳儿小白白(http://dwz.cn/Wu2UP)"/>
          <p:cNvSpPr>
            <a:spLocks noChangeArrowheads="1"/>
          </p:cNvSpPr>
          <p:nvPr/>
        </p:nvSpPr>
        <p:spPr bwMode="auto">
          <a:xfrm>
            <a:off x="5051880" y="4769757"/>
            <a:ext cx="136525" cy="77788"/>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id-ID" altLang="en-US" sz="2400">
              <a:solidFill>
                <a:srgbClr val="FFFFFF"/>
              </a:solidFill>
              <a:latin typeface="+mj-ea"/>
              <a:ea typeface="+mj-ea"/>
              <a:sym typeface="Arial" panose="020B0604020202020204" pitchFamily="34" charset="0"/>
            </a:endParaRPr>
          </a:p>
        </p:txBody>
      </p:sp>
      <p:sp>
        <p:nvSpPr>
          <p:cNvPr id="47" name="稻壳儿小白白(http://dwz.cn/Wu2UP)"/>
          <p:cNvSpPr>
            <a:spLocks noChangeArrowheads="1"/>
          </p:cNvSpPr>
          <p:nvPr/>
        </p:nvSpPr>
        <p:spPr bwMode="auto">
          <a:xfrm flipH="1">
            <a:off x="4235218" y="1375682"/>
            <a:ext cx="549275" cy="547688"/>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AU" altLang="en-US" sz="2400">
              <a:solidFill>
                <a:srgbClr val="FFFFFF"/>
              </a:solidFill>
              <a:latin typeface="+mj-ea"/>
              <a:ea typeface="+mj-ea"/>
              <a:sym typeface="Arial" panose="020B0604020202020204" pitchFamily="34" charset="0"/>
            </a:endParaRPr>
          </a:p>
        </p:txBody>
      </p:sp>
      <p:sp>
        <p:nvSpPr>
          <p:cNvPr id="48" name="稻壳儿小白白(http://dwz.cn/Wu2UP)"/>
          <p:cNvSpPr>
            <a:spLocks noEditPoints="1"/>
          </p:cNvSpPr>
          <p:nvPr/>
        </p:nvSpPr>
        <p:spPr bwMode="auto">
          <a:xfrm>
            <a:off x="4325705" y="1501095"/>
            <a:ext cx="377825" cy="296862"/>
          </a:xfrm>
          <a:custGeom>
            <a:avLst/>
            <a:gdLst>
              <a:gd name="T0" fmla="*/ 635241450 w 106"/>
              <a:gd name="T1" fmla="*/ 140716165 h 83"/>
              <a:gd name="T2" fmla="*/ 647948489 w 106"/>
              <a:gd name="T3" fmla="*/ 140716165 h 83"/>
              <a:gd name="T4" fmla="*/ 647948489 w 106"/>
              <a:gd name="T5" fmla="*/ 550074556 h 83"/>
              <a:gd name="T6" fmla="*/ 241390967 w 106"/>
              <a:gd name="T7" fmla="*/ 345397149 h 83"/>
              <a:gd name="T8" fmla="*/ 241390967 w 106"/>
              <a:gd name="T9" fmla="*/ 332603469 h 83"/>
              <a:gd name="T10" fmla="*/ 698765951 w 106"/>
              <a:gd name="T11" fmla="*/ 537280877 h 83"/>
              <a:gd name="T12" fmla="*/ 711472990 w 106"/>
              <a:gd name="T13" fmla="*/ 550074556 h 83"/>
              <a:gd name="T14" fmla="*/ 1105323473 w 106"/>
              <a:gd name="T15" fmla="*/ 345397149 h 83"/>
              <a:gd name="T16" fmla="*/ 711472990 w 106"/>
              <a:gd name="T17" fmla="*/ 140716165 h 83"/>
              <a:gd name="T18" fmla="*/ 698765951 w 106"/>
              <a:gd name="T19" fmla="*/ 140716165 h 83"/>
              <a:gd name="T20" fmla="*/ 190573504 w 106"/>
              <a:gd name="T21" fmla="*/ 370980930 h 83"/>
              <a:gd name="T22" fmla="*/ 12703475 w 106"/>
              <a:gd name="T23" fmla="*/ 447735852 h 83"/>
              <a:gd name="T24" fmla="*/ 12703475 w 106"/>
              <a:gd name="T25" fmla="*/ 473319634 h 83"/>
              <a:gd name="T26" fmla="*/ 431964471 w 106"/>
              <a:gd name="T27" fmla="*/ 677997041 h 83"/>
              <a:gd name="T28" fmla="*/ 609834501 w 106"/>
              <a:gd name="T29" fmla="*/ 588452017 h 83"/>
              <a:gd name="T30" fmla="*/ 1334010965 w 106"/>
              <a:gd name="T31" fmla="*/ 204677407 h 83"/>
              <a:gd name="T32" fmla="*/ 1334010965 w 106"/>
              <a:gd name="T33" fmla="*/ 230264766 h 83"/>
              <a:gd name="T34" fmla="*/ 1156140936 w 106"/>
              <a:gd name="T35" fmla="*/ 319809790 h 83"/>
              <a:gd name="T36" fmla="*/ 736879939 w 106"/>
              <a:gd name="T37" fmla="*/ 102338704 h 83"/>
              <a:gd name="T38" fmla="*/ 914749969 w 106"/>
              <a:gd name="T39" fmla="*/ 0 h 83"/>
              <a:gd name="T40" fmla="*/ 1334010965 w 106"/>
              <a:gd name="T41" fmla="*/ 204677407 h 83"/>
              <a:gd name="T42" fmla="*/ 1346714440 w 106"/>
              <a:gd name="T43" fmla="*/ 460525955 h 83"/>
              <a:gd name="T44" fmla="*/ 914749969 w 106"/>
              <a:gd name="T45" fmla="*/ 677997041 h 83"/>
              <a:gd name="T46" fmla="*/ 736879939 w 106"/>
              <a:gd name="T47" fmla="*/ 601245696 h 83"/>
              <a:gd name="T48" fmla="*/ 736879939 w 106"/>
              <a:gd name="T49" fmla="*/ 575658338 h 83"/>
              <a:gd name="T50" fmla="*/ 1168847975 w 106"/>
              <a:gd name="T51" fmla="*/ 370980930 h 83"/>
              <a:gd name="T52" fmla="*/ 609834501 w 106"/>
              <a:gd name="T53" fmla="*/ 89548601 h 83"/>
              <a:gd name="T54" fmla="*/ 419260996 w 106"/>
              <a:gd name="T55" fmla="*/ 0 h 83"/>
              <a:gd name="T56" fmla="*/ 0 w 106"/>
              <a:gd name="T57" fmla="*/ 217471087 h 83"/>
              <a:gd name="T58" fmla="*/ 177866465 w 106"/>
              <a:gd name="T59" fmla="*/ 319809790 h 83"/>
              <a:gd name="T60" fmla="*/ 609834501 w 106"/>
              <a:gd name="T61" fmla="*/ 115132383 h 83"/>
              <a:gd name="T62" fmla="*/ 609834501 w 106"/>
              <a:gd name="T63" fmla="*/ 89548601 h 83"/>
              <a:gd name="T64" fmla="*/ 698765951 w 106"/>
              <a:gd name="T65" fmla="*/ 1048977972 h 83"/>
              <a:gd name="T66" fmla="*/ 711472990 w 106"/>
              <a:gd name="T67" fmla="*/ 1061771651 h 83"/>
              <a:gd name="T68" fmla="*/ 1143437461 w 106"/>
              <a:gd name="T69" fmla="*/ 831506885 h 83"/>
              <a:gd name="T70" fmla="*/ 1130730422 w 106"/>
              <a:gd name="T71" fmla="*/ 626829478 h 83"/>
              <a:gd name="T72" fmla="*/ 927453443 w 106"/>
              <a:gd name="T73" fmla="*/ 729168182 h 83"/>
              <a:gd name="T74" fmla="*/ 914749969 w 106"/>
              <a:gd name="T75" fmla="*/ 729168182 h 83"/>
              <a:gd name="T76" fmla="*/ 711472990 w 106"/>
              <a:gd name="T77" fmla="*/ 626829478 h 83"/>
              <a:gd name="T78" fmla="*/ 698765951 w 106"/>
              <a:gd name="T79" fmla="*/ 639623157 h 83"/>
              <a:gd name="T80" fmla="*/ 215984018 w 106"/>
              <a:gd name="T81" fmla="*/ 626829478 h 83"/>
              <a:gd name="T82" fmla="*/ 419260996 w 106"/>
              <a:gd name="T83" fmla="*/ 729168182 h 83"/>
              <a:gd name="T84" fmla="*/ 635241450 w 106"/>
              <a:gd name="T85" fmla="*/ 626829478 h 83"/>
              <a:gd name="T86" fmla="*/ 647948489 w 106"/>
              <a:gd name="T87" fmla="*/ 639623157 h 83"/>
              <a:gd name="T88" fmla="*/ 647948489 w 106"/>
              <a:gd name="T89" fmla="*/ 1061771651 h 83"/>
              <a:gd name="T90" fmla="*/ 215984018 w 106"/>
              <a:gd name="T91" fmla="*/ 844300565 h 83"/>
              <a:gd name="T92" fmla="*/ 203276979 w 106"/>
              <a:gd name="T93" fmla="*/ 63962315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49" name="稻壳儿小白白(http://dwz.cn/Wu2UP)"/>
          <p:cNvSpPr>
            <a:spLocks noChangeArrowheads="1"/>
          </p:cNvSpPr>
          <p:nvPr/>
        </p:nvSpPr>
        <p:spPr bwMode="auto">
          <a:xfrm flipH="1">
            <a:off x="3389080" y="2339762"/>
            <a:ext cx="549275" cy="5476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endParaRPr lang="en-US" altLang="zh-CN" sz="2400">
              <a:solidFill>
                <a:srgbClr val="FFFFFF"/>
              </a:solidFill>
              <a:latin typeface="+mj-ea"/>
              <a:ea typeface="+mj-ea"/>
              <a:sym typeface="Arial" panose="020B0604020202020204" pitchFamily="34" charset="0"/>
            </a:endParaRPr>
          </a:p>
        </p:txBody>
      </p:sp>
      <p:sp>
        <p:nvSpPr>
          <p:cNvPr id="50" name="稻壳儿小白白(http://dwz.cn/Wu2UP)"/>
          <p:cNvSpPr>
            <a:spLocks noEditPoints="1"/>
          </p:cNvSpPr>
          <p:nvPr/>
        </p:nvSpPr>
        <p:spPr bwMode="auto">
          <a:xfrm>
            <a:off x="3449405" y="2452474"/>
            <a:ext cx="412751" cy="341313"/>
          </a:xfrm>
          <a:custGeom>
            <a:avLst/>
            <a:gdLst>
              <a:gd name="T0" fmla="*/ 1235052152 w 107"/>
              <a:gd name="T1" fmla="*/ 947721480 h 88"/>
              <a:gd name="T2" fmla="*/ 1235052152 w 107"/>
              <a:gd name="T3" fmla="*/ 105302818 h 88"/>
              <a:gd name="T4" fmla="*/ 1235052152 w 107"/>
              <a:gd name="T5" fmla="*/ 45130887 h 88"/>
              <a:gd name="T6" fmla="*/ 1264812584 w 107"/>
              <a:gd name="T7" fmla="*/ 0 h 88"/>
              <a:gd name="T8" fmla="*/ 1294569159 w 107"/>
              <a:gd name="T9" fmla="*/ 0 h 88"/>
              <a:gd name="T10" fmla="*/ 1324329591 w 107"/>
              <a:gd name="T11" fmla="*/ 0 h 88"/>
              <a:gd name="T12" fmla="*/ 1324329591 w 107"/>
              <a:gd name="T13" fmla="*/ 1037979376 h 88"/>
              <a:gd name="T14" fmla="*/ 1294569159 w 107"/>
              <a:gd name="T15" fmla="*/ 1053024298 h 88"/>
              <a:gd name="T16" fmla="*/ 1264812584 w 107"/>
              <a:gd name="T17" fmla="*/ 1037979376 h 88"/>
              <a:gd name="T18" fmla="*/ 1235052152 w 107"/>
              <a:gd name="T19" fmla="*/ 1007893410 h 88"/>
              <a:gd name="T20" fmla="*/ 1235052152 w 107"/>
              <a:gd name="T21" fmla="*/ 947721480 h 88"/>
              <a:gd name="T22" fmla="*/ 357121329 w 107"/>
              <a:gd name="T23" fmla="*/ 947721480 h 88"/>
              <a:gd name="T24" fmla="*/ 357121329 w 107"/>
              <a:gd name="T25" fmla="*/ 105302818 h 88"/>
              <a:gd name="T26" fmla="*/ 357121329 w 107"/>
              <a:gd name="T27" fmla="*/ 45130887 h 88"/>
              <a:gd name="T28" fmla="*/ 327360897 w 107"/>
              <a:gd name="T29" fmla="*/ 0 h 88"/>
              <a:gd name="T30" fmla="*/ 297604322 w 107"/>
              <a:gd name="T31" fmla="*/ 0 h 88"/>
              <a:gd name="T32" fmla="*/ 267843890 w 107"/>
              <a:gd name="T33" fmla="*/ 0 h 88"/>
              <a:gd name="T34" fmla="*/ 267843890 w 107"/>
              <a:gd name="T35" fmla="*/ 1037979376 h 88"/>
              <a:gd name="T36" fmla="*/ 297604322 w 107"/>
              <a:gd name="T37" fmla="*/ 1053024298 h 88"/>
              <a:gd name="T38" fmla="*/ 327360897 w 107"/>
              <a:gd name="T39" fmla="*/ 1037979376 h 88"/>
              <a:gd name="T40" fmla="*/ 357121329 w 107"/>
              <a:gd name="T41" fmla="*/ 1007893410 h 88"/>
              <a:gd name="T42" fmla="*/ 357121329 w 107"/>
              <a:gd name="T43" fmla="*/ 947721480 h 88"/>
              <a:gd name="T44" fmla="*/ 535683923 w 107"/>
              <a:gd name="T45" fmla="*/ 767201810 h 88"/>
              <a:gd name="T46" fmla="*/ 535683923 w 107"/>
              <a:gd name="T47" fmla="*/ 827377619 h 88"/>
              <a:gd name="T48" fmla="*/ 491045203 w 107"/>
              <a:gd name="T49" fmla="*/ 872504628 h 88"/>
              <a:gd name="T50" fmla="*/ 461284771 w 107"/>
              <a:gd name="T51" fmla="*/ 887549549 h 88"/>
              <a:gd name="T52" fmla="*/ 431524339 w 107"/>
              <a:gd name="T53" fmla="*/ 872504628 h 88"/>
              <a:gd name="T54" fmla="*/ 431524339 w 107"/>
              <a:gd name="T55" fmla="*/ 180519670 h 88"/>
              <a:gd name="T56" fmla="*/ 461284771 w 107"/>
              <a:gd name="T57" fmla="*/ 165474748 h 88"/>
              <a:gd name="T58" fmla="*/ 491045203 w 107"/>
              <a:gd name="T59" fmla="*/ 180519670 h 88"/>
              <a:gd name="T60" fmla="*/ 535683923 w 107"/>
              <a:gd name="T61" fmla="*/ 210605635 h 88"/>
              <a:gd name="T62" fmla="*/ 535683923 w 107"/>
              <a:gd name="T63" fmla="*/ 270777566 h 88"/>
              <a:gd name="T64" fmla="*/ 535683923 w 107"/>
              <a:gd name="T65" fmla="*/ 767201810 h 88"/>
              <a:gd name="T66" fmla="*/ 907687397 w 107"/>
              <a:gd name="T67" fmla="*/ 1203458002 h 88"/>
              <a:gd name="T68" fmla="*/ 803527813 w 107"/>
              <a:gd name="T69" fmla="*/ 1323801863 h 88"/>
              <a:gd name="T70" fmla="*/ 684486084 w 107"/>
              <a:gd name="T71" fmla="*/ 1203458002 h 88"/>
              <a:gd name="T72" fmla="*/ 684486084 w 107"/>
              <a:gd name="T73" fmla="*/ 361035461 h 88"/>
              <a:gd name="T74" fmla="*/ 803527813 w 107"/>
              <a:gd name="T75" fmla="*/ 240691600 h 88"/>
              <a:gd name="T76" fmla="*/ 907687397 w 107"/>
              <a:gd name="T77" fmla="*/ 361035461 h 88"/>
              <a:gd name="T78" fmla="*/ 907687397 w 107"/>
              <a:gd name="T79" fmla="*/ 1203458002 h 88"/>
              <a:gd name="T80" fmla="*/ 1056489558 w 107"/>
              <a:gd name="T81" fmla="*/ 767201810 h 88"/>
              <a:gd name="T82" fmla="*/ 1056489558 w 107"/>
              <a:gd name="T83" fmla="*/ 827377619 h 88"/>
              <a:gd name="T84" fmla="*/ 1101128278 w 107"/>
              <a:gd name="T85" fmla="*/ 872504628 h 88"/>
              <a:gd name="T86" fmla="*/ 1130888710 w 107"/>
              <a:gd name="T87" fmla="*/ 887549549 h 88"/>
              <a:gd name="T88" fmla="*/ 1160649143 w 107"/>
              <a:gd name="T89" fmla="*/ 872504628 h 88"/>
              <a:gd name="T90" fmla="*/ 1160649143 w 107"/>
              <a:gd name="T91" fmla="*/ 180519670 h 88"/>
              <a:gd name="T92" fmla="*/ 1130888710 w 107"/>
              <a:gd name="T93" fmla="*/ 165474748 h 88"/>
              <a:gd name="T94" fmla="*/ 1101128278 w 107"/>
              <a:gd name="T95" fmla="*/ 180519670 h 88"/>
              <a:gd name="T96" fmla="*/ 1056489558 w 107"/>
              <a:gd name="T97" fmla="*/ 210605635 h 88"/>
              <a:gd name="T98" fmla="*/ 1056489558 w 107"/>
              <a:gd name="T99" fmla="*/ 270777566 h 88"/>
              <a:gd name="T100" fmla="*/ 1056489558 w 107"/>
              <a:gd name="T101" fmla="*/ 76720181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51" name="稻壳儿小白白(http://dwz.cn/Wu2UP)"/>
          <p:cNvSpPr>
            <a:spLocks noChangeArrowheads="1"/>
          </p:cNvSpPr>
          <p:nvPr/>
        </p:nvSpPr>
        <p:spPr bwMode="auto">
          <a:xfrm>
            <a:off x="7333816" y="2339762"/>
            <a:ext cx="549275" cy="5476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US" altLang="zh-CN" sz="2400">
              <a:solidFill>
                <a:srgbClr val="FFFFFF"/>
              </a:solidFill>
              <a:latin typeface="+mj-ea"/>
              <a:ea typeface="+mj-ea"/>
              <a:sym typeface="Arial" panose="020B0604020202020204" pitchFamily="34" charset="0"/>
            </a:endParaRPr>
          </a:p>
        </p:txBody>
      </p:sp>
      <p:sp>
        <p:nvSpPr>
          <p:cNvPr id="52" name="稻壳儿小白白(http://dwz.cn/Wu2UP)"/>
          <p:cNvSpPr>
            <a:spLocks/>
          </p:cNvSpPr>
          <p:nvPr/>
        </p:nvSpPr>
        <p:spPr bwMode="auto">
          <a:xfrm>
            <a:off x="7476691" y="2523910"/>
            <a:ext cx="254000" cy="228600"/>
          </a:xfrm>
          <a:custGeom>
            <a:avLst/>
            <a:gdLst>
              <a:gd name="T0" fmla="*/ 0 w 161"/>
              <a:gd name="T1" fmla="*/ 154101625 h 145"/>
              <a:gd name="T2" fmla="*/ 0 w 161"/>
              <a:gd name="T3" fmla="*/ 360399724 h 145"/>
              <a:gd name="T4" fmla="*/ 77157627 w 161"/>
              <a:gd name="T5" fmla="*/ 360399724 h 145"/>
              <a:gd name="T6" fmla="*/ 323562870 w 161"/>
              <a:gd name="T7" fmla="*/ 360399724 h 145"/>
              <a:gd name="T8" fmla="*/ 400720497 w 161"/>
              <a:gd name="T9" fmla="*/ 360399724 h 145"/>
              <a:gd name="T10" fmla="*/ 400720497 w 161"/>
              <a:gd name="T11" fmla="*/ 154101625 h 145"/>
              <a:gd name="T12" fmla="*/ 201605006 w 161"/>
              <a:gd name="T13" fmla="*/ 0 h 145"/>
              <a:gd name="T14" fmla="*/ 0 w 161"/>
              <a:gd name="T15" fmla="*/ 154101625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53" name="稻壳儿小白白(http://dwz.cn/Wu2UP)"/>
          <p:cNvSpPr>
            <a:spLocks/>
          </p:cNvSpPr>
          <p:nvPr/>
        </p:nvSpPr>
        <p:spPr bwMode="auto">
          <a:xfrm>
            <a:off x="7410016" y="2427074"/>
            <a:ext cx="387351" cy="193675"/>
          </a:xfrm>
          <a:custGeom>
            <a:avLst/>
            <a:gdLst>
              <a:gd name="T0" fmla="*/ 557853282 w 246"/>
              <a:gd name="T1" fmla="*/ 198346819 h 123"/>
              <a:gd name="T2" fmla="*/ 557853282 w 246"/>
              <a:gd name="T3" fmla="*/ 52065509 h 123"/>
              <a:gd name="T4" fmla="*/ 451240706 w 246"/>
              <a:gd name="T5" fmla="*/ 52065509 h 123"/>
              <a:gd name="T6" fmla="*/ 451240706 w 246"/>
              <a:gd name="T7" fmla="*/ 116529366 h 123"/>
              <a:gd name="T8" fmla="*/ 304959395 w 246"/>
              <a:gd name="T9" fmla="*/ 0 h 123"/>
              <a:gd name="T10" fmla="*/ 304959395 w 246"/>
              <a:gd name="T11" fmla="*/ 0 h 123"/>
              <a:gd name="T12" fmla="*/ 304959395 w 246"/>
              <a:gd name="T13" fmla="*/ 0 h 123"/>
              <a:gd name="T14" fmla="*/ 304959395 w 246"/>
              <a:gd name="T15" fmla="*/ 0 h 123"/>
              <a:gd name="T16" fmla="*/ 304959395 w 246"/>
              <a:gd name="T17" fmla="*/ 0 h 123"/>
              <a:gd name="T18" fmla="*/ 0 w 246"/>
              <a:gd name="T19" fmla="*/ 240497112 h 123"/>
              <a:gd name="T20" fmla="*/ 52065509 w 246"/>
              <a:gd name="T21" fmla="*/ 304959395 h 123"/>
              <a:gd name="T22" fmla="*/ 304959395 w 246"/>
              <a:gd name="T23" fmla="*/ 104132592 h 123"/>
              <a:gd name="T24" fmla="*/ 557853282 w 246"/>
              <a:gd name="T25" fmla="*/ 304959395 h 123"/>
              <a:gd name="T26" fmla="*/ 609918791 w 246"/>
              <a:gd name="T27" fmla="*/ 240497112 h 123"/>
              <a:gd name="T28" fmla="*/ 557853282 w 246"/>
              <a:gd name="T29" fmla="*/ 198346819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123">
                <a:moveTo>
                  <a:pt x="225" y="80"/>
                </a:moveTo>
                <a:lnTo>
                  <a:pt x="225" y="21"/>
                </a:lnTo>
                <a:lnTo>
                  <a:pt x="182" y="21"/>
                </a:lnTo>
                <a:lnTo>
                  <a:pt x="182" y="47"/>
                </a:lnTo>
                <a:lnTo>
                  <a:pt x="123" y="0"/>
                </a:lnTo>
                <a:lnTo>
                  <a:pt x="0" y="97"/>
                </a:lnTo>
                <a:lnTo>
                  <a:pt x="21" y="123"/>
                </a:lnTo>
                <a:lnTo>
                  <a:pt x="123" y="42"/>
                </a:lnTo>
                <a:lnTo>
                  <a:pt x="225" y="123"/>
                </a:lnTo>
                <a:lnTo>
                  <a:pt x="246" y="97"/>
                </a:lnTo>
                <a:lnTo>
                  <a:pt x="225" y="8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54" name="稻壳儿小白白(http://dwz.cn/Wu2UP)"/>
          <p:cNvSpPr>
            <a:spLocks noChangeArrowheads="1"/>
          </p:cNvSpPr>
          <p:nvPr/>
        </p:nvSpPr>
        <p:spPr bwMode="auto">
          <a:xfrm>
            <a:off x="6607880" y="4467912"/>
            <a:ext cx="549275" cy="5476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AU" altLang="en-US" sz="2400">
              <a:solidFill>
                <a:srgbClr val="FFFFFF"/>
              </a:solidFill>
              <a:latin typeface="+mj-ea"/>
              <a:ea typeface="+mj-ea"/>
              <a:sym typeface="Arial" panose="020B0604020202020204" pitchFamily="34" charset="0"/>
            </a:endParaRPr>
          </a:p>
        </p:txBody>
      </p:sp>
      <p:sp>
        <p:nvSpPr>
          <p:cNvPr id="55" name="稻壳儿小白白(http://dwz.cn/Wu2UP)"/>
          <p:cNvSpPr>
            <a:spLocks noEditPoints="1"/>
          </p:cNvSpPr>
          <p:nvPr/>
        </p:nvSpPr>
        <p:spPr bwMode="auto">
          <a:xfrm>
            <a:off x="6672967" y="4577447"/>
            <a:ext cx="379413" cy="349250"/>
          </a:xfrm>
          <a:custGeom>
            <a:avLst/>
            <a:gdLst>
              <a:gd name="T0" fmla="*/ 1214149498 w 68"/>
              <a:gd name="T1" fmla="*/ 1106351933 h 63"/>
              <a:gd name="T2" fmla="*/ 1276412287 w 68"/>
              <a:gd name="T3" fmla="*/ 1352212845 h 63"/>
              <a:gd name="T4" fmla="*/ 1089618340 w 68"/>
              <a:gd name="T5" fmla="*/ 1536605758 h 63"/>
              <a:gd name="T6" fmla="*/ 840561603 w 68"/>
              <a:gd name="T7" fmla="*/ 1628796671 h 63"/>
              <a:gd name="T8" fmla="*/ 560376262 w 68"/>
              <a:gd name="T9" fmla="*/ 1628796671 h 63"/>
              <a:gd name="T10" fmla="*/ 342453710 w 68"/>
              <a:gd name="T11" fmla="*/ 1536605758 h 63"/>
              <a:gd name="T12" fmla="*/ 124525578 w 68"/>
              <a:gd name="T13" fmla="*/ 1352212845 h 63"/>
              <a:gd name="T14" fmla="*/ 186793947 w 68"/>
              <a:gd name="T15" fmla="*/ 1106351933 h 63"/>
              <a:gd name="T16" fmla="*/ 0 w 68"/>
              <a:gd name="T17" fmla="*/ 860496563 h 63"/>
              <a:gd name="T18" fmla="*/ 217922552 w 68"/>
              <a:gd name="T19" fmla="*/ 706837651 h 63"/>
              <a:gd name="T20" fmla="*/ 124525578 w 68"/>
              <a:gd name="T21" fmla="*/ 553178738 h 63"/>
              <a:gd name="T22" fmla="*/ 466979289 w 68"/>
              <a:gd name="T23" fmla="*/ 491710738 h 63"/>
              <a:gd name="T24" fmla="*/ 591504867 w 68"/>
              <a:gd name="T25" fmla="*/ 245855369 h 63"/>
              <a:gd name="T26" fmla="*/ 871695788 w 68"/>
              <a:gd name="T27" fmla="*/ 460982282 h 63"/>
              <a:gd name="T28" fmla="*/ 1089618340 w 68"/>
              <a:gd name="T29" fmla="*/ 368785825 h 63"/>
              <a:gd name="T30" fmla="*/ 1276412287 w 68"/>
              <a:gd name="T31" fmla="*/ 583907194 h 63"/>
              <a:gd name="T32" fmla="*/ 1400937866 w 68"/>
              <a:gd name="T33" fmla="*/ 829768107 h 63"/>
              <a:gd name="T34" fmla="*/ 716036025 w 68"/>
              <a:gd name="T35" fmla="*/ 676103651 h 63"/>
              <a:gd name="T36" fmla="*/ 996221366 w 68"/>
              <a:gd name="T37" fmla="*/ 952693020 h 63"/>
              <a:gd name="T38" fmla="*/ 1961314128 w 68"/>
              <a:gd name="T39" fmla="*/ 491710738 h 63"/>
              <a:gd name="T40" fmla="*/ 1992448312 w 68"/>
              <a:gd name="T41" fmla="*/ 737571651 h 63"/>
              <a:gd name="T42" fmla="*/ 1712257391 w 68"/>
              <a:gd name="T43" fmla="*/ 676103651 h 63"/>
              <a:gd name="T44" fmla="*/ 1432072050 w 68"/>
              <a:gd name="T45" fmla="*/ 737571651 h 63"/>
              <a:gd name="T46" fmla="*/ 1432072050 w 68"/>
              <a:gd name="T47" fmla="*/ 491710738 h 63"/>
              <a:gd name="T48" fmla="*/ 1432072050 w 68"/>
              <a:gd name="T49" fmla="*/ 276589369 h 63"/>
              <a:gd name="T50" fmla="*/ 1432072050 w 68"/>
              <a:gd name="T51" fmla="*/ 61462456 h 63"/>
              <a:gd name="T52" fmla="*/ 1712257391 w 68"/>
              <a:gd name="T53" fmla="*/ 122930456 h 63"/>
              <a:gd name="T54" fmla="*/ 1836788549 w 68"/>
              <a:gd name="T55" fmla="*/ 0 h 63"/>
              <a:gd name="T56" fmla="*/ 1930179943 w 68"/>
              <a:gd name="T57" fmla="*/ 215126913 h 63"/>
              <a:gd name="T58" fmla="*/ 2116973891 w 68"/>
              <a:gd name="T59" fmla="*/ 460982282 h 63"/>
              <a:gd name="T60" fmla="*/ 1930179943 w 68"/>
              <a:gd name="T61" fmla="*/ 1690264671 h 63"/>
              <a:gd name="T62" fmla="*/ 1836788549 w 68"/>
              <a:gd name="T63" fmla="*/ 1936120040 h 63"/>
              <a:gd name="T64" fmla="*/ 1681128787 w 68"/>
              <a:gd name="T65" fmla="*/ 1813189583 h 63"/>
              <a:gd name="T66" fmla="*/ 1400937866 w 68"/>
              <a:gd name="T67" fmla="*/ 1843923583 h 63"/>
              <a:gd name="T68" fmla="*/ 1276412287 w 68"/>
              <a:gd name="T69" fmla="*/ 1598068214 h 63"/>
              <a:gd name="T70" fmla="*/ 1463200655 w 68"/>
              <a:gd name="T71" fmla="*/ 1352212845 h 63"/>
              <a:gd name="T72" fmla="*/ 1556597629 w 68"/>
              <a:gd name="T73" fmla="*/ 1106351933 h 63"/>
              <a:gd name="T74" fmla="*/ 1743391576 w 68"/>
              <a:gd name="T75" fmla="*/ 1229282389 h 63"/>
              <a:gd name="T76" fmla="*/ 1992448312 w 68"/>
              <a:gd name="T77" fmla="*/ 1198548389 h 63"/>
              <a:gd name="T78" fmla="*/ 1961314128 w 68"/>
              <a:gd name="T79" fmla="*/ 1413675302 h 63"/>
              <a:gd name="T80" fmla="*/ 1712257391 w 68"/>
              <a:gd name="T81" fmla="*/ 245855369 h 63"/>
              <a:gd name="T82" fmla="*/ 1836788549 w 68"/>
              <a:gd name="T83" fmla="*/ 399514282 h 63"/>
              <a:gd name="T84" fmla="*/ 1556597629 w 68"/>
              <a:gd name="T85" fmla="*/ 1505871758 h 63"/>
              <a:gd name="T86" fmla="*/ 1712257391 w 68"/>
              <a:gd name="T87" fmla="*/ 1382941302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pic>
        <p:nvPicPr>
          <p:cNvPr id="56" name="稻壳儿小白白(http://dwz.cn/Wu2UP)"/>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05942" y="1563007"/>
            <a:ext cx="781051" cy="273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稻壳儿小白白(http://dwz.cn/Wu2UP)"/>
          <p:cNvPicPr>
            <a:picLocks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05878" y="1678897"/>
            <a:ext cx="744539" cy="254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稻壳儿小白白(http://dwz.cn/Wu2UP)"/>
          <p:cNvSpPr>
            <a:spLocks noChangeArrowheads="1"/>
          </p:cNvSpPr>
          <p:nvPr/>
        </p:nvSpPr>
        <p:spPr bwMode="auto">
          <a:xfrm>
            <a:off x="6487680" y="1375682"/>
            <a:ext cx="549275" cy="547688"/>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AU" altLang="en-US" sz="2400">
              <a:solidFill>
                <a:srgbClr val="FFFFFF"/>
              </a:solidFill>
              <a:latin typeface="+mj-ea"/>
              <a:ea typeface="+mj-ea"/>
              <a:sym typeface="Arial" panose="020B0604020202020204" pitchFamily="34" charset="0"/>
            </a:endParaRPr>
          </a:p>
        </p:txBody>
      </p:sp>
      <p:sp>
        <p:nvSpPr>
          <p:cNvPr id="59" name="稻壳儿小白白(http://dwz.cn/Wu2UP)"/>
          <p:cNvSpPr>
            <a:spLocks noEditPoints="1"/>
          </p:cNvSpPr>
          <p:nvPr/>
        </p:nvSpPr>
        <p:spPr bwMode="auto">
          <a:xfrm>
            <a:off x="6582930" y="1485222"/>
            <a:ext cx="379412" cy="314325"/>
          </a:xfrm>
          <a:custGeom>
            <a:avLst/>
            <a:gdLst>
              <a:gd name="T0" fmla="*/ 454392801 w 287"/>
              <a:gd name="T1" fmla="*/ 137200873 h 237"/>
              <a:gd name="T2" fmla="*/ 426430004 w 287"/>
              <a:gd name="T3" fmla="*/ 165344234 h 237"/>
              <a:gd name="T4" fmla="*/ 454392801 w 287"/>
              <a:gd name="T5" fmla="*/ 195247549 h 237"/>
              <a:gd name="T6" fmla="*/ 484103272 w 287"/>
              <a:gd name="T7" fmla="*/ 165344234 h 237"/>
              <a:gd name="T8" fmla="*/ 454392801 w 287"/>
              <a:gd name="T9" fmla="*/ 137200873 h 237"/>
              <a:gd name="T10" fmla="*/ 47187219 w 287"/>
              <a:gd name="T11" fmla="*/ 137200873 h 237"/>
              <a:gd name="T12" fmla="*/ 19224423 w 287"/>
              <a:gd name="T13" fmla="*/ 165344234 h 237"/>
              <a:gd name="T14" fmla="*/ 47187219 w 287"/>
              <a:gd name="T15" fmla="*/ 195247549 h 237"/>
              <a:gd name="T16" fmla="*/ 75150016 w 287"/>
              <a:gd name="T17" fmla="*/ 165344234 h 237"/>
              <a:gd name="T18" fmla="*/ 47187219 w 287"/>
              <a:gd name="T19" fmla="*/ 137200873 h 237"/>
              <a:gd name="T20" fmla="*/ 370505733 w 287"/>
              <a:gd name="T21" fmla="*/ 86190037 h 237"/>
              <a:gd name="T22" fmla="*/ 328561538 w 287"/>
              <a:gd name="T23" fmla="*/ 128405078 h 237"/>
              <a:gd name="T24" fmla="*/ 370505733 w 287"/>
              <a:gd name="T25" fmla="*/ 170621446 h 237"/>
              <a:gd name="T26" fmla="*/ 412448606 w 287"/>
              <a:gd name="T27" fmla="*/ 128405078 h 237"/>
              <a:gd name="T28" fmla="*/ 370505733 w 287"/>
              <a:gd name="T29" fmla="*/ 86190037 h 237"/>
              <a:gd name="T30" fmla="*/ 501580020 w 287"/>
              <a:gd name="T31" fmla="*/ 344760148 h 237"/>
              <a:gd name="T32" fmla="*/ 452645126 w 287"/>
              <a:gd name="T33" fmla="*/ 344760148 h 237"/>
              <a:gd name="T34" fmla="*/ 452645126 w 287"/>
              <a:gd name="T35" fmla="*/ 255052854 h 237"/>
              <a:gd name="T36" fmla="*/ 442159077 w 287"/>
              <a:gd name="T37" fmla="*/ 212836487 h 237"/>
              <a:gd name="T38" fmla="*/ 454392801 w 287"/>
              <a:gd name="T39" fmla="*/ 211077858 h 237"/>
              <a:gd name="T40" fmla="*/ 501580020 w 287"/>
              <a:gd name="T41" fmla="*/ 258570111 h 237"/>
              <a:gd name="T42" fmla="*/ 501580020 w 287"/>
              <a:gd name="T43" fmla="*/ 344760148 h 237"/>
              <a:gd name="T44" fmla="*/ 131074287 w 287"/>
              <a:gd name="T45" fmla="*/ 86190037 h 237"/>
              <a:gd name="T46" fmla="*/ 89131414 w 287"/>
              <a:gd name="T47" fmla="*/ 128405078 h 237"/>
              <a:gd name="T48" fmla="*/ 131074287 w 287"/>
              <a:gd name="T49" fmla="*/ 170621446 h 237"/>
              <a:gd name="T50" fmla="*/ 173018482 w 287"/>
              <a:gd name="T51" fmla="*/ 128405078 h 237"/>
              <a:gd name="T52" fmla="*/ 131074287 w 287"/>
              <a:gd name="T53" fmla="*/ 86190037 h 237"/>
              <a:gd name="T54" fmla="*/ 47187219 w 287"/>
              <a:gd name="T55" fmla="*/ 211077858 h 237"/>
              <a:gd name="T56" fmla="*/ 59420943 w 287"/>
              <a:gd name="T57" fmla="*/ 212836487 h 237"/>
              <a:gd name="T58" fmla="*/ 48934894 w 287"/>
              <a:gd name="T59" fmla="*/ 255052854 h 237"/>
              <a:gd name="T60" fmla="*/ 48934894 w 287"/>
              <a:gd name="T61" fmla="*/ 344760148 h 237"/>
              <a:gd name="T62" fmla="*/ 0 w 287"/>
              <a:gd name="T63" fmla="*/ 344760148 h 237"/>
              <a:gd name="T64" fmla="*/ 0 w 287"/>
              <a:gd name="T65" fmla="*/ 258570111 h 237"/>
              <a:gd name="T66" fmla="*/ 47187219 w 287"/>
              <a:gd name="T67" fmla="*/ 211077858 h 237"/>
              <a:gd name="T68" fmla="*/ 251663847 w 287"/>
              <a:gd name="T69" fmla="*/ 0 h 237"/>
              <a:gd name="T70" fmla="*/ 188747555 w 287"/>
              <a:gd name="T71" fmla="*/ 63323888 h 237"/>
              <a:gd name="T72" fmla="*/ 251663847 w 287"/>
              <a:gd name="T73" fmla="*/ 126646450 h 237"/>
              <a:gd name="T74" fmla="*/ 312832465 w 287"/>
              <a:gd name="T75" fmla="*/ 63323888 h 237"/>
              <a:gd name="T76" fmla="*/ 251663847 w 287"/>
              <a:gd name="T77" fmla="*/ 0 h 237"/>
              <a:gd name="T78" fmla="*/ 438663728 w 287"/>
              <a:gd name="T79" fmla="*/ 376422092 h 237"/>
              <a:gd name="T80" fmla="*/ 363515034 w 287"/>
              <a:gd name="T81" fmla="*/ 376422092 h 237"/>
              <a:gd name="T82" fmla="*/ 363515034 w 287"/>
              <a:gd name="T83" fmla="*/ 240979847 h 237"/>
              <a:gd name="T84" fmla="*/ 351281310 w 287"/>
              <a:gd name="T85" fmla="*/ 189970338 h 237"/>
              <a:gd name="T86" fmla="*/ 370505733 w 287"/>
              <a:gd name="T87" fmla="*/ 186451754 h 237"/>
              <a:gd name="T88" fmla="*/ 438663728 w 287"/>
              <a:gd name="T89" fmla="*/ 255052854 h 237"/>
              <a:gd name="T90" fmla="*/ 438663728 w 287"/>
              <a:gd name="T91" fmla="*/ 376422092 h 237"/>
              <a:gd name="T92" fmla="*/ 138064986 w 287"/>
              <a:gd name="T93" fmla="*/ 240979847 h 237"/>
              <a:gd name="T94" fmla="*/ 138064986 w 287"/>
              <a:gd name="T95" fmla="*/ 376422092 h 237"/>
              <a:gd name="T96" fmla="*/ 64663967 w 287"/>
              <a:gd name="T97" fmla="*/ 376422092 h 237"/>
              <a:gd name="T98" fmla="*/ 64663967 w 287"/>
              <a:gd name="T99" fmla="*/ 255052854 h 237"/>
              <a:gd name="T100" fmla="*/ 131074287 w 287"/>
              <a:gd name="T101" fmla="*/ 186451754 h 237"/>
              <a:gd name="T102" fmla="*/ 150298710 w 287"/>
              <a:gd name="T103" fmla="*/ 189970338 h 237"/>
              <a:gd name="T104" fmla="*/ 138064986 w 287"/>
              <a:gd name="T105" fmla="*/ 240979847 h 237"/>
              <a:gd name="T106" fmla="*/ 153794059 w 287"/>
              <a:gd name="T107" fmla="*/ 416878505 h 237"/>
              <a:gd name="T108" fmla="*/ 349533635 w 287"/>
              <a:gd name="T109" fmla="*/ 416878505 h 237"/>
              <a:gd name="T110" fmla="*/ 349533635 w 287"/>
              <a:gd name="T111" fmla="*/ 240979847 h 237"/>
              <a:gd name="T112" fmla="*/ 251663847 w 287"/>
              <a:gd name="T113" fmla="*/ 142478085 h 237"/>
              <a:gd name="T114" fmla="*/ 153794059 w 287"/>
              <a:gd name="T115" fmla="*/ 240979847 h 237"/>
              <a:gd name="T116" fmla="*/ 153794059 w 287"/>
              <a:gd name="T117" fmla="*/ 416878505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60" name="稻壳儿小白白(http://dwz.cn/Wu2UP)"/>
          <p:cNvSpPr>
            <a:spLocks/>
          </p:cNvSpPr>
          <p:nvPr/>
        </p:nvSpPr>
        <p:spPr bwMode="auto">
          <a:xfrm>
            <a:off x="4948694" y="4383997"/>
            <a:ext cx="414337" cy="414337"/>
          </a:xfrm>
          <a:custGeom>
            <a:avLst/>
            <a:gdLst>
              <a:gd name="T0" fmla="*/ 352357939 w 360"/>
              <a:gd name="T1" fmla="*/ 476875415 h 360"/>
              <a:gd name="T2" fmla="*/ 389448007 w 360"/>
              <a:gd name="T3" fmla="*/ 438460621 h 360"/>
              <a:gd name="T4" fmla="*/ 324539814 w 360"/>
              <a:gd name="T5" fmla="*/ 205321248 h 360"/>
              <a:gd name="T6" fmla="*/ 421240315 w 360"/>
              <a:gd name="T7" fmla="*/ 108621897 h 360"/>
              <a:gd name="T8" fmla="*/ 450382017 w 360"/>
              <a:gd name="T9" fmla="*/ 25168671 h 360"/>
              <a:gd name="T10" fmla="*/ 368253518 w 360"/>
              <a:gd name="T11" fmla="*/ 55635101 h 360"/>
              <a:gd name="T12" fmla="*/ 271554168 w 360"/>
              <a:gd name="T13" fmla="*/ 152335602 h 360"/>
              <a:gd name="T14" fmla="*/ 37090067 w 360"/>
              <a:gd name="T15" fmla="*/ 86102681 h 360"/>
              <a:gd name="T16" fmla="*/ 0 w 360"/>
              <a:gd name="T17" fmla="*/ 124517476 h 360"/>
              <a:gd name="T18" fmla="*/ 196049306 w 360"/>
              <a:gd name="T19" fmla="*/ 227840463 h 360"/>
              <a:gd name="T20" fmla="*/ 129816386 w 360"/>
              <a:gd name="T21" fmla="*/ 294073384 h 360"/>
              <a:gd name="T22" fmla="*/ 50337342 w 360"/>
              <a:gd name="T23" fmla="*/ 299372294 h 360"/>
              <a:gd name="T24" fmla="*/ 11921396 w 360"/>
              <a:gd name="T25" fmla="*/ 336462361 h 360"/>
              <a:gd name="T26" fmla="*/ 105972442 w 360"/>
              <a:gd name="T27" fmla="*/ 370902973 h 360"/>
              <a:gd name="T28" fmla="*/ 139088327 w 360"/>
              <a:gd name="T29" fmla="*/ 463629292 h 360"/>
              <a:gd name="T30" fmla="*/ 177503122 w 360"/>
              <a:gd name="T31" fmla="*/ 426538074 h 360"/>
              <a:gd name="T32" fmla="*/ 181477304 w 360"/>
              <a:gd name="T33" fmla="*/ 347059030 h 360"/>
              <a:gd name="T34" fmla="*/ 249034952 w 360"/>
              <a:gd name="T35" fmla="*/ 279502533 h 360"/>
              <a:gd name="T36" fmla="*/ 352357939 w 360"/>
              <a:gd name="T37" fmla="*/ 476875415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61" name="稻壳儿小白白(http://dwz.cn/Wu2UP)"/>
          <p:cNvSpPr>
            <a:spLocks noChangeArrowheads="1"/>
          </p:cNvSpPr>
          <p:nvPr/>
        </p:nvSpPr>
        <p:spPr bwMode="auto">
          <a:xfrm flipH="1">
            <a:off x="4110481" y="4496940"/>
            <a:ext cx="549275" cy="5476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AU" altLang="en-US" sz="2400">
              <a:solidFill>
                <a:srgbClr val="FFFFFF"/>
              </a:solidFill>
              <a:latin typeface="+mj-ea"/>
              <a:ea typeface="+mj-ea"/>
              <a:sym typeface="Arial" panose="020B0604020202020204" pitchFamily="34" charset="0"/>
            </a:endParaRPr>
          </a:p>
        </p:txBody>
      </p:sp>
      <p:sp>
        <p:nvSpPr>
          <p:cNvPr id="62" name="稻壳儿小白白(http://dwz.cn/Wu2UP)"/>
          <p:cNvSpPr>
            <a:spLocks/>
          </p:cNvSpPr>
          <p:nvPr/>
        </p:nvSpPr>
        <p:spPr bwMode="auto">
          <a:xfrm>
            <a:off x="4207319" y="4596952"/>
            <a:ext cx="358775" cy="358775"/>
          </a:xfrm>
          <a:custGeom>
            <a:avLst/>
            <a:gdLst>
              <a:gd name="T0" fmla="*/ 264192941 w 360"/>
              <a:gd name="T1" fmla="*/ 357554168 h 360"/>
              <a:gd name="T2" fmla="*/ 292002986 w 360"/>
              <a:gd name="T3" fmla="*/ 328751512 h 360"/>
              <a:gd name="T4" fmla="*/ 243335157 w 360"/>
              <a:gd name="T5" fmla="*/ 153947363 h 360"/>
              <a:gd name="T6" fmla="*/ 315839598 w 360"/>
              <a:gd name="T7" fmla="*/ 81442922 h 360"/>
              <a:gd name="T8" fmla="*/ 337689993 w 360"/>
              <a:gd name="T9" fmla="*/ 18870568 h 360"/>
              <a:gd name="T10" fmla="*/ 276111247 w 360"/>
              <a:gd name="T11" fmla="*/ 41714570 h 360"/>
              <a:gd name="T12" fmla="*/ 203606806 w 360"/>
              <a:gd name="T13" fmla="*/ 114219011 h 360"/>
              <a:gd name="T14" fmla="*/ 27810045 w 360"/>
              <a:gd name="T15" fmla="*/ 64558571 h 360"/>
              <a:gd name="T16" fmla="*/ 0 w 360"/>
              <a:gd name="T17" fmla="*/ 93361228 h 360"/>
              <a:gd name="T18" fmla="*/ 146994104 w 360"/>
              <a:gd name="T19" fmla="*/ 170831713 h 360"/>
              <a:gd name="T20" fmla="*/ 97334661 w 360"/>
              <a:gd name="T21" fmla="*/ 220492152 h 360"/>
              <a:gd name="T22" fmla="*/ 37742133 w 360"/>
              <a:gd name="T23" fmla="*/ 224464589 h 360"/>
              <a:gd name="T24" fmla="*/ 8938480 w 360"/>
              <a:gd name="T25" fmla="*/ 252274634 h 360"/>
              <a:gd name="T26" fmla="*/ 79456703 w 360"/>
              <a:gd name="T27" fmla="*/ 278097465 h 360"/>
              <a:gd name="T28" fmla="*/ 104286923 w 360"/>
              <a:gd name="T29" fmla="*/ 347622080 h 360"/>
              <a:gd name="T30" fmla="*/ 133089579 w 360"/>
              <a:gd name="T31" fmla="*/ 319812035 h 360"/>
              <a:gd name="T32" fmla="*/ 136069405 w 360"/>
              <a:gd name="T33" fmla="*/ 260219508 h 360"/>
              <a:gd name="T34" fmla="*/ 186722456 w 360"/>
              <a:gd name="T35" fmla="*/ 209566457 h 360"/>
              <a:gd name="T36" fmla="*/ 264192941 w 360"/>
              <a:gd name="T37" fmla="*/ 357554168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63" name="稻壳儿小白白(http://dwz.cn/Wu2UP)"/>
          <p:cNvSpPr txBox="1">
            <a:spLocks noChangeArrowheads="1"/>
          </p:cNvSpPr>
          <p:nvPr/>
        </p:nvSpPr>
        <p:spPr bwMode="auto">
          <a:xfrm>
            <a:off x="1488162" y="1255260"/>
            <a:ext cx="26010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pPr>
            <a:r>
              <a:rPr lang="zh-CN" altLang="en-US" sz="2400" b="1" dirty="0" smtClean="0">
                <a:solidFill>
                  <a:srgbClr val="445469"/>
                </a:solidFill>
                <a:latin typeface="+mj-ea"/>
                <a:ea typeface="+mj-ea"/>
                <a:sym typeface="Arial" panose="020B0604020202020204" pitchFamily="34" charset="0"/>
              </a:rPr>
              <a:t>线上优惠券</a:t>
            </a:r>
            <a:endParaRPr lang="en-US" altLang="zh-CN" sz="2400" b="1" dirty="0">
              <a:solidFill>
                <a:srgbClr val="445469"/>
              </a:solidFill>
              <a:latin typeface="+mj-ea"/>
              <a:ea typeface="+mj-ea"/>
              <a:sym typeface="Arial" panose="020B0604020202020204" pitchFamily="34" charset="0"/>
            </a:endParaRPr>
          </a:p>
        </p:txBody>
      </p:sp>
      <p:sp>
        <p:nvSpPr>
          <p:cNvPr id="64" name="稻壳儿小白白(http://dwz.cn/Wu2UP)"/>
          <p:cNvSpPr txBox="1">
            <a:spLocks noChangeArrowheads="1"/>
          </p:cNvSpPr>
          <p:nvPr/>
        </p:nvSpPr>
        <p:spPr bwMode="auto">
          <a:xfrm>
            <a:off x="614584" y="1656670"/>
            <a:ext cx="346188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sz="2400" dirty="0" smtClean="0">
                <a:solidFill>
                  <a:srgbClr val="445469"/>
                </a:solidFill>
                <a:latin typeface="+mj-ea"/>
                <a:ea typeface="+mj-ea"/>
                <a:sym typeface="Arial" panose="020B0604020202020204" pitchFamily="34" charset="0"/>
              </a:rPr>
              <a:t>（促销优惠管理</a:t>
            </a:r>
            <a:r>
              <a:rPr lang="en-US" altLang="zh-CN" sz="2400" dirty="0" smtClean="0">
                <a:solidFill>
                  <a:srgbClr val="445469"/>
                </a:solidFill>
                <a:latin typeface="+mj-ea"/>
                <a:ea typeface="+mj-ea"/>
                <a:sym typeface="Arial" panose="020B0604020202020204" pitchFamily="34" charset="0"/>
              </a:rPr>
              <a:t>--</a:t>
            </a:r>
            <a:r>
              <a:rPr lang="zh-CN" altLang="en-US" sz="2400" dirty="0" smtClean="0">
                <a:solidFill>
                  <a:srgbClr val="445469"/>
                </a:solidFill>
                <a:latin typeface="+mj-ea"/>
                <a:ea typeface="+mj-ea"/>
                <a:sym typeface="Arial" panose="020B0604020202020204" pitchFamily="34" charset="0"/>
              </a:rPr>
              <a:t>优惠券）</a:t>
            </a:r>
            <a:endParaRPr lang="en-US" altLang="zh-CN" sz="2400" dirty="0" smtClean="0">
              <a:solidFill>
                <a:srgbClr val="445469"/>
              </a:solidFill>
              <a:latin typeface="+mj-ea"/>
              <a:ea typeface="+mj-ea"/>
              <a:sym typeface="Arial" panose="020B0604020202020204" pitchFamily="34" charset="0"/>
            </a:endParaRPr>
          </a:p>
        </p:txBody>
      </p:sp>
      <p:sp>
        <p:nvSpPr>
          <p:cNvPr id="65" name="稻壳儿小白白(http://dwz.cn/Wu2UP)"/>
          <p:cNvSpPr txBox="1">
            <a:spLocks noChangeArrowheads="1"/>
          </p:cNvSpPr>
          <p:nvPr/>
        </p:nvSpPr>
        <p:spPr bwMode="auto">
          <a:xfrm>
            <a:off x="649962" y="2304837"/>
            <a:ext cx="26010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幸运转盘</a:t>
            </a:r>
            <a:endParaRPr lang="en-US" altLang="zh-CN" sz="2400" b="1" dirty="0">
              <a:solidFill>
                <a:srgbClr val="445469"/>
              </a:solidFill>
              <a:latin typeface="+mj-ea"/>
              <a:ea typeface="+mj-ea"/>
              <a:sym typeface="Arial" panose="020B0604020202020204" pitchFamily="34" charset="0"/>
            </a:endParaRPr>
          </a:p>
        </p:txBody>
      </p:sp>
      <p:sp>
        <p:nvSpPr>
          <p:cNvPr id="66" name="稻壳儿小白白(http://dwz.cn/Wu2UP)"/>
          <p:cNvSpPr txBox="1">
            <a:spLocks noChangeArrowheads="1"/>
          </p:cNvSpPr>
          <p:nvPr/>
        </p:nvSpPr>
        <p:spPr bwMode="auto">
          <a:xfrm>
            <a:off x="-238131" y="2720760"/>
            <a:ext cx="346188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pPr>
            <a:r>
              <a:rPr lang="zh-CN" altLang="en-US" sz="2400" dirty="0" smtClean="0">
                <a:solidFill>
                  <a:srgbClr val="445469"/>
                </a:solidFill>
                <a:latin typeface="+mj-ea"/>
                <a:ea typeface="+mj-ea"/>
                <a:sym typeface="Arial" panose="020B0604020202020204" pitchFamily="34" charset="0"/>
              </a:rPr>
              <a:t>（微营销</a:t>
            </a:r>
            <a:r>
              <a:rPr lang="en-US" altLang="zh-CN" sz="2400" dirty="0" smtClean="0">
                <a:solidFill>
                  <a:srgbClr val="445469"/>
                </a:solidFill>
                <a:latin typeface="+mj-ea"/>
                <a:ea typeface="+mj-ea"/>
                <a:sym typeface="Arial" panose="020B0604020202020204" pitchFamily="34" charset="0"/>
              </a:rPr>
              <a:t>--</a:t>
            </a:r>
            <a:r>
              <a:rPr lang="zh-CN" altLang="en-US" sz="2400" dirty="0" smtClean="0">
                <a:solidFill>
                  <a:srgbClr val="445469"/>
                </a:solidFill>
                <a:latin typeface="+mj-ea"/>
                <a:ea typeface="+mj-ea"/>
                <a:sym typeface="Arial" panose="020B0604020202020204" pitchFamily="34" charset="0"/>
              </a:rPr>
              <a:t>幸运转盘）</a:t>
            </a:r>
            <a:endParaRPr lang="en-US" altLang="zh-CN" sz="2400" dirty="0" smtClean="0">
              <a:solidFill>
                <a:srgbClr val="445469"/>
              </a:solidFill>
              <a:latin typeface="+mj-ea"/>
              <a:ea typeface="+mj-ea"/>
              <a:sym typeface="Arial" panose="020B0604020202020204" pitchFamily="34" charset="0"/>
            </a:endParaRPr>
          </a:p>
        </p:txBody>
      </p:sp>
      <p:sp>
        <p:nvSpPr>
          <p:cNvPr id="67" name="稻壳儿小白白(http://dwz.cn/Wu2UP)"/>
          <p:cNvSpPr txBox="1">
            <a:spLocks noChangeArrowheads="1"/>
          </p:cNvSpPr>
          <p:nvPr/>
        </p:nvSpPr>
        <p:spPr bwMode="auto">
          <a:xfrm>
            <a:off x="1320789" y="4429584"/>
            <a:ext cx="26010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签到送积分</a:t>
            </a:r>
            <a:endParaRPr lang="en-US" altLang="zh-CN" sz="2400" b="1" dirty="0">
              <a:solidFill>
                <a:srgbClr val="445469"/>
              </a:solidFill>
              <a:latin typeface="+mj-ea"/>
              <a:ea typeface="+mj-ea"/>
              <a:sym typeface="Arial" panose="020B0604020202020204" pitchFamily="34" charset="0"/>
            </a:endParaRPr>
          </a:p>
        </p:txBody>
      </p:sp>
      <p:sp>
        <p:nvSpPr>
          <p:cNvPr id="68" name="稻壳儿小白白(http://dwz.cn/Wu2UP)"/>
          <p:cNvSpPr txBox="1">
            <a:spLocks noChangeArrowheads="1"/>
          </p:cNvSpPr>
          <p:nvPr/>
        </p:nvSpPr>
        <p:spPr bwMode="auto">
          <a:xfrm>
            <a:off x="435417" y="4890638"/>
            <a:ext cx="3459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2400" dirty="0" smtClean="0">
                <a:solidFill>
                  <a:srgbClr val="445469"/>
                </a:solidFill>
                <a:latin typeface="+mj-ea"/>
                <a:ea typeface="+mj-ea"/>
                <a:sym typeface="Arial" panose="020B0604020202020204" pitchFamily="34" charset="0"/>
              </a:rPr>
              <a:t>（微营销</a:t>
            </a:r>
            <a:r>
              <a:rPr lang="en-US" altLang="zh-CN" sz="2400" dirty="0" smtClean="0">
                <a:solidFill>
                  <a:srgbClr val="445469"/>
                </a:solidFill>
                <a:latin typeface="+mj-ea"/>
                <a:ea typeface="+mj-ea"/>
                <a:sym typeface="Arial" panose="020B0604020202020204" pitchFamily="34" charset="0"/>
              </a:rPr>
              <a:t>--</a:t>
            </a:r>
            <a:r>
              <a:rPr lang="zh-CN" altLang="en-US" sz="2400" dirty="0" smtClean="0">
                <a:solidFill>
                  <a:srgbClr val="445469"/>
                </a:solidFill>
                <a:latin typeface="+mj-ea"/>
                <a:ea typeface="+mj-ea"/>
                <a:sym typeface="Arial" panose="020B0604020202020204" pitchFamily="34" charset="0"/>
              </a:rPr>
              <a:t>签到有礼）</a:t>
            </a:r>
            <a:endParaRPr lang="en-US" altLang="zh-CN" sz="2400" dirty="0" smtClean="0">
              <a:solidFill>
                <a:srgbClr val="445469"/>
              </a:solidFill>
              <a:latin typeface="+mj-ea"/>
              <a:ea typeface="+mj-ea"/>
              <a:sym typeface="Arial" panose="020B0604020202020204" pitchFamily="34" charset="0"/>
            </a:endParaRPr>
          </a:p>
        </p:txBody>
      </p:sp>
      <p:sp>
        <p:nvSpPr>
          <p:cNvPr id="69" name="稻壳儿小白白(http://dwz.cn/Wu2UP)"/>
          <p:cNvSpPr txBox="1">
            <a:spLocks noChangeArrowheads="1"/>
          </p:cNvSpPr>
          <p:nvPr/>
        </p:nvSpPr>
        <p:spPr bwMode="auto">
          <a:xfrm>
            <a:off x="7230631" y="1269775"/>
            <a:ext cx="19526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电子会员卡</a:t>
            </a:r>
            <a:endParaRPr lang="en-US" altLang="zh-CN" sz="2400" b="1" dirty="0">
              <a:solidFill>
                <a:srgbClr val="445469"/>
              </a:solidFill>
              <a:latin typeface="+mj-ea"/>
              <a:ea typeface="+mj-ea"/>
              <a:sym typeface="Arial" panose="020B0604020202020204" pitchFamily="34" charset="0"/>
            </a:endParaRPr>
          </a:p>
        </p:txBody>
      </p:sp>
      <p:sp>
        <p:nvSpPr>
          <p:cNvPr id="70" name="稻壳儿小白白(http://dwz.cn/Wu2UP)"/>
          <p:cNvSpPr txBox="1">
            <a:spLocks noChangeArrowheads="1"/>
          </p:cNvSpPr>
          <p:nvPr/>
        </p:nvSpPr>
        <p:spPr bwMode="auto">
          <a:xfrm>
            <a:off x="7230630" y="1656670"/>
            <a:ext cx="52850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dirty="0" smtClean="0">
                <a:solidFill>
                  <a:srgbClr val="445469"/>
                </a:solidFill>
                <a:latin typeface="+mj-ea"/>
                <a:ea typeface="+mj-ea"/>
                <a:sym typeface="Arial" panose="020B0604020202020204" pitchFamily="34" charset="0"/>
              </a:rPr>
              <a:t>随机生成，定时变动。安全、便捷</a:t>
            </a:r>
            <a:endParaRPr lang="en-US" altLang="zh-CN" sz="2400" dirty="0">
              <a:solidFill>
                <a:srgbClr val="445469"/>
              </a:solidFill>
              <a:latin typeface="+mj-ea"/>
              <a:ea typeface="+mj-ea"/>
              <a:sym typeface="Arial" panose="020B0604020202020204" pitchFamily="34" charset="0"/>
            </a:endParaRPr>
          </a:p>
        </p:txBody>
      </p:sp>
      <p:sp>
        <p:nvSpPr>
          <p:cNvPr id="71" name="稻壳儿小白白(http://dwz.cn/Wu2UP)"/>
          <p:cNvSpPr txBox="1">
            <a:spLocks noChangeArrowheads="1"/>
          </p:cNvSpPr>
          <p:nvPr/>
        </p:nvSpPr>
        <p:spPr bwMode="auto">
          <a:xfrm>
            <a:off x="8084705" y="2205277"/>
            <a:ext cx="19542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2400" b="1" dirty="0" smtClean="0">
                <a:solidFill>
                  <a:srgbClr val="445469"/>
                </a:solidFill>
                <a:latin typeface="+mj-ea"/>
                <a:ea typeface="+mj-ea"/>
                <a:sym typeface="Arial" panose="020B0604020202020204" pitchFamily="34" charset="0"/>
              </a:rPr>
              <a:t>消费送券</a:t>
            </a:r>
            <a:endParaRPr lang="en-US" altLang="zh-CN" sz="2400" b="1" dirty="0">
              <a:solidFill>
                <a:srgbClr val="445469"/>
              </a:solidFill>
              <a:latin typeface="+mj-ea"/>
              <a:ea typeface="+mj-ea"/>
              <a:sym typeface="Arial" panose="020B0604020202020204" pitchFamily="34" charset="0"/>
            </a:endParaRPr>
          </a:p>
        </p:txBody>
      </p:sp>
      <p:sp>
        <p:nvSpPr>
          <p:cNvPr id="72" name="稻壳儿小白白(http://dwz.cn/Wu2UP)"/>
          <p:cNvSpPr txBox="1">
            <a:spLocks noChangeArrowheads="1"/>
          </p:cNvSpPr>
          <p:nvPr/>
        </p:nvSpPr>
        <p:spPr bwMode="auto">
          <a:xfrm>
            <a:off x="8084705" y="2592172"/>
            <a:ext cx="52850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dirty="0" smtClean="0">
                <a:solidFill>
                  <a:srgbClr val="445469"/>
                </a:solidFill>
                <a:latin typeface="+mj-ea"/>
                <a:ea typeface="+mj-ea"/>
                <a:sym typeface="Arial" panose="020B0604020202020204" pitchFamily="34" charset="0"/>
              </a:rPr>
              <a:t>礼券直接推送至会员微信</a:t>
            </a:r>
            <a:endParaRPr lang="en-US" altLang="zh-CN" sz="2400" dirty="0">
              <a:solidFill>
                <a:srgbClr val="445469"/>
              </a:solidFill>
              <a:latin typeface="+mj-ea"/>
              <a:ea typeface="+mj-ea"/>
              <a:sym typeface="Arial" panose="020B0604020202020204" pitchFamily="34" charset="0"/>
            </a:endParaRPr>
          </a:p>
        </p:txBody>
      </p:sp>
      <p:sp>
        <p:nvSpPr>
          <p:cNvPr id="73" name="稻壳儿小白白(http://dwz.cn/Wu2UP)"/>
          <p:cNvSpPr txBox="1">
            <a:spLocks noChangeArrowheads="1"/>
          </p:cNvSpPr>
          <p:nvPr/>
        </p:nvSpPr>
        <p:spPr bwMode="auto">
          <a:xfrm>
            <a:off x="7349470" y="4370167"/>
            <a:ext cx="19542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2400" b="1" dirty="0" smtClean="0">
                <a:solidFill>
                  <a:srgbClr val="445469"/>
                </a:solidFill>
                <a:latin typeface="+mj-ea"/>
                <a:ea typeface="+mj-ea"/>
                <a:sym typeface="Arial" panose="020B0604020202020204" pitchFamily="34" charset="0"/>
              </a:rPr>
              <a:t>积分换礼</a:t>
            </a:r>
            <a:endParaRPr lang="en-US" altLang="zh-CN" sz="2400" b="1" dirty="0" smtClean="0">
              <a:solidFill>
                <a:srgbClr val="445469"/>
              </a:solidFill>
              <a:latin typeface="+mj-ea"/>
              <a:ea typeface="+mj-ea"/>
              <a:sym typeface="Arial" panose="020B0604020202020204" pitchFamily="34" charset="0"/>
            </a:endParaRPr>
          </a:p>
        </p:txBody>
      </p:sp>
      <p:sp>
        <p:nvSpPr>
          <p:cNvPr id="74" name="稻壳儿小白白(http://dwz.cn/Wu2UP)"/>
          <p:cNvSpPr txBox="1">
            <a:spLocks noChangeArrowheads="1"/>
          </p:cNvSpPr>
          <p:nvPr/>
        </p:nvSpPr>
        <p:spPr bwMode="auto">
          <a:xfrm>
            <a:off x="7334957" y="4744135"/>
            <a:ext cx="52850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dirty="0" smtClean="0">
                <a:solidFill>
                  <a:srgbClr val="445469"/>
                </a:solidFill>
                <a:latin typeface="+mj-ea"/>
                <a:ea typeface="+mj-ea"/>
                <a:sym typeface="Arial" panose="020B0604020202020204" pitchFamily="34" charset="0"/>
              </a:rPr>
              <a:t>（礼品兑换）</a:t>
            </a:r>
            <a:endParaRPr lang="en-US" altLang="zh-CN" sz="2400" dirty="0" smtClean="0">
              <a:solidFill>
                <a:srgbClr val="445469"/>
              </a:solidFill>
              <a:latin typeface="+mj-ea"/>
              <a:ea typeface="+mj-ea"/>
              <a:sym typeface="Arial" panose="020B0604020202020204" pitchFamily="34" charset="0"/>
            </a:endParaRPr>
          </a:p>
        </p:txBody>
      </p:sp>
      <p:sp>
        <p:nvSpPr>
          <p:cNvPr id="75" name="稻壳儿小白白(http://dwz.cn/Wu2UP)"/>
          <p:cNvSpPr>
            <a:spLocks noChangeArrowheads="1"/>
          </p:cNvSpPr>
          <p:nvPr/>
        </p:nvSpPr>
        <p:spPr bwMode="auto">
          <a:xfrm flipH="1">
            <a:off x="3495004" y="3451224"/>
            <a:ext cx="549275" cy="547688"/>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AU" altLang="en-US" sz="2400">
              <a:solidFill>
                <a:srgbClr val="FFFFFF"/>
              </a:solidFill>
              <a:latin typeface="+mj-ea"/>
              <a:ea typeface="+mj-ea"/>
              <a:sym typeface="Arial" panose="020B0604020202020204" pitchFamily="34" charset="0"/>
            </a:endParaRPr>
          </a:p>
        </p:txBody>
      </p:sp>
      <p:sp>
        <p:nvSpPr>
          <p:cNvPr id="76" name="稻壳儿小白白(http://dwz.cn/Wu2UP)"/>
          <p:cNvSpPr>
            <a:spLocks noEditPoints="1"/>
          </p:cNvSpPr>
          <p:nvPr/>
        </p:nvSpPr>
        <p:spPr bwMode="auto">
          <a:xfrm>
            <a:off x="3585492" y="3576637"/>
            <a:ext cx="377825" cy="296862"/>
          </a:xfrm>
          <a:custGeom>
            <a:avLst/>
            <a:gdLst>
              <a:gd name="T0" fmla="*/ 635241450 w 106"/>
              <a:gd name="T1" fmla="*/ 140716165 h 83"/>
              <a:gd name="T2" fmla="*/ 647948489 w 106"/>
              <a:gd name="T3" fmla="*/ 140716165 h 83"/>
              <a:gd name="T4" fmla="*/ 647948489 w 106"/>
              <a:gd name="T5" fmla="*/ 550074556 h 83"/>
              <a:gd name="T6" fmla="*/ 241390967 w 106"/>
              <a:gd name="T7" fmla="*/ 345397149 h 83"/>
              <a:gd name="T8" fmla="*/ 241390967 w 106"/>
              <a:gd name="T9" fmla="*/ 332603469 h 83"/>
              <a:gd name="T10" fmla="*/ 698765951 w 106"/>
              <a:gd name="T11" fmla="*/ 537280877 h 83"/>
              <a:gd name="T12" fmla="*/ 711472990 w 106"/>
              <a:gd name="T13" fmla="*/ 550074556 h 83"/>
              <a:gd name="T14" fmla="*/ 1105323473 w 106"/>
              <a:gd name="T15" fmla="*/ 345397149 h 83"/>
              <a:gd name="T16" fmla="*/ 711472990 w 106"/>
              <a:gd name="T17" fmla="*/ 140716165 h 83"/>
              <a:gd name="T18" fmla="*/ 698765951 w 106"/>
              <a:gd name="T19" fmla="*/ 140716165 h 83"/>
              <a:gd name="T20" fmla="*/ 190573504 w 106"/>
              <a:gd name="T21" fmla="*/ 370980930 h 83"/>
              <a:gd name="T22" fmla="*/ 12703475 w 106"/>
              <a:gd name="T23" fmla="*/ 447735852 h 83"/>
              <a:gd name="T24" fmla="*/ 12703475 w 106"/>
              <a:gd name="T25" fmla="*/ 473319634 h 83"/>
              <a:gd name="T26" fmla="*/ 431964471 w 106"/>
              <a:gd name="T27" fmla="*/ 677997041 h 83"/>
              <a:gd name="T28" fmla="*/ 609834501 w 106"/>
              <a:gd name="T29" fmla="*/ 588452017 h 83"/>
              <a:gd name="T30" fmla="*/ 1334010965 w 106"/>
              <a:gd name="T31" fmla="*/ 204677407 h 83"/>
              <a:gd name="T32" fmla="*/ 1334010965 w 106"/>
              <a:gd name="T33" fmla="*/ 230264766 h 83"/>
              <a:gd name="T34" fmla="*/ 1156140936 w 106"/>
              <a:gd name="T35" fmla="*/ 319809790 h 83"/>
              <a:gd name="T36" fmla="*/ 736879939 w 106"/>
              <a:gd name="T37" fmla="*/ 102338704 h 83"/>
              <a:gd name="T38" fmla="*/ 914749969 w 106"/>
              <a:gd name="T39" fmla="*/ 0 h 83"/>
              <a:gd name="T40" fmla="*/ 1334010965 w 106"/>
              <a:gd name="T41" fmla="*/ 204677407 h 83"/>
              <a:gd name="T42" fmla="*/ 1346714440 w 106"/>
              <a:gd name="T43" fmla="*/ 460525955 h 83"/>
              <a:gd name="T44" fmla="*/ 914749969 w 106"/>
              <a:gd name="T45" fmla="*/ 677997041 h 83"/>
              <a:gd name="T46" fmla="*/ 736879939 w 106"/>
              <a:gd name="T47" fmla="*/ 601245696 h 83"/>
              <a:gd name="T48" fmla="*/ 736879939 w 106"/>
              <a:gd name="T49" fmla="*/ 575658338 h 83"/>
              <a:gd name="T50" fmla="*/ 1168847975 w 106"/>
              <a:gd name="T51" fmla="*/ 370980930 h 83"/>
              <a:gd name="T52" fmla="*/ 609834501 w 106"/>
              <a:gd name="T53" fmla="*/ 89548601 h 83"/>
              <a:gd name="T54" fmla="*/ 419260996 w 106"/>
              <a:gd name="T55" fmla="*/ 0 h 83"/>
              <a:gd name="T56" fmla="*/ 0 w 106"/>
              <a:gd name="T57" fmla="*/ 217471087 h 83"/>
              <a:gd name="T58" fmla="*/ 177866465 w 106"/>
              <a:gd name="T59" fmla="*/ 319809790 h 83"/>
              <a:gd name="T60" fmla="*/ 609834501 w 106"/>
              <a:gd name="T61" fmla="*/ 115132383 h 83"/>
              <a:gd name="T62" fmla="*/ 609834501 w 106"/>
              <a:gd name="T63" fmla="*/ 89548601 h 83"/>
              <a:gd name="T64" fmla="*/ 698765951 w 106"/>
              <a:gd name="T65" fmla="*/ 1048977972 h 83"/>
              <a:gd name="T66" fmla="*/ 711472990 w 106"/>
              <a:gd name="T67" fmla="*/ 1061771651 h 83"/>
              <a:gd name="T68" fmla="*/ 1143437461 w 106"/>
              <a:gd name="T69" fmla="*/ 831506885 h 83"/>
              <a:gd name="T70" fmla="*/ 1130730422 w 106"/>
              <a:gd name="T71" fmla="*/ 626829478 h 83"/>
              <a:gd name="T72" fmla="*/ 927453443 w 106"/>
              <a:gd name="T73" fmla="*/ 729168182 h 83"/>
              <a:gd name="T74" fmla="*/ 914749969 w 106"/>
              <a:gd name="T75" fmla="*/ 729168182 h 83"/>
              <a:gd name="T76" fmla="*/ 711472990 w 106"/>
              <a:gd name="T77" fmla="*/ 626829478 h 83"/>
              <a:gd name="T78" fmla="*/ 698765951 w 106"/>
              <a:gd name="T79" fmla="*/ 639623157 h 83"/>
              <a:gd name="T80" fmla="*/ 215984018 w 106"/>
              <a:gd name="T81" fmla="*/ 626829478 h 83"/>
              <a:gd name="T82" fmla="*/ 419260996 w 106"/>
              <a:gd name="T83" fmla="*/ 729168182 h 83"/>
              <a:gd name="T84" fmla="*/ 635241450 w 106"/>
              <a:gd name="T85" fmla="*/ 626829478 h 83"/>
              <a:gd name="T86" fmla="*/ 647948489 w 106"/>
              <a:gd name="T87" fmla="*/ 639623157 h 83"/>
              <a:gd name="T88" fmla="*/ 647948489 w 106"/>
              <a:gd name="T89" fmla="*/ 1061771651 h 83"/>
              <a:gd name="T90" fmla="*/ 215984018 w 106"/>
              <a:gd name="T91" fmla="*/ 844300565 h 83"/>
              <a:gd name="T92" fmla="*/ 203276979 w 106"/>
              <a:gd name="T93" fmla="*/ 63962315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77" name="稻壳儿小白白(http://dwz.cn/Wu2UP)"/>
          <p:cNvSpPr>
            <a:spLocks noChangeArrowheads="1"/>
          </p:cNvSpPr>
          <p:nvPr/>
        </p:nvSpPr>
        <p:spPr bwMode="auto">
          <a:xfrm>
            <a:off x="7271436" y="3451224"/>
            <a:ext cx="549275" cy="547688"/>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AU" altLang="en-US" sz="2400">
              <a:solidFill>
                <a:srgbClr val="FFFFFF"/>
              </a:solidFill>
              <a:latin typeface="+mj-ea"/>
              <a:ea typeface="+mj-ea"/>
              <a:sym typeface="Arial" panose="020B0604020202020204" pitchFamily="34" charset="0"/>
            </a:endParaRPr>
          </a:p>
        </p:txBody>
      </p:sp>
      <p:sp>
        <p:nvSpPr>
          <p:cNvPr id="78" name="稻壳儿小白白(http://dwz.cn/Wu2UP)"/>
          <p:cNvSpPr>
            <a:spLocks noEditPoints="1"/>
          </p:cNvSpPr>
          <p:nvPr/>
        </p:nvSpPr>
        <p:spPr bwMode="auto">
          <a:xfrm>
            <a:off x="7366686" y="3560764"/>
            <a:ext cx="379412" cy="314325"/>
          </a:xfrm>
          <a:custGeom>
            <a:avLst/>
            <a:gdLst>
              <a:gd name="T0" fmla="*/ 454392801 w 287"/>
              <a:gd name="T1" fmla="*/ 137200873 h 237"/>
              <a:gd name="T2" fmla="*/ 426430004 w 287"/>
              <a:gd name="T3" fmla="*/ 165344234 h 237"/>
              <a:gd name="T4" fmla="*/ 454392801 w 287"/>
              <a:gd name="T5" fmla="*/ 195247549 h 237"/>
              <a:gd name="T6" fmla="*/ 484103272 w 287"/>
              <a:gd name="T7" fmla="*/ 165344234 h 237"/>
              <a:gd name="T8" fmla="*/ 454392801 w 287"/>
              <a:gd name="T9" fmla="*/ 137200873 h 237"/>
              <a:gd name="T10" fmla="*/ 47187219 w 287"/>
              <a:gd name="T11" fmla="*/ 137200873 h 237"/>
              <a:gd name="T12" fmla="*/ 19224423 w 287"/>
              <a:gd name="T13" fmla="*/ 165344234 h 237"/>
              <a:gd name="T14" fmla="*/ 47187219 w 287"/>
              <a:gd name="T15" fmla="*/ 195247549 h 237"/>
              <a:gd name="T16" fmla="*/ 75150016 w 287"/>
              <a:gd name="T17" fmla="*/ 165344234 h 237"/>
              <a:gd name="T18" fmla="*/ 47187219 w 287"/>
              <a:gd name="T19" fmla="*/ 137200873 h 237"/>
              <a:gd name="T20" fmla="*/ 370505733 w 287"/>
              <a:gd name="T21" fmla="*/ 86190037 h 237"/>
              <a:gd name="T22" fmla="*/ 328561538 w 287"/>
              <a:gd name="T23" fmla="*/ 128405078 h 237"/>
              <a:gd name="T24" fmla="*/ 370505733 w 287"/>
              <a:gd name="T25" fmla="*/ 170621446 h 237"/>
              <a:gd name="T26" fmla="*/ 412448606 w 287"/>
              <a:gd name="T27" fmla="*/ 128405078 h 237"/>
              <a:gd name="T28" fmla="*/ 370505733 w 287"/>
              <a:gd name="T29" fmla="*/ 86190037 h 237"/>
              <a:gd name="T30" fmla="*/ 501580020 w 287"/>
              <a:gd name="T31" fmla="*/ 344760148 h 237"/>
              <a:gd name="T32" fmla="*/ 452645126 w 287"/>
              <a:gd name="T33" fmla="*/ 344760148 h 237"/>
              <a:gd name="T34" fmla="*/ 452645126 w 287"/>
              <a:gd name="T35" fmla="*/ 255052854 h 237"/>
              <a:gd name="T36" fmla="*/ 442159077 w 287"/>
              <a:gd name="T37" fmla="*/ 212836487 h 237"/>
              <a:gd name="T38" fmla="*/ 454392801 w 287"/>
              <a:gd name="T39" fmla="*/ 211077858 h 237"/>
              <a:gd name="T40" fmla="*/ 501580020 w 287"/>
              <a:gd name="T41" fmla="*/ 258570111 h 237"/>
              <a:gd name="T42" fmla="*/ 501580020 w 287"/>
              <a:gd name="T43" fmla="*/ 344760148 h 237"/>
              <a:gd name="T44" fmla="*/ 131074287 w 287"/>
              <a:gd name="T45" fmla="*/ 86190037 h 237"/>
              <a:gd name="T46" fmla="*/ 89131414 w 287"/>
              <a:gd name="T47" fmla="*/ 128405078 h 237"/>
              <a:gd name="T48" fmla="*/ 131074287 w 287"/>
              <a:gd name="T49" fmla="*/ 170621446 h 237"/>
              <a:gd name="T50" fmla="*/ 173018482 w 287"/>
              <a:gd name="T51" fmla="*/ 128405078 h 237"/>
              <a:gd name="T52" fmla="*/ 131074287 w 287"/>
              <a:gd name="T53" fmla="*/ 86190037 h 237"/>
              <a:gd name="T54" fmla="*/ 47187219 w 287"/>
              <a:gd name="T55" fmla="*/ 211077858 h 237"/>
              <a:gd name="T56" fmla="*/ 59420943 w 287"/>
              <a:gd name="T57" fmla="*/ 212836487 h 237"/>
              <a:gd name="T58" fmla="*/ 48934894 w 287"/>
              <a:gd name="T59" fmla="*/ 255052854 h 237"/>
              <a:gd name="T60" fmla="*/ 48934894 w 287"/>
              <a:gd name="T61" fmla="*/ 344760148 h 237"/>
              <a:gd name="T62" fmla="*/ 0 w 287"/>
              <a:gd name="T63" fmla="*/ 344760148 h 237"/>
              <a:gd name="T64" fmla="*/ 0 w 287"/>
              <a:gd name="T65" fmla="*/ 258570111 h 237"/>
              <a:gd name="T66" fmla="*/ 47187219 w 287"/>
              <a:gd name="T67" fmla="*/ 211077858 h 237"/>
              <a:gd name="T68" fmla="*/ 251663847 w 287"/>
              <a:gd name="T69" fmla="*/ 0 h 237"/>
              <a:gd name="T70" fmla="*/ 188747555 w 287"/>
              <a:gd name="T71" fmla="*/ 63323888 h 237"/>
              <a:gd name="T72" fmla="*/ 251663847 w 287"/>
              <a:gd name="T73" fmla="*/ 126646450 h 237"/>
              <a:gd name="T74" fmla="*/ 312832465 w 287"/>
              <a:gd name="T75" fmla="*/ 63323888 h 237"/>
              <a:gd name="T76" fmla="*/ 251663847 w 287"/>
              <a:gd name="T77" fmla="*/ 0 h 237"/>
              <a:gd name="T78" fmla="*/ 438663728 w 287"/>
              <a:gd name="T79" fmla="*/ 376422092 h 237"/>
              <a:gd name="T80" fmla="*/ 363515034 w 287"/>
              <a:gd name="T81" fmla="*/ 376422092 h 237"/>
              <a:gd name="T82" fmla="*/ 363515034 w 287"/>
              <a:gd name="T83" fmla="*/ 240979847 h 237"/>
              <a:gd name="T84" fmla="*/ 351281310 w 287"/>
              <a:gd name="T85" fmla="*/ 189970338 h 237"/>
              <a:gd name="T86" fmla="*/ 370505733 w 287"/>
              <a:gd name="T87" fmla="*/ 186451754 h 237"/>
              <a:gd name="T88" fmla="*/ 438663728 w 287"/>
              <a:gd name="T89" fmla="*/ 255052854 h 237"/>
              <a:gd name="T90" fmla="*/ 438663728 w 287"/>
              <a:gd name="T91" fmla="*/ 376422092 h 237"/>
              <a:gd name="T92" fmla="*/ 138064986 w 287"/>
              <a:gd name="T93" fmla="*/ 240979847 h 237"/>
              <a:gd name="T94" fmla="*/ 138064986 w 287"/>
              <a:gd name="T95" fmla="*/ 376422092 h 237"/>
              <a:gd name="T96" fmla="*/ 64663967 w 287"/>
              <a:gd name="T97" fmla="*/ 376422092 h 237"/>
              <a:gd name="T98" fmla="*/ 64663967 w 287"/>
              <a:gd name="T99" fmla="*/ 255052854 h 237"/>
              <a:gd name="T100" fmla="*/ 131074287 w 287"/>
              <a:gd name="T101" fmla="*/ 186451754 h 237"/>
              <a:gd name="T102" fmla="*/ 150298710 w 287"/>
              <a:gd name="T103" fmla="*/ 189970338 h 237"/>
              <a:gd name="T104" fmla="*/ 138064986 w 287"/>
              <a:gd name="T105" fmla="*/ 240979847 h 237"/>
              <a:gd name="T106" fmla="*/ 153794059 w 287"/>
              <a:gd name="T107" fmla="*/ 416878505 h 237"/>
              <a:gd name="T108" fmla="*/ 349533635 w 287"/>
              <a:gd name="T109" fmla="*/ 416878505 h 237"/>
              <a:gd name="T110" fmla="*/ 349533635 w 287"/>
              <a:gd name="T111" fmla="*/ 240979847 h 237"/>
              <a:gd name="T112" fmla="*/ 251663847 w 287"/>
              <a:gd name="T113" fmla="*/ 142478085 h 237"/>
              <a:gd name="T114" fmla="*/ 153794059 w 287"/>
              <a:gd name="T115" fmla="*/ 240979847 h 237"/>
              <a:gd name="T116" fmla="*/ 153794059 w 287"/>
              <a:gd name="T117" fmla="*/ 416878505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latin typeface="+mj-ea"/>
              <a:ea typeface="+mj-ea"/>
            </a:endParaRPr>
          </a:p>
        </p:txBody>
      </p:sp>
      <p:sp>
        <p:nvSpPr>
          <p:cNvPr id="79" name="稻壳儿小白白(http://dwz.cn/Wu2UP)"/>
          <p:cNvSpPr txBox="1">
            <a:spLocks noChangeArrowheads="1"/>
          </p:cNvSpPr>
          <p:nvPr/>
        </p:nvSpPr>
        <p:spPr bwMode="auto">
          <a:xfrm>
            <a:off x="190871" y="3417889"/>
            <a:ext cx="32054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pPr>
            <a:r>
              <a:rPr lang="zh-CN" altLang="en-US" sz="2400" b="1" dirty="0" smtClean="0">
                <a:solidFill>
                  <a:srgbClr val="445469"/>
                </a:solidFill>
                <a:latin typeface="+mj-ea"/>
                <a:ea typeface="+mj-ea"/>
                <a:sym typeface="Arial" panose="020B0604020202020204" pitchFamily="34" charset="0"/>
              </a:rPr>
              <a:t>线上线下会员折扣同步</a:t>
            </a:r>
            <a:endParaRPr lang="en-US" altLang="zh-CN" sz="2400" b="1" dirty="0">
              <a:solidFill>
                <a:srgbClr val="445469"/>
              </a:solidFill>
              <a:latin typeface="+mj-ea"/>
              <a:ea typeface="+mj-ea"/>
              <a:sym typeface="Arial" panose="020B0604020202020204" pitchFamily="34" charset="0"/>
            </a:endParaRPr>
          </a:p>
        </p:txBody>
      </p:sp>
      <p:sp>
        <p:nvSpPr>
          <p:cNvPr id="80" name="稻壳儿小白白(http://dwz.cn/Wu2UP)"/>
          <p:cNvSpPr txBox="1">
            <a:spLocks noChangeArrowheads="1"/>
          </p:cNvSpPr>
          <p:nvPr/>
        </p:nvSpPr>
        <p:spPr bwMode="auto">
          <a:xfrm>
            <a:off x="0" y="3848326"/>
            <a:ext cx="346188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sz="2400" dirty="0" smtClean="0">
                <a:solidFill>
                  <a:srgbClr val="445469"/>
                </a:solidFill>
                <a:latin typeface="+mj-ea"/>
                <a:ea typeface="+mj-ea"/>
                <a:sym typeface="Arial" panose="020B0604020202020204" pitchFamily="34" charset="0"/>
              </a:rPr>
              <a:t>（系统设置</a:t>
            </a:r>
            <a:r>
              <a:rPr lang="en-US" altLang="zh-CN" sz="2400" dirty="0" smtClean="0">
                <a:solidFill>
                  <a:srgbClr val="445469"/>
                </a:solidFill>
                <a:latin typeface="+mj-ea"/>
                <a:ea typeface="+mj-ea"/>
                <a:sym typeface="Arial" panose="020B0604020202020204" pitchFamily="34" charset="0"/>
              </a:rPr>
              <a:t>--</a:t>
            </a:r>
            <a:r>
              <a:rPr lang="zh-CN" altLang="en-US" sz="2400" dirty="0" smtClean="0">
                <a:solidFill>
                  <a:srgbClr val="445469"/>
                </a:solidFill>
                <a:latin typeface="+mj-ea"/>
                <a:ea typeface="+mj-ea"/>
                <a:sym typeface="Arial" panose="020B0604020202020204" pitchFamily="34" charset="0"/>
              </a:rPr>
              <a:t>基本设置）</a:t>
            </a:r>
            <a:endParaRPr lang="en-US" altLang="zh-CN" sz="2400" dirty="0" smtClean="0">
              <a:solidFill>
                <a:srgbClr val="445469"/>
              </a:solidFill>
              <a:latin typeface="+mj-ea"/>
              <a:ea typeface="+mj-ea"/>
              <a:sym typeface="Arial" panose="020B0604020202020204" pitchFamily="34" charset="0"/>
            </a:endParaRPr>
          </a:p>
        </p:txBody>
      </p:sp>
      <p:sp>
        <p:nvSpPr>
          <p:cNvPr id="81" name="稻壳儿小白白(http://dwz.cn/Wu2UP)"/>
          <p:cNvSpPr txBox="1">
            <a:spLocks noChangeArrowheads="1"/>
          </p:cNvSpPr>
          <p:nvPr/>
        </p:nvSpPr>
        <p:spPr bwMode="auto">
          <a:xfrm>
            <a:off x="8028901" y="3316289"/>
            <a:ext cx="19526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限时促销</a:t>
            </a:r>
            <a:endParaRPr lang="en-US" altLang="zh-CN" sz="2400" b="1" dirty="0">
              <a:solidFill>
                <a:srgbClr val="445469"/>
              </a:solidFill>
              <a:latin typeface="+mj-ea"/>
              <a:ea typeface="+mj-ea"/>
              <a:sym typeface="Arial" panose="020B0604020202020204" pitchFamily="34" charset="0"/>
            </a:endParaRPr>
          </a:p>
        </p:txBody>
      </p:sp>
      <p:sp>
        <p:nvSpPr>
          <p:cNvPr id="82" name="稻壳儿小白白(http://dwz.cn/Wu2UP)"/>
          <p:cNvSpPr txBox="1">
            <a:spLocks noChangeArrowheads="1"/>
          </p:cNvSpPr>
          <p:nvPr/>
        </p:nvSpPr>
        <p:spPr bwMode="auto">
          <a:xfrm>
            <a:off x="8014386" y="3732212"/>
            <a:ext cx="52850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2400" dirty="0" smtClean="0">
                <a:solidFill>
                  <a:srgbClr val="445469"/>
                </a:solidFill>
                <a:latin typeface="+mj-ea"/>
                <a:ea typeface="+mj-ea"/>
                <a:sym typeface="Arial" panose="020B0604020202020204" pitchFamily="34" charset="0"/>
              </a:rPr>
              <a:t>（微营销</a:t>
            </a:r>
            <a:r>
              <a:rPr lang="en-US" altLang="zh-CN" sz="2400" dirty="0" smtClean="0">
                <a:solidFill>
                  <a:srgbClr val="445469"/>
                </a:solidFill>
                <a:latin typeface="+mj-ea"/>
                <a:ea typeface="+mj-ea"/>
                <a:sym typeface="Arial" panose="020B0604020202020204" pitchFamily="34" charset="0"/>
              </a:rPr>
              <a:t>--</a:t>
            </a:r>
            <a:r>
              <a:rPr lang="zh-CN" altLang="en-US" sz="2400" dirty="0" smtClean="0">
                <a:solidFill>
                  <a:srgbClr val="445469"/>
                </a:solidFill>
                <a:latin typeface="+mj-ea"/>
                <a:ea typeface="+mj-ea"/>
                <a:sym typeface="Arial" panose="020B0604020202020204" pitchFamily="34" charset="0"/>
              </a:rPr>
              <a:t>限时促销）</a:t>
            </a:r>
            <a:endParaRPr lang="en-US" altLang="zh-CN" sz="2400" dirty="0" smtClean="0">
              <a:solidFill>
                <a:srgbClr val="445469"/>
              </a:solidFill>
              <a:latin typeface="+mj-ea"/>
              <a:ea typeface="+mj-ea"/>
              <a:sym typeface="Arial" panose="020B0604020202020204" pitchFamily="34" charset="0"/>
            </a:endParaRPr>
          </a:p>
        </p:txBody>
      </p:sp>
      <p:sp>
        <p:nvSpPr>
          <p:cNvPr id="83" name="稻壳儿小白白(http://dwz.cn/Wu2UP)"/>
          <p:cNvSpPr>
            <a:spLocks noChangeArrowheads="1"/>
          </p:cNvSpPr>
          <p:nvPr/>
        </p:nvSpPr>
        <p:spPr bwMode="auto">
          <a:xfrm flipH="1">
            <a:off x="5203360" y="5097472"/>
            <a:ext cx="549275" cy="5476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US" altLang="zh-CN" sz="2400">
              <a:solidFill>
                <a:srgbClr val="FFFFFF"/>
              </a:solidFill>
              <a:latin typeface="+mj-ea"/>
              <a:ea typeface="+mj-ea"/>
              <a:sym typeface="Arial" panose="020B0604020202020204" pitchFamily="34" charset="0"/>
            </a:endParaRPr>
          </a:p>
        </p:txBody>
      </p:sp>
      <p:sp>
        <p:nvSpPr>
          <p:cNvPr id="84" name="稻壳儿小白白(http://dwz.cn/Wu2UP)"/>
          <p:cNvSpPr>
            <a:spLocks noEditPoints="1"/>
          </p:cNvSpPr>
          <p:nvPr/>
        </p:nvSpPr>
        <p:spPr bwMode="auto">
          <a:xfrm>
            <a:off x="5263684" y="5210184"/>
            <a:ext cx="412751" cy="341313"/>
          </a:xfrm>
          <a:custGeom>
            <a:avLst/>
            <a:gdLst>
              <a:gd name="T0" fmla="*/ 1235052152 w 107"/>
              <a:gd name="T1" fmla="*/ 947721480 h 88"/>
              <a:gd name="T2" fmla="*/ 1235052152 w 107"/>
              <a:gd name="T3" fmla="*/ 105302818 h 88"/>
              <a:gd name="T4" fmla="*/ 1235052152 w 107"/>
              <a:gd name="T5" fmla="*/ 45130887 h 88"/>
              <a:gd name="T6" fmla="*/ 1264812584 w 107"/>
              <a:gd name="T7" fmla="*/ 0 h 88"/>
              <a:gd name="T8" fmla="*/ 1294569159 w 107"/>
              <a:gd name="T9" fmla="*/ 0 h 88"/>
              <a:gd name="T10" fmla="*/ 1324329591 w 107"/>
              <a:gd name="T11" fmla="*/ 0 h 88"/>
              <a:gd name="T12" fmla="*/ 1324329591 w 107"/>
              <a:gd name="T13" fmla="*/ 1037979376 h 88"/>
              <a:gd name="T14" fmla="*/ 1294569159 w 107"/>
              <a:gd name="T15" fmla="*/ 1053024298 h 88"/>
              <a:gd name="T16" fmla="*/ 1264812584 w 107"/>
              <a:gd name="T17" fmla="*/ 1037979376 h 88"/>
              <a:gd name="T18" fmla="*/ 1235052152 w 107"/>
              <a:gd name="T19" fmla="*/ 1007893410 h 88"/>
              <a:gd name="T20" fmla="*/ 1235052152 w 107"/>
              <a:gd name="T21" fmla="*/ 947721480 h 88"/>
              <a:gd name="T22" fmla="*/ 357121329 w 107"/>
              <a:gd name="T23" fmla="*/ 947721480 h 88"/>
              <a:gd name="T24" fmla="*/ 357121329 w 107"/>
              <a:gd name="T25" fmla="*/ 105302818 h 88"/>
              <a:gd name="T26" fmla="*/ 357121329 w 107"/>
              <a:gd name="T27" fmla="*/ 45130887 h 88"/>
              <a:gd name="T28" fmla="*/ 327360897 w 107"/>
              <a:gd name="T29" fmla="*/ 0 h 88"/>
              <a:gd name="T30" fmla="*/ 297604322 w 107"/>
              <a:gd name="T31" fmla="*/ 0 h 88"/>
              <a:gd name="T32" fmla="*/ 267843890 w 107"/>
              <a:gd name="T33" fmla="*/ 0 h 88"/>
              <a:gd name="T34" fmla="*/ 267843890 w 107"/>
              <a:gd name="T35" fmla="*/ 1037979376 h 88"/>
              <a:gd name="T36" fmla="*/ 297604322 w 107"/>
              <a:gd name="T37" fmla="*/ 1053024298 h 88"/>
              <a:gd name="T38" fmla="*/ 327360897 w 107"/>
              <a:gd name="T39" fmla="*/ 1037979376 h 88"/>
              <a:gd name="T40" fmla="*/ 357121329 w 107"/>
              <a:gd name="T41" fmla="*/ 1007893410 h 88"/>
              <a:gd name="T42" fmla="*/ 357121329 w 107"/>
              <a:gd name="T43" fmla="*/ 947721480 h 88"/>
              <a:gd name="T44" fmla="*/ 535683923 w 107"/>
              <a:gd name="T45" fmla="*/ 767201810 h 88"/>
              <a:gd name="T46" fmla="*/ 535683923 w 107"/>
              <a:gd name="T47" fmla="*/ 827377619 h 88"/>
              <a:gd name="T48" fmla="*/ 491045203 w 107"/>
              <a:gd name="T49" fmla="*/ 872504628 h 88"/>
              <a:gd name="T50" fmla="*/ 461284771 w 107"/>
              <a:gd name="T51" fmla="*/ 887549549 h 88"/>
              <a:gd name="T52" fmla="*/ 431524339 w 107"/>
              <a:gd name="T53" fmla="*/ 872504628 h 88"/>
              <a:gd name="T54" fmla="*/ 431524339 w 107"/>
              <a:gd name="T55" fmla="*/ 180519670 h 88"/>
              <a:gd name="T56" fmla="*/ 461284771 w 107"/>
              <a:gd name="T57" fmla="*/ 165474748 h 88"/>
              <a:gd name="T58" fmla="*/ 491045203 w 107"/>
              <a:gd name="T59" fmla="*/ 180519670 h 88"/>
              <a:gd name="T60" fmla="*/ 535683923 w 107"/>
              <a:gd name="T61" fmla="*/ 210605635 h 88"/>
              <a:gd name="T62" fmla="*/ 535683923 w 107"/>
              <a:gd name="T63" fmla="*/ 270777566 h 88"/>
              <a:gd name="T64" fmla="*/ 535683923 w 107"/>
              <a:gd name="T65" fmla="*/ 767201810 h 88"/>
              <a:gd name="T66" fmla="*/ 907687397 w 107"/>
              <a:gd name="T67" fmla="*/ 1203458002 h 88"/>
              <a:gd name="T68" fmla="*/ 803527813 w 107"/>
              <a:gd name="T69" fmla="*/ 1323801863 h 88"/>
              <a:gd name="T70" fmla="*/ 684486084 w 107"/>
              <a:gd name="T71" fmla="*/ 1203458002 h 88"/>
              <a:gd name="T72" fmla="*/ 684486084 w 107"/>
              <a:gd name="T73" fmla="*/ 361035461 h 88"/>
              <a:gd name="T74" fmla="*/ 803527813 w 107"/>
              <a:gd name="T75" fmla="*/ 240691600 h 88"/>
              <a:gd name="T76" fmla="*/ 907687397 w 107"/>
              <a:gd name="T77" fmla="*/ 361035461 h 88"/>
              <a:gd name="T78" fmla="*/ 907687397 w 107"/>
              <a:gd name="T79" fmla="*/ 1203458002 h 88"/>
              <a:gd name="T80" fmla="*/ 1056489558 w 107"/>
              <a:gd name="T81" fmla="*/ 767201810 h 88"/>
              <a:gd name="T82" fmla="*/ 1056489558 w 107"/>
              <a:gd name="T83" fmla="*/ 827377619 h 88"/>
              <a:gd name="T84" fmla="*/ 1101128278 w 107"/>
              <a:gd name="T85" fmla="*/ 872504628 h 88"/>
              <a:gd name="T86" fmla="*/ 1130888710 w 107"/>
              <a:gd name="T87" fmla="*/ 887549549 h 88"/>
              <a:gd name="T88" fmla="*/ 1160649143 w 107"/>
              <a:gd name="T89" fmla="*/ 872504628 h 88"/>
              <a:gd name="T90" fmla="*/ 1160649143 w 107"/>
              <a:gd name="T91" fmla="*/ 180519670 h 88"/>
              <a:gd name="T92" fmla="*/ 1130888710 w 107"/>
              <a:gd name="T93" fmla="*/ 165474748 h 88"/>
              <a:gd name="T94" fmla="*/ 1101128278 w 107"/>
              <a:gd name="T95" fmla="*/ 180519670 h 88"/>
              <a:gd name="T96" fmla="*/ 1056489558 w 107"/>
              <a:gd name="T97" fmla="*/ 210605635 h 88"/>
              <a:gd name="T98" fmla="*/ 1056489558 w 107"/>
              <a:gd name="T99" fmla="*/ 270777566 h 88"/>
              <a:gd name="T100" fmla="*/ 1056489558 w 107"/>
              <a:gd name="T101" fmla="*/ 76720181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zh-CN" altLang="en-US" sz="2400">
              <a:latin typeface="+mj-ea"/>
              <a:ea typeface="+mj-ea"/>
            </a:endParaRPr>
          </a:p>
        </p:txBody>
      </p:sp>
      <p:sp>
        <p:nvSpPr>
          <p:cNvPr id="85" name="稻壳儿小白白(http://dwz.cn/Wu2UP)"/>
          <p:cNvSpPr txBox="1">
            <a:spLocks noChangeArrowheads="1"/>
          </p:cNvSpPr>
          <p:nvPr/>
        </p:nvSpPr>
        <p:spPr bwMode="auto">
          <a:xfrm>
            <a:off x="5884852" y="5265748"/>
            <a:ext cx="19526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线上充值优惠</a:t>
            </a:r>
            <a:endParaRPr lang="en-US" altLang="zh-CN" sz="2400" b="1" dirty="0">
              <a:solidFill>
                <a:srgbClr val="445469"/>
              </a:solidFill>
              <a:latin typeface="+mj-ea"/>
              <a:ea typeface="+mj-ea"/>
              <a:sym typeface="Arial" panose="020B0604020202020204" pitchFamily="34" charset="0"/>
            </a:endParaRPr>
          </a:p>
        </p:txBody>
      </p:sp>
      <p:sp>
        <p:nvSpPr>
          <p:cNvPr id="86" name="稻壳儿小白白(http://dwz.cn/Wu2UP)"/>
          <p:cNvSpPr txBox="1">
            <a:spLocks noChangeArrowheads="1"/>
          </p:cNvSpPr>
          <p:nvPr/>
        </p:nvSpPr>
        <p:spPr bwMode="auto">
          <a:xfrm>
            <a:off x="5542631" y="5681673"/>
            <a:ext cx="52850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400" dirty="0" smtClean="0">
                <a:solidFill>
                  <a:srgbClr val="445469"/>
                </a:solidFill>
                <a:latin typeface="+mj-ea"/>
                <a:ea typeface="+mj-ea"/>
                <a:sym typeface="Arial" panose="020B0604020202020204" pitchFamily="34" charset="0"/>
              </a:rPr>
              <a:t>（促销优惠管理</a:t>
            </a:r>
            <a:r>
              <a:rPr lang="en-US" altLang="zh-CN" sz="2400" dirty="0" smtClean="0">
                <a:solidFill>
                  <a:srgbClr val="445469"/>
                </a:solidFill>
                <a:latin typeface="+mj-ea"/>
                <a:ea typeface="+mj-ea"/>
                <a:sym typeface="Arial" panose="020B0604020202020204" pitchFamily="34" charset="0"/>
              </a:rPr>
              <a:t>--</a:t>
            </a:r>
            <a:r>
              <a:rPr lang="zh-CN" altLang="en-US" sz="2400" dirty="0" smtClean="0">
                <a:solidFill>
                  <a:srgbClr val="445469"/>
                </a:solidFill>
                <a:latin typeface="+mj-ea"/>
                <a:ea typeface="+mj-ea"/>
                <a:sym typeface="Arial" panose="020B0604020202020204" pitchFamily="34" charset="0"/>
              </a:rPr>
              <a:t>充值优惠）</a:t>
            </a:r>
            <a:endParaRPr lang="en-US" altLang="zh-CN" sz="2400" dirty="0">
              <a:solidFill>
                <a:srgbClr val="445469"/>
              </a:solidFill>
              <a:latin typeface="+mj-ea"/>
              <a:ea typeface="+mj-ea"/>
              <a:sym typeface="Arial" panose="020B0604020202020204" pitchFamily="34" charset="0"/>
            </a:endParaRPr>
          </a:p>
        </p:txBody>
      </p:sp>
      <p:sp>
        <p:nvSpPr>
          <p:cNvPr id="87" name="稻壳儿小白白(http://dwz.cn/Wu2UP)"/>
          <p:cNvSpPr>
            <a:spLocks noChangeArrowheads="1"/>
          </p:cNvSpPr>
          <p:nvPr/>
        </p:nvSpPr>
        <p:spPr bwMode="auto">
          <a:xfrm flipH="1">
            <a:off x="4877256" y="2459720"/>
            <a:ext cx="21113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3600" b="1" dirty="0" smtClean="0">
                <a:solidFill>
                  <a:srgbClr val="445469"/>
                </a:solidFill>
                <a:latin typeface="+mj-ea"/>
                <a:ea typeface="+mj-ea"/>
                <a:sym typeface="Arial" panose="020B0604020202020204" pitchFamily="34" charset="0"/>
              </a:rPr>
              <a:t>会员营销</a:t>
            </a:r>
            <a:endParaRPr lang="zh-CN" altLang="en-US" sz="3600" b="1" dirty="0">
              <a:solidFill>
                <a:srgbClr val="445469"/>
              </a:solidFill>
              <a:latin typeface="+mj-ea"/>
              <a:ea typeface="+mj-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稻壳儿小白白(http://dwz.cn/Wu2UP)"/>
          <p:cNvSpPr>
            <a:spLocks noChangeArrowheads="1"/>
          </p:cNvSpPr>
          <p:nvPr/>
        </p:nvSpPr>
        <p:spPr bwMode="auto">
          <a:xfrm rot="-848703">
            <a:off x="4004813" y="2357440"/>
            <a:ext cx="1589087" cy="3178175"/>
          </a:xfrm>
          <a:prstGeom prst="moon">
            <a:avLst>
              <a:gd name="adj" fmla="val 15190"/>
            </a:avLst>
          </a:prstGeom>
          <a:solidFill>
            <a:srgbClr val="FBB9CC"/>
          </a:solidFill>
          <a:ln w="3175">
            <a:solidFill>
              <a:srgbClr val="F8F8F8"/>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40963" name="稻壳儿小白白(http://dwz.cn/Wu2UP)"/>
          <p:cNvSpPr>
            <a:spLocks noChangeArrowheads="1"/>
          </p:cNvSpPr>
          <p:nvPr/>
        </p:nvSpPr>
        <p:spPr bwMode="auto">
          <a:xfrm rot="4551297">
            <a:off x="4817613" y="1322389"/>
            <a:ext cx="1589087" cy="3176587"/>
          </a:xfrm>
          <a:prstGeom prst="moon">
            <a:avLst>
              <a:gd name="adj" fmla="val 15190"/>
            </a:avLst>
          </a:prstGeom>
          <a:solidFill>
            <a:srgbClr val="63CFF6"/>
          </a:solidFill>
          <a:ln w="3175">
            <a:solidFill>
              <a:srgbClr val="F8F8F8"/>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40964" name="稻壳儿小白白(http://dwz.cn/Wu2UP)"/>
          <p:cNvSpPr>
            <a:spLocks noChangeArrowheads="1"/>
          </p:cNvSpPr>
          <p:nvPr/>
        </p:nvSpPr>
        <p:spPr bwMode="auto">
          <a:xfrm rot="9951297">
            <a:off x="5854249" y="2136777"/>
            <a:ext cx="1589088" cy="3178175"/>
          </a:xfrm>
          <a:prstGeom prst="moon">
            <a:avLst>
              <a:gd name="adj" fmla="val 15190"/>
            </a:avLst>
          </a:prstGeom>
          <a:solidFill>
            <a:srgbClr val="FBB9CC"/>
          </a:solidFill>
          <a:ln w="3175">
            <a:solidFill>
              <a:srgbClr val="F8F8F8"/>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40965" name="稻壳儿小白白(http://dwz.cn/Wu2UP)"/>
          <p:cNvSpPr>
            <a:spLocks noChangeArrowheads="1"/>
          </p:cNvSpPr>
          <p:nvPr/>
        </p:nvSpPr>
        <p:spPr bwMode="auto">
          <a:xfrm rot="-6248703">
            <a:off x="5054151" y="3160714"/>
            <a:ext cx="1589087" cy="3176588"/>
          </a:xfrm>
          <a:prstGeom prst="moon">
            <a:avLst>
              <a:gd name="adj" fmla="val 15190"/>
            </a:avLst>
          </a:prstGeom>
          <a:solidFill>
            <a:srgbClr val="63CFF6"/>
          </a:solidFill>
          <a:ln w="3175">
            <a:solidFill>
              <a:srgbClr val="F8F8F8"/>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2400">
              <a:solidFill>
                <a:srgbClr val="FFFFFF"/>
              </a:solidFill>
              <a:latin typeface="+mj-ea"/>
              <a:ea typeface="+mj-ea"/>
              <a:sym typeface="Arial" panose="020B0604020202020204" pitchFamily="34" charset="0"/>
            </a:endParaRPr>
          </a:p>
        </p:txBody>
      </p:sp>
      <p:sp>
        <p:nvSpPr>
          <p:cNvPr id="40966" name="稻壳儿小白白(http://dwz.cn/Wu2UP)"/>
          <p:cNvSpPr>
            <a:spLocks noChangeArrowheads="1"/>
          </p:cNvSpPr>
          <p:nvPr/>
        </p:nvSpPr>
        <p:spPr bwMode="auto">
          <a:xfrm flipH="1">
            <a:off x="4717600" y="3533775"/>
            <a:ext cx="21113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3600" b="1" dirty="0" smtClean="0">
                <a:solidFill>
                  <a:srgbClr val="445469"/>
                </a:solidFill>
                <a:latin typeface="+mj-ea"/>
                <a:ea typeface="+mj-ea"/>
                <a:sym typeface="Arial" panose="020B0604020202020204" pitchFamily="34" charset="0"/>
              </a:rPr>
              <a:t>会员营销</a:t>
            </a:r>
            <a:endParaRPr lang="zh-CN" altLang="en-US" sz="3600" b="1" dirty="0">
              <a:solidFill>
                <a:srgbClr val="445469"/>
              </a:solidFill>
              <a:latin typeface="+mj-ea"/>
              <a:ea typeface="+mj-ea"/>
              <a:sym typeface="Arial" panose="020B0604020202020204" pitchFamily="34" charset="0"/>
            </a:endParaRPr>
          </a:p>
        </p:txBody>
      </p:sp>
      <p:sp>
        <p:nvSpPr>
          <p:cNvPr id="40968" name="稻壳儿小白白(http://dwz.cn/Wu2UP)"/>
          <p:cNvSpPr>
            <a:spLocks noChangeShapeType="1"/>
          </p:cNvSpPr>
          <p:nvPr/>
        </p:nvSpPr>
        <p:spPr bwMode="auto">
          <a:xfrm flipH="1">
            <a:off x="3852412" y="5343525"/>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zh-CN" altLang="en-US" sz="2400">
              <a:latin typeface="+mj-ea"/>
              <a:ea typeface="+mj-ea"/>
            </a:endParaRPr>
          </a:p>
        </p:txBody>
      </p:sp>
      <p:sp>
        <p:nvSpPr>
          <p:cNvPr id="40971" name="稻壳儿小白白(http://dwz.cn/Wu2UP)"/>
          <p:cNvSpPr txBox="1">
            <a:spLocks noChangeArrowheads="1"/>
          </p:cNvSpPr>
          <p:nvPr/>
        </p:nvSpPr>
        <p:spPr bwMode="auto">
          <a:xfrm>
            <a:off x="7477358" y="2256730"/>
            <a:ext cx="4932361" cy="3397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400" b="1" dirty="0" smtClean="0">
                <a:solidFill>
                  <a:srgbClr val="445469"/>
                </a:solidFill>
                <a:latin typeface="+mj-ea"/>
                <a:ea typeface="+mj-ea"/>
                <a:sym typeface="Arial" panose="020B0604020202020204" pitchFamily="34" charset="0"/>
              </a:rPr>
              <a:t>会员自动升降级</a:t>
            </a:r>
            <a:endParaRPr lang="en-US" altLang="zh-CN" sz="2400" b="1" dirty="0" smtClean="0">
              <a:solidFill>
                <a:srgbClr val="445469"/>
              </a:solidFill>
              <a:latin typeface="+mj-ea"/>
              <a:ea typeface="+mj-ea"/>
              <a:sym typeface="Arial" panose="020B0604020202020204" pitchFamily="34" charset="0"/>
            </a:endParaRPr>
          </a:p>
          <a:p>
            <a:pPr eaLnBrk="1" hangingPunct="1">
              <a:spcBef>
                <a:spcPct val="20000"/>
              </a:spcBef>
            </a:pPr>
            <a:r>
              <a:rPr lang="zh-CN" altLang="en-US" sz="2400" b="1" dirty="0" smtClean="0">
                <a:solidFill>
                  <a:srgbClr val="445469"/>
                </a:solidFill>
                <a:latin typeface="+mj-ea"/>
                <a:sym typeface="Arial" panose="020B0604020202020204" pitchFamily="34" charset="0"/>
              </a:rPr>
              <a:t>会员区域管理</a:t>
            </a:r>
            <a:endParaRPr lang="en-US" altLang="zh-CN" sz="2400" b="1" dirty="0" smtClean="0">
              <a:solidFill>
                <a:srgbClr val="445469"/>
              </a:solidFill>
              <a:latin typeface="+mj-ea"/>
              <a:sym typeface="Arial" panose="020B0604020202020204" pitchFamily="34" charset="0"/>
            </a:endParaRPr>
          </a:p>
          <a:p>
            <a:pPr lvl="0"/>
            <a:r>
              <a:rPr lang="zh-CN" altLang="en-US" sz="2400" b="1" dirty="0" smtClean="0">
                <a:solidFill>
                  <a:srgbClr val="445469"/>
                </a:solidFill>
                <a:latin typeface="+mj-ea"/>
                <a:sym typeface="Arial" panose="020B0604020202020204" pitchFamily="34" charset="0"/>
              </a:rPr>
              <a:t>会员标签定义</a:t>
            </a:r>
            <a:endParaRPr lang="en-US" altLang="zh-CN" sz="2400" b="1" dirty="0" smtClean="0">
              <a:solidFill>
                <a:srgbClr val="445469"/>
              </a:solidFill>
              <a:latin typeface="+mj-ea"/>
              <a:sym typeface="Arial" panose="020B0604020202020204" pitchFamily="34" charset="0"/>
            </a:endParaRPr>
          </a:p>
          <a:p>
            <a:pPr lvl="0"/>
            <a:r>
              <a:rPr lang="zh-CN" altLang="en-US" sz="2400" b="1" dirty="0" smtClean="0">
                <a:solidFill>
                  <a:srgbClr val="445469"/>
                </a:solidFill>
                <a:latin typeface="+mj-ea"/>
                <a:sym typeface="Arial" panose="020B0604020202020204" pitchFamily="34" charset="0"/>
              </a:rPr>
              <a:t>精准营销方案</a:t>
            </a:r>
            <a:endParaRPr lang="en-US" altLang="zh-CN" sz="2400" b="1" dirty="0" smtClean="0">
              <a:solidFill>
                <a:srgbClr val="445469"/>
              </a:solidFill>
              <a:latin typeface="+mj-ea"/>
              <a:sym typeface="Arial" panose="020B0604020202020204" pitchFamily="34" charset="0"/>
            </a:endParaRPr>
          </a:p>
          <a:p>
            <a:pPr lvl="0"/>
            <a:r>
              <a:rPr lang="zh-CN" altLang="en-US" sz="2400" b="1" dirty="0" smtClean="0">
                <a:solidFill>
                  <a:srgbClr val="445469"/>
                </a:solidFill>
                <a:latin typeface="+mj-ea"/>
                <a:sym typeface="Arial" panose="020B0604020202020204" pitchFamily="34" charset="0"/>
              </a:rPr>
              <a:t>精准营销效果分析</a:t>
            </a:r>
            <a:endParaRPr lang="en-US" altLang="zh-CN" sz="2400" b="1" dirty="0" smtClean="0">
              <a:solidFill>
                <a:srgbClr val="445469"/>
              </a:solidFill>
              <a:latin typeface="+mj-ea"/>
              <a:sym typeface="Arial" panose="020B0604020202020204" pitchFamily="34" charset="0"/>
            </a:endParaRPr>
          </a:p>
          <a:p>
            <a:pPr lvl="0"/>
            <a:r>
              <a:rPr lang="zh-CN" altLang="en-US" sz="2400" b="1" dirty="0" smtClean="0">
                <a:solidFill>
                  <a:srgbClr val="445469"/>
                </a:solidFill>
                <a:latin typeface="+mj-ea"/>
                <a:sym typeface="Arial" panose="020B0604020202020204" pitchFamily="34" charset="0"/>
              </a:rPr>
              <a:t>会员批量赠送商品</a:t>
            </a:r>
            <a:endParaRPr lang="en-US" altLang="zh-CN" sz="2400" b="1" dirty="0" smtClean="0">
              <a:solidFill>
                <a:srgbClr val="445469"/>
              </a:solidFill>
              <a:latin typeface="+mj-ea"/>
              <a:sym typeface="Arial" panose="020B0604020202020204" pitchFamily="34" charset="0"/>
            </a:endParaRPr>
          </a:p>
          <a:p>
            <a:pPr lvl="0"/>
            <a:r>
              <a:rPr lang="zh-CN" altLang="en-US" sz="2400" b="1" dirty="0" smtClean="0">
                <a:solidFill>
                  <a:srgbClr val="445469"/>
                </a:solidFill>
                <a:latin typeface="+mj-ea"/>
                <a:sym typeface="Arial" panose="020B0604020202020204" pitchFamily="34" charset="0"/>
              </a:rPr>
              <a:t>营销员目标设定、计算、考核分析</a:t>
            </a:r>
            <a:endParaRPr lang="en-US" altLang="zh-CN" sz="2400" b="1" dirty="0" smtClean="0">
              <a:solidFill>
                <a:srgbClr val="445469"/>
              </a:solidFill>
              <a:latin typeface="+mj-ea"/>
              <a:sym typeface="Arial" panose="020B0604020202020204" pitchFamily="34" charset="0"/>
            </a:endParaRPr>
          </a:p>
          <a:p>
            <a:pPr lvl="0"/>
            <a:r>
              <a:rPr lang="zh-CN" altLang="en-US" sz="2400" b="1" dirty="0" smtClean="0">
                <a:solidFill>
                  <a:srgbClr val="445469"/>
                </a:solidFill>
                <a:latin typeface="+mj-ea"/>
                <a:sym typeface="Arial" panose="020B0604020202020204" pitchFamily="34" charset="0"/>
              </a:rPr>
              <a:t>会员生日促销会员普通营销</a:t>
            </a:r>
            <a:endParaRPr lang="en-US" altLang="zh-CN" sz="2400" b="1" dirty="0" smtClean="0">
              <a:solidFill>
                <a:srgbClr val="445469"/>
              </a:solidFill>
              <a:latin typeface="+mj-ea"/>
              <a:sym typeface="Arial" panose="020B0604020202020204" pitchFamily="34" charset="0"/>
            </a:endParaRPr>
          </a:p>
          <a:p>
            <a:pPr lvl="0"/>
            <a:r>
              <a:rPr lang="zh-CN" altLang="en-US" sz="2400" b="1" dirty="0" smtClean="0">
                <a:solidFill>
                  <a:srgbClr val="445469"/>
                </a:solidFill>
                <a:latin typeface="+mj-ea"/>
                <a:sym typeface="Arial" panose="020B0604020202020204" pitchFamily="34" charset="0"/>
              </a:rPr>
              <a:t>充值优惠</a:t>
            </a:r>
            <a:endParaRPr lang="en-US" altLang="zh-CN" sz="2400" b="1" dirty="0" smtClean="0">
              <a:solidFill>
                <a:srgbClr val="445469"/>
              </a:solidFill>
              <a:latin typeface="+mj-ea"/>
              <a:sym typeface="Arial" panose="020B0604020202020204" pitchFamily="34" charset="0"/>
            </a:endParaRPr>
          </a:p>
        </p:txBody>
      </p:sp>
      <p:sp>
        <p:nvSpPr>
          <p:cNvPr id="40975" name="稻壳儿小白白(http://dwz.cn/Wu2UP)"/>
          <p:cNvSpPr txBox="1">
            <a:spLocks noChangeArrowheads="1"/>
          </p:cNvSpPr>
          <p:nvPr/>
        </p:nvSpPr>
        <p:spPr bwMode="auto">
          <a:xfrm>
            <a:off x="-566055" y="2151749"/>
            <a:ext cx="4470623" cy="376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pPr>
            <a:r>
              <a:rPr lang="zh-CN" altLang="en-US" sz="2400" b="1" dirty="0" smtClean="0">
                <a:solidFill>
                  <a:srgbClr val="445469"/>
                </a:solidFill>
                <a:latin typeface="+mj-ea"/>
                <a:sym typeface="Arial" panose="020B0604020202020204" pitchFamily="34" charset="0"/>
              </a:rPr>
              <a:t>会员积分、储值、项目储值</a:t>
            </a:r>
            <a:endParaRPr lang="en-US" altLang="zh-CN" sz="2400" b="1" dirty="0" smtClean="0">
              <a:solidFill>
                <a:srgbClr val="445469"/>
              </a:solidFill>
              <a:latin typeface="+mj-ea"/>
              <a:sym typeface="Arial" panose="020B0604020202020204" pitchFamily="34" charset="0"/>
            </a:endParaRPr>
          </a:p>
          <a:p>
            <a:pPr algn="r" eaLnBrk="1" hangingPunct="1">
              <a:spcBef>
                <a:spcPct val="20000"/>
              </a:spcBef>
            </a:pPr>
            <a:r>
              <a:rPr lang="zh-CN" altLang="en-US" sz="2400" b="1" dirty="0" smtClean="0">
                <a:solidFill>
                  <a:srgbClr val="445469"/>
                </a:solidFill>
                <a:latin typeface="+mj-ea"/>
                <a:sym typeface="Arial" panose="020B0604020202020204" pitchFamily="34" charset="0"/>
              </a:rPr>
              <a:t>会员标签</a:t>
            </a:r>
            <a:endParaRPr lang="en-US" altLang="zh-CN" sz="2400" b="1" dirty="0" smtClean="0">
              <a:solidFill>
                <a:srgbClr val="445469"/>
              </a:solidFill>
              <a:latin typeface="+mj-ea"/>
              <a:sym typeface="Arial" panose="020B0604020202020204" pitchFamily="34" charset="0"/>
            </a:endParaRPr>
          </a:p>
          <a:p>
            <a:pPr lvl="0" algn="r"/>
            <a:r>
              <a:rPr lang="zh-CN" altLang="en-US" sz="2400" b="1" dirty="0" smtClean="0">
                <a:solidFill>
                  <a:srgbClr val="445469"/>
                </a:solidFill>
                <a:latin typeface="+mj-ea"/>
                <a:sym typeface="Arial" panose="020B0604020202020204" pitchFamily="34" charset="0"/>
              </a:rPr>
              <a:t>线上线下礼券互通</a:t>
            </a:r>
            <a:endParaRPr lang="en-US" altLang="zh-CN" sz="2400" b="1" dirty="0" smtClean="0">
              <a:solidFill>
                <a:srgbClr val="445469"/>
              </a:solidFill>
              <a:latin typeface="+mj-ea"/>
              <a:sym typeface="Arial" panose="020B0604020202020204" pitchFamily="34" charset="0"/>
            </a:endParaRPr>
          </a:p>
          <a:p>
            <a:pPr lvl="0" algn="r"/>
            <a:r>
              <a:rPr lang="zh-CN" altLang="en-US" sz="2400" b="1" dirty="0" smtClean="0">
                <a:solidFill>
                  <a:srgbClr val="445469"/>
                </a:solidFill>
                <a:latin typeface="+mj-ea"/>
                <a:sym typeface="Arial" panose="020B0604020202020204" pitchFamily="34" charset="0"/>
              </a:rPr>
              <a:t>商品积分奖励促销单</a:t>
            </a:r>
          </a:p>
          <a:p>
            <a:pPr lvl="0" algn="r"/>
            <a:r>
              <a:rPr lang="zh-CN" altLang="en-US" sz="2400" b="1" dirty="0" smtClean="0">
                <a:solidFill>
                  <a:srgbClr val="445469"/>
                </a:solidFill>
                <a:latin typeface="+mj-ea"/>
                <a:sym typeface="Arial" panose="020B0604020202020204" pitchFamily="34" charset="0"/>
              </a:rPr>
              <a:t>积分多档次换取转储值</a:t>
            </a:r>
            <a:endParaRPr lang="en-US" altLang="zh-CN" sz="2400" b="1" dirty="0" smtClean="0">
              <a:solidFill>
                <a:srgbClr val="445469"/>
              </a:solidFill>
              <a:latin typeface="+mj-ea"/>
              <a:sym typeface="Arial" panose="020B0604020202020204" pitchFamily="34" charset="0"/>
            </a:endParaRPr>
          </a:p>
          <a:p>
            <a:pPr lvl="0" algn="r"/>
            <a:r>
              <a:rPr lang="zh-CN" altLang="en-US" sz="2400" b="1" dirty="0" smtClean="0">
                <a:solidFill>
                  <a:srgbClr val="445469"/>
                </a:solidFill>
                <a:latin typeface="+mj-ea"/>
                <a:sym typeface="Arial" panose="020B0604020202020204" pitchFamily="34" charset="0"/>
              </a:rPr>
              <a:t>会员充值限额控制</a:t>
            </a:r>
            <a:endParaRPr lang="en-US" altLang="zh-CN" sz="2400" b="1" dirty="0" smtClean="0">
              <a:solidFill>
                <a:srgbClr val="445469"/>
              </a:solidFill>
              <a:latin typeface="+mj-ea"/>
              <a:sym typeface="Arial" panose="020B0604020202020204" pitchFamily="34" charset="0"/>
            </a:endParaRPr>
          </a:p>
          <a:p>
            <a:pPr lvl="0" algn="r"/>
            <a:r>
              <a:rPr lang="zh-CN" altLang="en-US" sz="2400" b="1" dirty="0" smtClean="0">
                <a:solidFill>
                  <a:srgbClr val="445469"/>
                </a:solidFill>
                <a:latin typeface="+mj-ea"/>
                <a:sym typeface="Arial" panose="020B0604020202020204" pitchFamily="34" charset="0"/>
              </a:rPr>
              <a:t>批量分配营销员</a:t>
            </a:r>
            <a:endParaRPr lang="en-US" altLang="zh-CN" sz="2400" b="1" dirty="0" smtClean="0">
              <a:solidFill>
                <a:srgbClr val="445469"/>
              </a:solidFill>
              <a:latin typeface="+mj-ea"/>
              <a:sym typeface="Arial" panose="020B0604020202020204" pitchFamily="34" charset="0"/>
            </a:endParaRPr>
          </a:p>
          <a:p>
            <a:pPr algn="r"/>
            <a:r>
              <a:rPr lang="zh-CN" altLang="en-US" sz="2400" b="1" dirty="0" smtClean="0">
                <a:solidFill>
                  <a:srgbClr val="445469"/>
                </a:solidFill>
                <a:latin typeface="+mj-ea"/>
                <a:sym typeface="Arial" panose="020B0604020202020204" pitchFamily="34" charset="0"/>
              </a:rPr>
              <a:t>图形报表</a:t>
            </a:r>
            <a:endParaRPr lang="en-US" altLang="zh-CN" sz="2400" b="1" dirty="0" smtClean="0">
              <a:solidFill>
                <a:srgbClr val="445469"/>
              </a:solidFill>
              <a:latin typeface="+mj-ea"/>
              <a:sym typeface="Arial" panose="020B0604020202020204" pitchFamily="34" charset="0"/>
            </a:endParaRPr>
          </a:p>
          <a:p>
            <a:pPr algn="r"/>
            <a:r>
              <a:rPr lang="zh-CN" altLang="en-US" sz="2400" b="1" dirty="0" smtClean="0">
                <a:solidFill>
                  <a:srgbClr val="445469"/>
                </a:solidFill>
                <a:latin typeface="+mj-ea"/>
                <a:sym typeface="Arial" panose="020B0604020202020204" pitchFamily="34" charset="0"/>
              </a:rPr>
              <a:t>微信通工具</a:t>
            </a:r>
            <a:endParaRPr lang="en-US" altLang="zh-CN" sz="2400" b="1" dirty="0" smtClean="0">
              <a:solidFill>
                <a:srgbClr val="445469"/>
              </a:solidFill>
              <a:latin typeface="+mj-ea"/>
              <a:sym typeface="Arial" panose="020B0604020202020204" pitchFamily="34" charset="0"/>
            </a:endParaRPr>
          </a:p>
          <a:p>
            <a:pPr algn="r"/>
            <a:r>
              <a:rPr lang="zh-CN" altLang="en-US" sz="2400" b="1" dirty="0" smtClean="0">
                <a:solidFill>
                  <a:srgbClr val="445469"/>
                </a:solidFill>
                <a:latin typeface="+mj-ea"/>
                <a:ea typeface="+mj-ea"/>
                <a:sym typeface="Arial" panose="020B0604020202020204" pitchFamily="34" charset="0"/>
              </a:rPr>
              <a:t>更多丰富的图形报表</a:t>
            </a:r>
            <a:endParaRPr lang="en-US" altLang="zh-CN" sz="2400" b="1" dirty="0">
              <a:solidFill>
                <a:srgbClr val="445469"/>
              </a:solidFill>
              <a:latin typeface="+mj-ea"/>
              <a:ea typeface="+mj-ea"/>
              <a:sym typeface="Arial" panose="020B0604020202020204" pitchFamily="34" charset="0"/>
            </a:endParaRPr>
          </a:p>
        </p:txBody>
      </p:sp>
      <p:sp>
        <p:nvSpPr>
          <p:cNvPr id="40977" name="稻壳儿小白白(http://dwz.cn/Wu2UP)"/>
          <p:cNvSpPr>
            <a:spLocks noChangeShapeType="1"/>
          </p:cNvSpPr>
          <p:nvPr/>
        </p:nvSpPr>
        <p:spPr bwMode="auto">
          <a:xfrm flipH="1">
            <a:off x="6297163"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zh-CN" altLang="en-US" sz="2400">
              <a:latin typeface="+mj-ea"/>
              <a:ea typeface="+mj-ea"/>
            </a:endParaRPr>
          </a:p>
        </p:txBody>
      </p:sp>
      <p:sp>
        <p:nvSpPr>
          <p:cNvPr id="40978" name="稻壳儿小白白(http://dwz.cn/Wu2UP)"/>
          <p:cNvSpPr>
            <a:spLocks noChangeShapeType="1"/>
          </p:cNvSpPr>
          <p:nvPr/>
        </p:nvSpPr>
        <p:spPr bwMode="auto">
          <a:xfrm flipH="1">
            <a:off x="7386865" y="3951300"/>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zh-CN" altLang="en-US" sz="2400">
              <a:latin typeface="+mj-ea"/>
              <a:ea typeface="+mj-ea"/>
            </a:endParaRPr>
          </a:p>
        </p:txBody>
      </p:sp>
      <p:grpSp>
        <p:nvGrpSpPr>
          <p:cNvPr id="2" name="组合 53"/>
          <p:cNvGrpSpPr>
            <a:grpSpLocks/>
          </p:cNvGrpSpPr>
          <p:nvPr/>
        </p:nvGrpSpPr>
        <p:grpSpPr bwMode="auto">
          <a:xfrm>
            <a:off x="244304" y="225558"/>
            <a:ext cx="11947696" cy="1105528"/>
            <a:chOff x="-172" y="-1684"/>
            <a:chExt cx="11948400" cy="1105958"/>
          </a:xfrm>
        </p:grpSpPr>
        <p:grpSp>
          <p:nvGrpSpPr>
            <p:cNvPr id="3" name="组合 56"/>
            <p:cNvGrpSpPr>
              <a:grpSpLocks/>
            </p:cNvGrpSpPr>
            <p:nvPr/>
          </p:nvGrpSpPr>
          <p:grpSpPr bwMode="auto">
            <a:xfrm>
              <a:off x="-172" y="-1684"/>
              <a:ext cx="611598" cy="615696"/>
              <a:chOff x="-850" y="-8320"/>
              <a:chExt cx="3021648" cy="3041894"/>
            </a:xfrm>
          </p:grpSpPr>
          <p:pic>
            <p:nvPicPr>
              <p:cNvPr id="29"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27"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5</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28"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会员营销</a:t>
              </a:r>
              <a:r>
                <a:rPr lang="en-US" altLang="zh-CN" sz="3600" b="1" dirty="0" smtClean="0">
                  <a:solidFill>
                    <a:srgbClr val="4B5E75"/>
                  </a:solidFill>
                  <a:latin typeface="+mj-ea"/>
                  <a:ea typeface="+mj-ea"/>
                  <a:sym typeface="Arial" panose="020B0604020202020204" pitchFamily="34" charset="0"/>
                </a:rPr>
                <a:t>—</a:t>
              </a:r>
              <a:r>
                <a:rPr lang="zh-CN" altLang="en-US" sz="3600" b="1" dirty="0" smtClean="0">
                  <a:solidFill>
                    <a:srgbClr val="4B5E75"/>
                  </a:solidFill>
                  <a:latin typeface="+mj-ea"/>
                  <a:ea typeface="+mj-ea"/>
                  <a:sym typeface="Arial" panose="020B0604020202020204" pitchFamily="34" charset="0"/>
                </a:rPr>
                <a:t>运营</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34" name="稻壳儿小白白(http://dwz.cn/Wu2UP)"/>
          <p:cNvSpPr>
            <a:spLocks noChangeShapeType="1"/>
          </p:cNvSpPr>
          <p:nvPr/>
        </p:nvSpPr>
        <p:spPr bwMode="auto">
          <a:xfrm flipH="1">
            <a:off x="5630640" y="5562373"/>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 xmlns:a14="http://schemas.microsoft.com/office/drawing/2010/main">
                <a:noFill/>
              </a14:hiddenFill>
            </a:ext>
          </a:extLst>
        </p:spPr>
        <p:txBody>
          <a:bodyPr/>
          <a:lstStyle/>
          <a:p>
            <a:endParaRPr lang="zh-CN" altLang="en-US" sz="2400">
              <a:latin typeface="+mj-ea"/>
              <a:ea typeface="+mj-ea"/>
            </a:endParaRPr>
          </a:p>
        </p:txBody>
      </p:sp>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稻壳儿小白白(http://dwz.cn/Wu2UP)"/>
          <p:cNvCxnSpPr>
            <a:cxnSpLocks noChangeShapeType="1"/>
          </p:cNvCxnSpPr>
          <p:nvPr/>
        </p:nvCxnSpPr>
        <p:spPr bwMode="auto">
          <a:xfrm>
            <a:off x="3539447" y="3790719"/>
            <a:ext cx="1374775" cy="0"/>
          </a:xfrm>
          <a:prstGeom prst="line">
            <a:avLst/>
          </a:prstGeom>
          <a:noFill/>
          <a:ln w="9525">
            <a:solidFill>
              <a:srgbClr val="C1C7D0"/>
            </a:solidFill>
            <a:round/>
            <a:headEnd/>
            <a:tailEnd/>
          </a:ln>
          <a:extLst>
            <a:ext uri="{909E8E84-426E-40DD-AFC4-6F175D3DCCD1}">
              <a14:hiddenFill xmlns="" xmlns:a14="http://schemas.microsoft.com/office/drawing/2010/main">
                <a:noFill/>
              </a14:hiddenFill>
            </a:ext>
          </a:extLst>
        </p:spPr>
      </p:cxnSp>
      <p:cxnSp>
        <p:nvCxnSpPr>
          <p:cNvPr id="48131" name="稻壳儿小白白(http://dwz.cn/Wu2UP)"/>
          <p:cNvCxnSpPr>
            <a:cxnSpLocks noChangeShapeType="1"/>
          </p:cNvCxnSpPr>
          <p:nvPr/>
        </p:nvCxnSpPr>
        <p:spPr bwMode="auto">
          <a:xfrm flipV="1">
            <a:off x="4914220" y="1774594"/>
            <a:ext cx="0" cy="4030662"/>
          </a:xfrm>
          <a:prstGeom prst="line">
            <a:avLst/>
          </a:prstGeom>
          <a:noFill/>
          <a:ln w="9525">
            <a:solidFill>
              <a:srgbClr val="C1C7D0"/>
            </a:solidFill>
            <a:round/>
            <a:headEnd/>
            <a:tailEnd/>
          </a:ln>
          <a:extLst>
            <a:ext uri="{909E8E84-426E-40DD-AFC4-6F175D3DCCD1}">
              <a14:hiddenFill xmlns="" xmlns:a14="http://schemas.microsoft.com/office/drawing/2010/main">
                <a:noFill/>
              </a14:hiddenFill>
            </a:ext>
          </a:extLst>
        </p:spPr>
      </p:cxnSp>
      <p:sp>
        <p:nvSpPr>
          <p:cNvPr id="48132" name="稻壳儿小白白(http://dwz.cn/Wu2UP)"/>
          <p:cNvSpPr>
            <a:spLocks noChangeArrowheads="1"/>
          </p:cNvSpPr>
          <p:nvPr/>
        </p:nvSpPr>
        <p:spPr bwMode="auto">
          <a:xfrm>
            <a:off x="5460319" y="2257202"/>
            <a:ext cx="908051" cy="90963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endParaRPr lang="en-US" altLang="zh-CN" sz="2400">
              <a:sym typeface="Arial" panose="020B0604020202020204" pitchFamily="34" charset="0"/>
            </a:endParaRPr>
          </a:p>
        </p:txBody>
      </p:sp>
      <p:sp>
        <p:nvSpPr>
          <p:cNvPr id="48133" name="稻壳儿小白白(http://dwz.cn/Wu2UP)"/>
          <p:cNvSpPr>
            <a:spLocks noEditPoints="1"/>
          </p:cNvSpPr>
          <p:nvPr/>
        </p:nvSpPr>
        <p:spPr bwMode="auto">
          <a:xfrm>
            <a:off x="5647645" y="2463575"/>
            <a:ext cx="528637" cy="527050"/>
          </a:xfrm>
          <a:custGeom>
            <a:avLst/>
            <a:gdLst>
              <a:gd name="T0" fmla="*/ 273216550 w 393"/>
              <a:gd name="T1" fmla="*/ 536008502 h 391"/>
              <a:gd name="T2" fmla="*/ 287691519 w 393"/>
              <a:gd name="T3" fmla="*/ 483316982 h 391"/>
              <a:gd name="T4" fmla="*/ 220744284 w 393"/>
              <a:gd name="T5" fmla="*/ 456061352 h 391"/>
              <a:gd name="T6" fmla="*/ 195412752 w 393"/>
              <a:gd name="T7" fmla="*/ 408820958 h 391"/>
              <a:gd name="T8" fmla="*/ 128465517 w 393"/>
              <a:gd name="T9" fmla="*/ 437892281 h 391"/>
              <a:gd name="T10" fmla="*/ 75994595 w 393"/>
              <a:gd name="T11" fmla="*/ 421538903 h 391"/>
              <a:gd name="T12" fmla="*/ 48853861 w 393"/>
              <a:gd name="T13" fmla="*/ 488768107 h 391"/>
              <a:gd name="T14" fmla="*/ 1809203 w 393"/>
              <a:gd name="T15" fmla="*/ 514205347 h 391"/>
              <a:gd name="T16" fmla="*/ 28949938 w 393"/>
              <a:gd name="T17" fmla="*/ 545093712 h 391"/>
              <a:gd name="T18" fmla="*/ 5427609 w 393"/>
              <a:gd name="T19" fmla="*/ 614138610 h 391"/>
              <a:gd name="T20" fmla="*/ 56090672 w 393"/>
              <a:gd name="T21" fmla="*/ 635943113 h 391"/>
              <a:gd name="T22" fmla="*/ 75994595 w 393"/>
              <a:gd name="T23" fmla="*/ 692268717 h 391"/>
              <a:gd name="T24" fmla="*/ 123037908 w 393"/>
              <a:gd name="T25" fmla="*/ 708622095 h 391"/>
              <a:gd name="T26" fmla="*/ 173700971 w 393"/>
              <a:gd name="T27" fmla="*/ 681367814 h 391"/>
              <a:gd name="T28" fmla="*/ 226173238 w 393"/>
              <a:gd name="T29" fmla="*/ 695902801 h 391"/>
              <a:gd name="T30" fmla="*/ 253313973 w 393"/>
              <a:gd name="T31" fmla="*/ 628674945 h 391"/>
              <a:gd name="T32" fmla="*/ 293119128 w 393"/>
              <a:gd name="T33" fmla="*/ 623223819 h 391"/>
              <a:gd name="T34" fmla="*/ 182746986 w 393"/>
              <a:gd name="T35" fmla="*/ 628674945 h 391"/>
              <a:gd name="T36" fmla="*/ 119419502 w 393"/>
              <a:gd name="T37" fmla="*/ 488768107 h 391"/>
              <a:gd name="T38" fmla="*/ 182746986 w 393"/>
              <a:gd name="T39" fmla="*/ 628674945 h 391"/>
              <a:gd name="T40" fmla="*/ 472249053 w 393"/>
              <a:gd name="T41" fmla="*/ 610505874 h 391"/>
              <a:gd name="T42" fmla="*/ 481295068 w 393"/>
              <a:gd name="T43" fmla="*/ 581433203 h 391"/>
              <a:gd name="T44" fmla="*/ 443297771 w 393"/>
              <a:gd name="T45" fmla="*/ 566898215 h 391"/>
              <a:gd name="T46" fmla="*/ 428822802 w 393"/>
              <a:gd name="T47" fmla="*/ 539642586 h 391"/>
              <a:gd name="T48" fmla="*/ 392636052 w 393"/>
              <a:gd name="T49" fmla="*/ 555995963 h 391"/>
              <a:gd name="T50" fmla="*/ 361875566 w 393"/>
              <a:gd name="T51" fmla="*/ 546910754 h 391"/>
              <a:gd name="T52" fmla="*/ 347400597 w 393"/>
              <a:gd name="T53" fmla="*/ 583250245 h 391"/>
              <a:gd name="T54" fmla="*/ 320259863 w 393"/>
              <a:gd name="T55" fmla="*/ 597786580 h 391"/>
              <a:gd name="T56" fmla="*/ 336545380 w 393"/>
              <a:gd name="T57" fmla="*/ 615955652 h 391"/>
              <a:gd name="T58" fmla="*/ 323879614 w 393"/>
              <a:gd name="T59" fmla="*/ 654112185 h 391"/>
              <a:gd name="T60" fmla="*/ 351020349 w 393"/>
              <a:gd name="T61" fmla="*/ 666831478 h 391"/>
              <a:gd name="T62" fmla="*/ 361875566 w 393"/>
              <a:gd name="T63" fmla="*/ 697719843 h 391"/>
              <a:gd name="T64" fmla="*/ 389016301 w 393"/>
              <a:gd name="T65" fmla="*/ 706805053 h 391"/>
              <a:gd name="T66" fmla="*/ 416157036 w 393"/>
              <a:gd name="T67" fmla="*/ 690453023 h 391"/>
              <a:gd name="T68" fmla="*/ 446917522 w 393"/>
              <a:gd name="T69" fmla="*/ 699536885 h 391"/>
              <a:gd name="T70" fmla="*/ 461392490 w 393"/>
              <a:gd name="T71" fmla="*/ 661380352 h 391"/>
              <a:gd name="T72" fmla="*/ 483104271 w 393"/>
              <a:gd name="T73" fmla="*/ 659563310 h 391"/>
              <a:gd name="T74" fmla="*/ 421585990 w 393"/>
              <a:gd name="T75" fmla="*/ 661380352 h 391"/>
              <a:gd name="T76" fmla="*/ 387207098 w 393"/>
              <a:gd name="T77" fmla="*/ 583250245 h 391"/>
              <a:gd name="T78" fmla="*/ 421585990 w 393"/>
              <a:gd name="T79" fmla="*/ 661380352 h 391"/>
              <a:gd name="T80" fmla="*/ 654996039 w 393"/>
              <a:gd name="T81" fmla="*/ 221671029 h 391"/>
              <a:gd name="T82" fmla="*/ 682136774 w 393"/>
              <a:gd name="T83" fmla="*/ 132640018 h 391"/>
              <a:gd name="T84" fmla="*/ 568146226 w 393"/>
              <a:gd name="T85" fmla="*/ 87215317 h 391"/>
              <a:gd name="T86" fmla="*/ 524719975 w 393"/>
              <a:gd name="T87" fmla="*/ 5451126 h 391"/>
              <a:gd name="T88" fmla="*/ 414347833 w 393"/>
              <a:gd name="T89" fmla="*/ 54509910 h 391"/>
              <a:gd name="T90" fmla="*/ 325688817 w 393"/>
              <a:gd name="T91" fmla="*/ 27254281 h 391"/>
              <a:gd name="T92" fmla="*/ 280454707 w 393"/>
              <a:gd name="T93" fmla="*/ 141723880 h 391"/>
              <a:gd name="T94" fmla="*/ 199032503 w 393"/>
              <a:gd name="T95" fmla="*/ 185331538 h 391"/>
              <a:gd name="T96" fmla="*/ 246075816 w 393"/>
              <a:gd name="T97" fmla="*/ 236207365 h 391"/>
              <a:gd name="T98" fmla="*/ 206269315 w 393"/>
              <a:gd name="T99" fmla="*/ 352494005 h 391"/>
              <a:gd name="T100" fmla="*/ 291309925 w 393"/>
              <a:gd name="T101" fmla="*/ 388833496 h 391"/>
              <a:gd name="T102" fmla="*/ 325688817 w 393"/>
              <a:gd name="T103" fmla="*/ 483316982 h 391"/>
              <a:gd name="T104" fmla="*/ 403492615 w 393"/>
              <a:gd name="T105" fmla="*/ 510571263 h 391"/>
              <a:gd name="T106" fmla="*/ 490342428 w 393"/>
              <a:gd name="T107" fmla="*/ 463329520 h 391"/>
              <a:gd name="T108" fmla="*/ 577192241 w 393"/>
              <a:gd name="T109" fmla="*/ 490585149 h 391"/>
              <a:gd name="T110" fmla="*/ 622427696 w 393"/>
              <a:gd name="T111" fmla="*/ 376114203 h 391"/>
              <a:gd name="T112" fmla="*/ 691184134 w 393"/>
              <a:gd name="T113" fmla="*/ 367030341 h 391"/>
              <a:gd name="T114" fmla="*/ 504817397 w 393"/>
              <a:gd name="T115" fmla="*/ 376114203 h 391"/>
              <a:gd name="T116" fmla="*/ 398063661 w 393"/>
              <a:gd name="T117" fmla="*/ 141723880 h 391"/>
              <a:gd name="T118" fmla="*/ 504817397 w 393"/>
              <a:gd name="T119" fmla="*/ 376114203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sp>
        <p:nvSpPr>
          <p:cNvPr id="48134" name="稻壳儿小白白(http://dwz.cn/Wu2UP)"/>
          <p:cNvSpPr>
            <a:spLocks noChangeArrowheads="1"/>
          </p:cNvSpPr>
          <p:nvPr/>
        </p:nvSpPr>
        <p:spPr bwMode="auto">
          <a:xfrm>
            <a:off x="1855108" y="3720871"/>
            <a:ext cx="560388" cy="56038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endParaRPr lang="en-US" altLang="zh-CN" sz="2400">
              <a:sym typeface="Arial" panose="020B0604020202020204" pitchFamily="34" charset="0"/>
            </a:endParaRPr>
          </a:p>
        </p:txBody>
      </p:sp>
      <p:pic>
        <p:nvPicPr>
          <p:cNvPr id="48135" name="稻壳儿小白白(http://dwz.cn/Wu2UP)"/>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34508" y="1669819"/>
            <a:ext cx="2036763" cy="233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6" name="稻壳儿小白白(http://dwz.cn/Wu2UP)"/>
          <p:cNvSpPr>
            <a:spLocks/>
          </p:cNvSpPr>
          <p:nvPr/>
        </p:nvSpPr>
        <p:spPr bwMode="auto">
          <a:xfrm>
            <a:off x="1424896" y="3292244"/>
            <a:ext cx="1422400" cy="1420812"/>
          </a:xfrm>
          <a:custGeom>
            <a:avLst/>
            <a:gdLst>
              <a:gd name="T0" fmla="*/ 2023221760 w 500"/>
              <a:gd name="T1" fmla="*/ 2147483646 h 500"/>
              <a:gd name="T2" fmla="*/ 0 w 500"/>
              <a:gd name="T3" fmla="*/ 2018706739 h 500"/>
              <a:gd name="T4" fmla="*/ 2023221760 w 500"/>
              <a:gd name="T5" fmla="*/ 0 h 500"/>
              <a:gd name="T6" fmla="*/ 2147483646 w 500"/>
              <a:gd name="T7" fmla="*/ 161495175 h 500"/>
              <a:gd name="T8" fmla="*/ 2147483646 w 500"/>
              <a:gd name="T9" fmla="*/ 605612590 h 500"/>
              <a:gd name="T10" fmla="*/ 2023221760 w 500"/>
              <a:gd name="T11" fmla="*/ 516789107 h 500"/>
              <a:gd name="T12" fmla="*/ 517944202 w 500"/>
              <a:gd name="T13" fmla="*/ 2018706739 h 500"/>
              <a:gd name="T14" fmla="*/ 2023221760 w 500"/>
              <a:gd name="T15" fmla="*/ 2147483646 h 500"/>
              <a:gd name="T16" fmla="*/ 2147483646 w 500"/>
              <a:gd name="T17" fmla="*/ 2018706739 h 500"/>
              <a:gd name="T18" fmla="*/ 2147483646 w 500"/>
              <a:gd name="T19" fmla="*/ 1324270666 h 500"/>
              <a:gd name="T20" fmla="*/ 2147483646 w 500"/>
              <a:gd name="T21" fmla="*/ 920529887 h 500"/>
              <a:gd name="T22" fmla="*/ 2147483646 w 500"/>
              <a:gd name="T23" fmla="*/ 2018706739 h 500"/>
              <a:gd name="T24" fmla="*/ 2023221760 w 500"/>
              <a:gd name="T25" fmla="*/ 2147483646 h 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sp>
        <p:nvSpPr>
          <p:cNvPr id="48137" name="稻壳儿小白白(http://dwz.cn/Wu2UP)"/>
          <p:cNvSpPr>
            <a:spLocks/>
          </p:cNvSpPr>
          <p:nvPr/>
        </p:nvSpPr>
        <p:spPr bwMode="auto">
          <a:xfrm>
            <a:off x="1047071" y="2914421"/>
            <a:ext cx="2176463" cy="2174875"/>
          </a:xfrm>
          <a:custGeom>
            <a:avLst/>
            <a:gdLst>
              <a:gd name="T0" fmla="*/ 2147483646 w 765"/>
              <a:gd name="T1" fmla="*/ 2147483646 h 765"/>
              <a:gd name="T2" fmla="*/ 0 w 765"/>
              <a:gd name="T3" fmla="*/ 2147483646 h 765"/>
              <a:gd name="T4" fmla="*/ 2147483646 w 765"/>
              <a:gd name="T5" fmla="*/ 0 h 765"/>
              <a:gd name="T6" fmla="*/ 2147483646 w 765"/>
              <a:gd name="T7" fmla="*/ 363713017 h 765"/>
              <a:gd name="T8" fmla="*/ 2147483646 w 765"/>
              <a:gd name="T9" fmla="*/ 751673759 h 765"/>
              <a:gd name="T10" fmla="*/ 2147483646 w 765"/>
              <a:gd name="T11" fmla="*/ 468783645 h 765"/>
              <a:gd name="T12" fmla="*/ 1238426793 w 765"/>
              <a:gd name="T13" fmla="*/ 1236622553 h 765"/>
              <a:gd name="T14" fmla="*/ 469469966 w 765"/>
              <a:gd name="T15" fmla="*/ 2147483646 h 765"/>
              <a:gd name="T16" fmla="*/ 1238426793 w 765"/>
              <a:gd name="T17" fmla="*/ 2147483646 h 765"/>
              <a:gd name="T18" fmla="*/ 2147483646 w 765"/>
              <a:gd name="T19" fmla="*/ 2147483646 h 765"/>
              <a:gd name="T20" fmla="*/ 2147483646 w 765"/>
              <a:gd name="T21" fmla="*/ 2147483646 h 765"/>
              <a:gd name="T22" fmla="*/ 2147483646 w 765"/>
              <a:gd name="T23" fmla="*/ 2147483646 h 765"/>
              <a:gd name="T24" fmla="*/ 2147483646 w 765"/>
              <a:gd name="T25" fmla="*/ 1503344674 h 765"/>
              <a:gd name="T26" fmla="*/ 2147483646 w 765"/>
              <a:gd name="T27" fmla="*/ 1155796806 h 765"/>
              <a:gd name="T28" fmla="*/ 2147483646 w 765"/>
              <a:gd name="T29" fmla="*/ 2147483646 h 765"/>
              <a:gd name="T30" fmla="*/ 2147483646 w 765"/>
              <a:gd name="T31" fmla="*/ 2147483646 h 7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sp>
        <p:nvSpPr>
          <p:cNvPr id="48138" name="稻壳儿小白白(http://dwz.cn/Wu2UP)"/>
          <p:cNvSpPr>
            <a:spLocks/>
          </p:cNvSpPr>
          <p:nvPr/>
        </p:nvSpPr>
        <p:spPr bwMode="auto">
          <a:xfrm>
            <a:off x="661308" y="2527071"/>
            <a:ext cx="2951163" cy="2947987"/>
          </a:xfrm>
          <a:custGeom>
            <a:avLst/>
            <a:gdLst>
              <a:gd name="T0" fmla="*/ 2147483646 w 1038"/>
              <a:gd name="T1" fmla="*/ 0 h 1037"/>
              <a:gd name="T2" fmla="*/ 2147483646 w 1038"/>
              <a:gd name="T3" fmla="*/ 549545145 h 1037"/>
              <a:gd name="T4" fmla="*/ 2147483646 w 1038"/>
              <a:gd name="T5" fmla="*/ 961703292 h 1037"/>
              <a:gd name="T6" fmla="*/ 2147483646 w 1038"/>
              <a:gd name="T7" fmla="*/ 501055449 h 1037"/>
              <a:gd name="T8" fmla="*/ 1584336690 w 1038"/>
              <a:gd name="T9" fmla="*/ 1583978716 h 1037"/>
              <a:gd name="T10" fmla="*/ 501168889 w 1038"/>
              <a:gd name="T11" fmla="*/ 2147483646 h 1037"/>
              <a:gd name="T12" fmla="*/ 1584336690 w 1038"/>
              <a:gd name="T13" fmla="*/ 2147483646 h 1037"/>
              <a:gd name="T14" fmla="*/ 2147483646 w 1038"/>
              <a:gd name="T15" fmla="*/ 2147483646 h 1037"/>
              <a:gd name="T16" fmla="*/ 2147483646 w 1038"/>
              <a:gd name="T17" fmla="*/ 2147483646 h 1037"/>
              <a:gd name="T18" fmla="*/ 2147483646 w 1038"/>
              <a:gd name="T19" fmla="*/ 2147483646 h 1037"/>
              <a:gd name="T20" fmla="*/ 2147483646 w 1038"/>
              <a:gd name="T21" fmla="*/ 1810263014 h 1037"/>
              <a:gd name="T22" fmla="*/ 2147483646 w 1038"/>
              <a:gd name="T23" fmla="*/ 1438512472 h 1037"/>
              <a:gd name="T24" fmla="*/ 2147483646 w 1038"/>
              <a:gd name="T25" fmla="*/ 2147483646 h 1037"/>
              <a:gd name="T26" fmla="*/ 2147483646 w 1038"/>
              <a:gd name="T27" fmla="*/ 2147483646 h 1037"/>
              <a:gd name="T28" fmla="*/ 0 w 1038"/>
              <a:gd name="T29" fmla="*/ 2147483646 h 1037"/>
              <a:gd name="T30" fmla="*/ 2147483646 w 1038"/>
              <a:gd name="T31" fmla="*/ 0 h 10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cxnSp>
        <p:nvCxnSpPr>
          <p:cNvPr id="48139" name="稻壳儿小白白(http://dwz.cn/Wu2UP)"/>
          <p:cNvCxnSpPr>
            <a:cxnSpLocks noChangeShapeType="1"/>
          </p:cNvCxnSpPr>
          <p:nvPr/>
        </p:nvCxnSpPr>
        <p:spPr bwMode="auto">
          <a:xfrm>
            <a:off x="4914220" y="2771550"/>
            <a:ext cx="425451" cy="0"/>
          </a:xfrm>
          <a:prstGeom prst="straightConnector1">
            <a:avLst/>
          </a:prstGeom>
          <a:noFill/>
          <a:ln w="9525">
            <a:solidFill>
              <a:srgbClr val="C1C7D0"/>
            </a:solidFill>
            <a:round/>
            <a:headEnd/>
            <a:tailEnd type="triangle" w="med" len="med"/>
          </a:ln>
          <a:extLst>
            <a:ext uri="{909E8E84-426E-40DD-AFC4-6F175D3DCCD1}">
              <a14:hiddenFill xmlns="" xmlns:a14="http://schemas.microsoft.com/office/drawing/2010/main">
                <a:noFill/>
              </a14:hiddenFill>
            </a:ext>
          </a:extLst>
        </p:spPr>
      </p:cxnSp>
      <p:cxnSp>
        <p:nvCxnSpPr>
          <p:cNvPr id="48140" name="稻壳儿小白白(http://dwz.cn/Wu2UP)"/>
          <p:cNvCxnSpPr>
            <a:cxnSpLocks noChangeShapeType="1"/>
          </p:cNvCxnSpPr>
          <p:nvPr/>
        </p:nvCxnSpPr>
        <p:spPr bwMode="auto">
          <a:xfrm>
            <a:off x="4914220" y="3810462"/>
            <a:ext cx="425451" cy="0"/>
          </a:xfrm>
          <a:prstGeom prst="straightConnector1">
            <a:avLst/>
          </a:prstGeom>
          <a:noFill/>
          <a:ln w="9525">
            <a:solidFill>
              <a:srgbClr val="C1C7D0"/>
            </a:solidFill>
            <a:round/>
            <a:headEnd/>
            <a:tailEnd type="triangle" w="med" len="med"/>
          </a:ln>
          <a:extLst>
            <a:ext uri="{909E8E84-426E-40DD-AFC4-6F175D3DCCD1}">
              <a14:hiddenFill xmlns="" xmlns:a14="http://schemas.microsoft.com/office/drawing/2010/main">
                <a:noFill/>
              </a14:hiddenFill>
            </a:ext>
          </a:extLst>
        </p:spPr>
      </p:cxnSp>
      <p:grpSp>
        <p:nvGrpSpPr>
          <p:cNvPr id="2" name="稻壳儿小白白(http://dwz.cn/Wu2UP)"/>
          <p:cNvGrpSpPr>
            <a:grpSpLocks/>
          </p:cNvGrpSpPr>
          <p:nvPr/>
        </p:nvGrpSpPr>
        <p:grpSpPr bwMode="auto">
          <a:xfrm>
            <a:off x="4914220" y="1774594"/>
            <a:ext cx="425451" cy="4030662"/>
            <a:chOff x="0" y="0"/>
            <a:chExt cx="637913" cy="6047288"/>
          </a:xfrm>
        </p:grpSpPr>
        <p:cxnSp>
          <p:nvCxnSpPr>
            <p:cNvPr id="48162" name="稻壳儿小白白(http://dwz.cn/Wu2UP)"/>
            <p:cNvCxnSpPr>
              <a:cxnSpLocks noChangeShapeType="1"/>
            </p:cNvCxnSpPr>
            <p:nvPr/>
          </p:nvCxnSpPr>
          <p:spPr bwMode="auto">
            <a:xfrm>
              <a:off x="0" y="0"/>
              <a:ext cx="637913" cy="0"/>
            </a:xfrm>
            <a:prstGeom prst="straightConnector1">
              <a:avLst/>
            </a:prstGeom>
            <a:noFill/>
            <a:ln w="9525">
              <a:solidFill>
                <a:srgbClr val="C1C7D0"/>
              </a:solidFill>
              <a:round/>
              <a:headEnd/>
              <a:tailEnd type="triangle" w="med" len="med"/>
            </a:ln>
            <a:extLst>
              <a:ext uri="{909E8E84-426E-40DD-AFC4-6F175D3DCCD1}">
                <a14:hiddenFill xmlns="" xmlns:a14="http://schemas.microsoft.com/office/drawing/2010/main">
                  <a:noFill/>
                </a14:hiddenFill>
              </a:ext>
            </a:extLst>
          </p:spPr>
        </p:cxnSp>
        <p:cxnSp>
          <p:nvCxnSpPr>
            <p:cNvPr id="48163" name="稻壳儿小白白(http://dwz.cn/Wu2UP)"/>
            <p:cNvCxnSpPr>
              <a:cxnSpLocks noChangeShapeType="1"/>
            </p:cNvCxnSpPr>
            <p:nvPr/>
          </p:nvCxnSpPr>
          <p:spPr bwMode="auto">
            <a:xfrm flipV="1">
              <a:off x="0" y="6047288"/>
              <a:ext cx="637913" cy="0"/>
            </a:xfrm>
            <a:prstGeom prst="straightConnector1">
              <a:avLst/>
            </a:prstGeom>
            <a:noFill/>
            <a:ln w="9525">
              <a:solidFill>
                <a:srgbClr val="C1C7D0"/>
              </a:solidFill>
              <a:round/>
              <a:headEnd/>
              <a:tailEnd type="triangle" w="med" len="med"/>
            </a:ln>
            <a:extLst>
              <a:ext uri="{909E8E84-426E-40DD-AFC4-6F175D3DCCD1}">
                <a14:hiddenFill xmlns="" xmlns:a14="http://schemas.microsoft.com/office/drawing/2010/main">
                  <a:noFill/>
                </a14:hiddenFill>
              </a:ext>
            </a:extLst>
          </p:spPr>
        </p:cxnSp>
      </p:grpSp>
      <p:sp>
        <p:nvSpPr>
          <p:cNvPr id="48142" name="稻壳儿小白白(http://dwz.cn/Wu2UP)"/>
          <p:cNvSpPr>
            <a:spLocks noChangeArrowheads="1"/>
          </p:cNvSpPr>
          <p:nvPr/>
        </p:nvSpPr>
        <p:spPr bwMode="auto">
          <a:xfrm>
            <a:off x="5460319" y="3246902"/>
            <a:ext cx="908051" cy="90963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endParaRPr lang="en-US" altLang="zh-CN" sz="2400">
              <a:sym typeface="Arial" panose="020B0604020202020204" pitchFamily="34" charset="0"/>
            </a:endParaRPr>
          </a:p>
        </p:txBody>
      </p:sp>
      <p:sp>
        <p:nvSpPr>
          <p:cNvPr id="48143" name="稻壳儿小白白(http://dwz.cn/Wu2UP)"/>
          <p:cNvSpPr>
            <a:spLocks noEditPoints="1"/>
          </p:cNvSpPr>
          <p:nvPr/>
        </p:nvSpPr>
        <p:spPr bwMode="auto">
          <a:xfrm>
            <a:off x="5650822" y="3496139"/>
            <a:ext cx="522287" cy="411163"/>
          </a:xfrm>
          <a:custGeom>
            <a:avLst/>
            <a:gdLst>
              <a:gd name="T0" fmla="*/ 199176324 w 1152"/>
              <a:gd name="T1" fmla="*/ 106625253 h 908"/>
              <a:gd name="T2" fmla="*/ 235352406 w 1152"/>
              <a:gd name="T3" fmla="*/ 180852853 h 908"/>
              <a:gd name="T4" fmla="*/ 231858251 w 1152"/>
              <a:gd name="T5" fmla="*/ 186183935 h 908"/>
              <a:gd name="T6" fmla="*/ 4933164 w 1152"/>
              <a:gd name="T7" fmla="*/ 186183935 h 908"/>
              <a:gd name="T8" fmla="*/ 1439009 w 1152"/>
              <a:gd name="T9" fmla="*/ 180852853 h 908"/>
              <a:gd name="T10" fmla="*/ 37615092 w 1152"/>
              <a:gd name="T11" fmla="*/ 106625253 h 908"/>
              <a:gd name="T12" fmla="*/ 41109699 w 1152"/>
              <a:gd name="T13" fmla="*/ 104574871 h 908"/>
              <a:gd name="T14" fmla="*/ 72147239 w 1152"/>
              <a:gd name="T15" fmla="*/ 104574871 h 908"/>
              <a:gd name="T16" fmla="*/ 75025258 w 1152"/>
              <a:gd name="T17" fmla="*/ 105805191 h 908"/>
              <a:gd name="T18" fmla="*/ 81396978 w 1152"/>
              <a:gd name="T19" fmla="*/ 112981525 h 908"/>
              <a:gd name="T20" fmla="*/ 87563320 w 1152"/>
              <a:gd name="T21" fmla="*/ 119748054 h 908"/>
              <a:gd name="T22" fmla="*/ 50564817 w 1152"/>
              <a:gd name="T23" fmla="*/ 119748054 h 908"/>
              <a:gd name="T24" fmla="*/ 47276041 w 1152"/>
              <a:gd name="T25" fmla="*/ 121798888 h 908"/>
              <a:gd name="T26" fmla="*/ 23226810 w 1152"/>
              <a:gd name="T27" fmla="*/ 171010299 h 908"/>
              <a:gd name="T28" fmla="*/ 213564605 w 1152"/>
              <a:gd name="T29" fmla="*/ 171010299 h 908"/>
              <a:gd name="T30" fmla="*/ 189515374 w 1152"/>
              <a:gd name="T31" fmla="*/ 121798888 h 908"/>
              <a:gd name="T32" fmla="*/ 186226598 w 1152"/>
              <a:gd name="T33" fmla="*/ 119748054 h 908"/>
              <a:gd name="T34" fmla="*/ 149228096 w 1152"/>
              <a:gd name="T35" fmla="*/ 119748054 h 908"/>
              <a:gd name="T36" fmla="*/ 155394437 w 1152"/>
              <a:gd name="T37" fmla="*/ 112981525 h 908"/>
              <a:gd name="T38" fmla="*/ 161766157 w 1152"/>
              <a:gd name="T39" fmla="*/ 105805191 h 908"/>
              <a:gd name="T40" fmla="*/ 164644176 w 1152"/>
              <a:gd name="T41" fmla="*/ 104574871 h 908"/>
              <a:gd name="T42" fmla="*/ 195681716 w 1152"/>
              <a:gd name="T43" fmla="*/ 104574871 h 908"/>
              <a:gd name="T44" fmla="*/ 199176324 w 1152"/>
              <a:gd name="T45" fmla="*/ 106625253 h 908"/>
              <a:gd name="T46" fmla="*/ 171632485 w 1152"/>
              <a:gd name="T47" fmla="*/ 55978393 h 908"/>
              <a:gd name="T48" fmla="*/ 121890089 w 1152"/>
              <a:gd name="T49" fmla="*/ 142918538 h 908"/>
              <a:gd name="T50" fmla="*/ 114901327 w 1152"/>
              <a:gd name="T51" fmla="*/ 142918538 h 908"/>
              <a:gd name="T52" fmla="*/ 65980898 w 1152"/>
              <a:gd name="T53" fmla="*/ 67050814 h 908"/>
              <a:gd name="T54" fmla="*/ 113256939 w 1152"/>
              <a:gd name="T55" fmla="*/ 3075572 h 908"/>
              <a:gd name="T56" fmla="*/ 171632485 w 1152"/>
              <a:gd name="T57" fmla="*/ 55978393 h 908"/>
              <a:gd name="T58" fmla="*/ 146555908 w 1152"/>
              <a:gd name="T59" fmla="*/ 55978393 h 908"/>
              <a:gd name="T60" fmla="*/ 118395934 w 1152"/>
              <a:gd name="T61" fmla="*/ 27886632 h 908"/>
              <a:gd name="T62" fmla="*/ 90235507 w 1152"/>
              <a:gd name="T63" fmla="*/ 55978393 h 908"/>
              <a:gd name="T64" fmla="*/ 118395934 w 1152"/>
              <a:gd name="T65" fmla="*/ 84069702 h 908"/>
              <a:gd name="T66" fmla="*/ 146555908 w 1152"/>
              <a:gd name="T67" fmla="*/ 55978393 h 908"/>
              <a:gd name="T68" fmla="*/ 146555908 w 1152"/>
              <a:gd name="T69" fmla="*/ 55978393 h 908"/>
              <a:gd name="T70" fmla="*/ 146555908 w 1152"/>
              <a:gd name="T71" fmla="*/ 55978393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52" h="908">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sp>
        <p:nvSpPr>
          <p:cNvPr id="48144" name="稻壳儿小白白(http://dwz.cn/Wu2UP)"/>
          <p:cNvSpPr>
            <a:spLocks noChangeArrowheads="1"/>
          </p:cNvSpPr>
          <p:nvPr/>
        </p:nvSpPr>
        <p:spPr bwMode="auto">
          <a:xfrm>
            <a:off x="5474834" y="4310757"/>
            <a:ext cx="908051" cy="909638"/>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endParaRPr lang="en-US" altLang="zh-CN" sz="2400">
              <a:sym typeface="Arial" panose="020B0604020202020204" pitchFamily="34" charset="0"/>
            </a:endParaRPr>
          </a:p>
        </p:txBody>
      </p:sp>
      <p:sp>
        <p:nvSpPr>
          <p:cNvPr id="48145" name="稻壳儿小白白(http://dwz.cn/Wu2UP)"/>
          <p:cNvSpPr>
            <a:spLocks noEditPoints="1"/>
          </p:cNvSpPr>
          <p:nvPr/>
        </p:nvSpPr>
        <p:spPr bwMode="auto">
          <a:xfrm>
            <a:off x="5682570" y="4531657"/>
            <a:ext cx="458787" cy="417513"/>
          </a:xfrm>
          <a:custGeom>
            <a:avLst/>
            <a:gdLst>
              <a:gd name="T0" fmla="*/ 212670739 w 929"/>
              <a:gd name="T1" fmla="*/ 55974249 h 850"/>
              <a:gd name="T2" fmla="*/ 198524888 w 929"/>
              <a:gd name="T3" fmla="*/ 42704703 h 850"/>
              <a:gd name="T4" fmla="*/ 124870562 w 929"/>
              <a:gd name="T5" fmla="*/ 118463174 h 850"/>
              <a:gd name="T6" fmla="*/ 118042092 w 929"/>
              <a:gd name="T7" fmla="*/ 121599924 h 850"/>
              <a:gd name="T8" fmla="*/ 118042092 w 929"/>
              <a:gd name="T9" fmla="*/ 121599924 h 850"/>
              <a:gd name="T10" fmla="*/ 110969167 w 929"/>
              <a:gd name="T11" fmla="*/ 118463174 h 850"/>
              <a:gd name="T12" fmla="*/ 72435010 w 929"/>
              <a:gd name="T13" fmla="*/ 79136396 h 850"/>
              <a:gd name="T14" fmla="*/ 17803800 w 929"/>
              <a:gd name="T15" fmla="*/ 136075837 h 850"/>
              <a:gd name="T16" fmla="*/ 10730875 w 929"/>
              <a:gd name="T17" fmla="*/ 139212588 h 850"/>
              <a:gd name="T18" fmla="*/ 4145874 w 929"/>
              <a:gd name="T19" fmla="*/ 136558678 h 850"/>
              <a:gd name="T20" fmla="*/ 3658444 w 929"/>
              <a:gd name="T21" fmla="*/ 122806291 h 850"/>
              <a:gd name="T22" fmla="*/ 65362085 w 929"/>
              <a:gd name="T23" fmla="*/ 58628649 h 850"/>
              <a:gd name="T24" fmla="*/ 72435010 w 929"/>
              <a:gd name="T25" fmla="*/ 55733074 h 850"/>
              <a:gd name="T26" fmla="*/ 72435010 w 929"/>
              <a:gd name="T27" fmla="*/ 55733074 h 850"/>
              <a:gd name="T28" fmla="*/ 79507441 w 929"/>
              <a:gd name="T29" fmla="*/ 58628649 h 850"/>
              <a:gd name="T30" fmla="*/ 118042092 w 929"/>
              <a:gd name="T31" fmla="*/ 97955426 h 850"/>
              <a:gd name="T32" fmla="*/ 184623494 w 929"/>
              <a:gd name="T33" fmla="*/ 29434667 h 850"/>
              <a:gd name="T34" fmla="*/ 170477644 w 929"/>
              <a:gd name="T35" fmla="*/ 16165121 h 850"/>
              <a:gd name="T36" fmla="*/ 226572133 w 929"/>
              <a:gd name="T37" fmla="*/ 0 h 850"/>
              <a:gd name="T38" fmla="*/ 212670739 w 929"/>
              <a:gd name="T39" fmla="*/ 55974249 h 850"/>
              <a:gd name="T40" fmla="*/ 10730875 w 929"/>
              <a:gd name="T41" fmla="*/ 151999783 h 850"/>
              <a:gd name="T42" fmla="*/ 4389836 w 929"/>
              <a:gd name="T43" fmla="*/ 151034591 h 850"/>
              <a:gd name="T44" fmla="*/ 4389836 w 929"/>
              <a:gd name="T45" fmla="*/ 205078947 h 850"/>
              <a:gd name="T46" fmla="*/ 33656397 w 929"/>
              <a:gd name="T47" fmla="*/ 205078947 h 850"/>
              <a:gd name="T48" fmla="*/ 33656397 w 929"/>
              <a:gd name="T49" fmla="*/ 138488571 h 850"/>
              <a:gd name="T50" fmla="*/ 27315358 w 929"/>
              <a:gd name="T51" fmla="*/ 145002756 h 850"/>
              <a:gd name="T52" fmla="*/ 10730875 w 929"/>
              <a:gd name="T53" fmla="*/ 151999783 h 850"/>
              <a:gd name="T54" fmla="*/ 39997436 w 929"/>
              <a:gd name="T55" fmla="*/ 205078947 h 850"/>
              <a:gd name="T56" fmla="*/ 69264491 w 929"/>
              <a:gd name="T57" fmla="*/ 205078947 h 850"/>
              <a:gd name="T58" fmla="*/ 69264491 w 929"/>
              <a:gd name="T59" fmla="*/ 101333352 h 850"/>
              <a:gd name="T60" fmla="*/ 39997436 w 929"/>
              <a:gd name="T61" fmla="*/ 131733211 h 850"/>
              <a:gd name="T62" fmla="*/ 39997436 w 929"/>
              <a:gd name="T63" fmla="*/ 205078947 h 850"/>
              <a:gd name="T64" fmla="*/ 101701571 w 929"/>
              <a:gd name="T65" fmla="*/ 127390093 h 850"/>
              <a:gd name="T66" fmla="*/ 75848998 w 929"/>
              <a:gd name="T67" fmla="*/ 100850511 h 850"/>
              <a:gd name="T68" fmla="*/ 75848998 w 929"/>
              <a:gd name="T69" fmla="*/ 205078947 h 850"/>
              <a:gd name="T70" fmla="*/ 104872091 w 929"/>
              <a:gd name="T71" fmla="*/ 205078947 h 850"/>
              <a:gd name="T72" fmla="*/ 104872091 w 929"/>
              <a:gd name="T73" fmla="*/ 130285668 h 850"/>
              <a:gd name="T74" fmla="*/ 101701571 w 929"/>
              <a:gd name="T75" fmla="*/ 127390093 h 850"/>
              <a:gd name="T76" fmla="*/ 118042092 w 929"/>
              <a:gd name="T77" fmla="*/ 134387120 h 850"/>
              <a:gd name="T78" fmla="*/ 111457092 w 929"/>
              <a:gd name="T79" fmla="*/ 133421928 h 850"/>
              <a:gd name="T80" fmla="*/ 111457092 w 929"/>
              <a:gd name="T81" fmla="*/ 205078947 h 850"/>
              <a:gd name="T82" fmla="*/ 140723653 w 929"/>
              <a:gd name="T83" fmla="*/ 205078947 h 850"/>
              <a:gd name="T84" fmla="*/ 140723653 w 929"/>
              <a:gd name="T85" fmla="*/ 120875908 h 850"/>
              <a:gd name="T86" fmla="*/ 134382614 w 929"/>
              <a:gd name="T87" fmla="*/ 127390093 h 850"/>
              <a:gd name="T88" fmla="*/ 118042092 w 929"/>
              <a:gd name="T89" fmla="*/ 134387120 h 850"/>
              <a:gd name="T90" fmla="*/ 147064691 w 929"/>
              <a:gd name="T91" fmla="*/ 114120547 h 850"/>
              <a:gd name="T92" fmla="*/ 147064691 w 929"/>
              <a:gd name="T93" fmla="*/ 205078947 h 850"/>
              <a:gd name="T94" fmla="*/ 176331252 w 929"/>
              <a:gd name="T95" fmla="*/ 205078947 h 850"/>
              <a:gd name="T96" fmla="*/ 176331252 w 929"/>
              <a:gd name="T97" fmla="*/ 84203039 h 850"/>
              <a:gd name="T98" fmla="*/ 147064691 w 929"/>
              <a:gd name="T99" fmla="*/ 114120547 h 850"/>
              <a:gd name="T100" fmla="*/ 199012813 w 929"/>
              <a:gd name="T101" fmla="*/ 60799717 h 850"/>
              <a:gd name="T102" fmla="*/ 182916253 w 929"/>
              <a:gd name="T103" fmla="*/ 77447679 h 850"/>
              <a:gd name="T104" fmla="*/ 182916253 w 929"/>
              <a:gd name="T105" fmla="*/ 205078947 h 850"/>
              <a:gd name="T106" fmla="*/ 212182814 w 929"/>
              <a:gd name="T107" fmla="*/ 205078947 h 850"/>
              <a:gd name="T108" fmla="*/ 212182814 w 929"/>
              <a:gd name="T109" fmla="*/ 73345737 h 850"/>
              <a:gd name="T110" fmla="*/ 199012813 w 929"/>
              <a:gd name="T111" fmla="*/ 60799717 h 850"/>
              <a:gd name="T112" fmla="*/ 199012813 w 929"/>
              <a:gd name="T113" fmla="*/ 60799717 h 850"/>
              <a:gd name="T114" fmla="*/ 199012813 w 929"/>
              <a:gd name="T115" fmla="*/ 60799717 h 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29" h="850">
                <a:moveTo>
                  <a:pt x="872" y="232"/>
                </a:moveTo>
                <a:cubicBezTo>
                  <a:pt x="814" y="177"/>
                  <a:pt x="814" y="177"/>
                  <a:pt x="814" y="177"/>
                </a:cubicBezTo>
                <a:cubicBezTo>
                  <a:pt x="512" y="491"/>
                  <a:pt x="512" y="491"/>
                  <a:pt x="512" y="491"/>
                </a:cubicBezTo>
                <a:cubicBezTo>
                  <a:pt x="505" y="499"/>
                  <a:pt x="494" y="504"/>
                  <a:pt x="484" y="504"/>
                </a:cubicBezTo>
                <a:cubicBezTo>
                  <a:pt x="484" y="504"/>
                  <a:pt x="484" y="504"/>
                  <a:pt x="484" y="504"/>
                </a:cubicBezTo>
                <a:cubicBezTo>
                  <a:pt x="473" y="504"/>
                  <a:pt x="462" y="499"/>
                  <a:pt x="455" y="491"/>
                </a:cubicBezTo>
                <a:cubicBezTo>
                  <a:pt x="297" y="328"/>
                  <a:pt x="297" y="328"/>
                  <a:pt x="297" y="328"/>
                </a:cubicBezTo>
                <a:cubicBezTo>
                  <a:pt x="73" y="564"/>
                  <a:pt x="73" y="564"/>
                  <a:pt x="73" y="564"/>
                </a:cubicBezTo>
                <a:cubicBezTo>
                  <a:pt x="65" y="573"/>
                  <a:pt x="55" y="577"/>
                  <a:pt x="44" y="577"/>
                </a:cubicBezTo>
                <a:cubicBezTo>
                  <a:pt x="34" y="577"/>
                  <a:pt x="25" y="573"/>
                  <a:pt x="17" y="566"/>
                </a:cubicBezTo>
                <a:cubicBezTo>
                  <a:pt x="1" y="551"/>
                  <a:pt x="0" y="525"/>
                  <a:pt x="15" y="509"/>
                </a:cubicBezTo>
                <a:cubicBezTo>
                  <a:pt x="268" y="243"/>
                  <a:pt x="268" y="243"/>
                  <a:pt x="268" y="243"/>
                </a:cubicBezTo>
                <a:cubicBezTo>
                  <a:pt x="276" y="235"/>
                  <a:pt x="286" y="231"/>
                  <a:pt x="297" y="231"/>
                </a:cubicBezTo>
                <a:cubicBezTo>
                  <a:pt x="297" y="231"/>
                  <a:pt x="297" y="231"/>
                  <a:pt x="297" y="231"/>
                </a:cubicBezTo>
                <a:cubicBezTo>
                  <a:pt x="308" y="231"/>
                  <a:pt x="318" y="235"/>
                  <a:pt x="326" y="243"/>
                </a:cubicBezTo>
                <a:cubicBezTo>
                  <a:pt x="484" y="406"/>
                  <a:pt x="484" y="406"/>
                  <a:pt x="484" y="406"/>
                </a:cubicBezTo>
                <a:cubicBezTo>
                  <a:pt x="757" y="122"/>
                  <a:pt x="757" y="122"/>
                  <a:pt x="757" y="122"/>
                </a:cubicBezTo>
                <a:cubicBezTo>
                  <a:pt x="699" y="67"/>
                  <a:pt x="699" y="67"/>
                  <a:pt x="699" y="67"/>
                </a:cubicBezTo>
                <a:cubicBezTo>
                  <a:pt x="929" y="0"/>
                  <a:pt x="929" y="0"/>
                  <a:pt x="929" y="0"/>
                </a:cubicBezTo>
                <a:lnTo>
                  <a:pt x="872" y="232"/>
                </a:lnTo>
                <a:close/>
                <a:moveTo>
                  <a:pt x="44" y="630"/>
                </a:moveTo>
                <a:cubicBezTo>
                  <a:pt x="35" y="630"/>
                  <a:pt x="26" y="629"/>
                  <a:pt x="18" y="626"/>
                </a:cubicBezTo>
                <a:cubicBezTo>
                  <a:pt x="18" y="850"/>
                  <a:pt x="18" y="850"/>
                  <a:pt x="18" y="850"/>
                </a:cubicBezTo>
                <a:cubicBezTo>
                  <a:pt x="138" y="850"/>
                  <a:pt x="138" y="850"/>
                  <a:pt x="138" y="850"/>
                </a:cubicBezTo>
                <a:cubicBezTo>
                  <a:pt x="138" y="574"/>
                  <a:pt x="138" y="574"/>
                  <a:pt x="138" y="574"/>
                </a:cubicBezTo>
                <a:cubicBezTo>
                  <a:pt x="112" y="601"/>
                  <a:pt x="112" y="601"/>
                  <a:pt x="112" y="601"/>
                </a:cubicBezTo>
                <a:cubicBezTo>
                  <a:pt x="94" y="619"/>
                  <a:pt x="70" y="630"/>
                  <a:pt x="44" y="630"/>
                </a:cubicBezTo>
                <a:close/>
                <a:moveTo>
                  <a:pt x="164" y="850"/>
                </a:moveTo>
                <a:cubicBezTo>
                  <a:pt x="284" y="850"/>
                  <a:pt x="284" y="850"/>
                  <a:pt x="284" y="850"/>
                </a:cubicBezTo>
                <a:cubicBezTo>
                  <a:pt x="284" y="420"/>
                  <a:pt x="284" y="420"/>
                  <a:pt x="284" y="420"/>
                </a:cubicBezTo>
                <a:cubicBezTo>
                  <a:pt x="164" y="546"/>
                  <a:pt x="164" y="546"/>
                  <a:pt x="164" y="546"/>
                </a:cubicBezTo>
                <a:lnTo>
                  <a:pt x="164" y="850"/>
                </a:lnTo>
                <a:close/>
                <a:moveTo>
                  <a:pt x="417" y="528"/>
                </a:moveTo>
                <a:cubicBezTo>
                  <a:pt x="311" y="418"/>
                  <a:pt x="311" y="418"/>
                  <a:pt x="311" y="418"/>
                </a:cubicBezTo>
                <a:cubicBezTo>
                  <a:pt x="311" y="850"/>
                  <a:pt x="311" y="850"/>
                  <a:pt x="311" y="850"/>
                </a:cubicBezTo>
                <a:cubicBezTo>
                  <a:pt x="430" y="850"/>
                  <a:pt x="430" y="850"/>
                  <a:pt x="430" y="850"/>
                </a:cubicBezTo>
                <a:cubicBezTo>
                  <a:pt x="430" y="540"/>
                  <a:pt x="430" y="540"/>
                  <a:pt x="430" y="540"/>
                </a:cubicBezTo>
                <a:cubicBezTo>
                  <a:pt x="425" y="537"/>
                  <a:pt x="421" y="533"/>
                  <a:pt x="417" y="528"/>
                </a:cubicBezTo>
                <a:close/>
                <a:moveTo>
                  <a:pt x="484" y="557"/>
                </a:moveTo>
                <a:cubicBezTo>
                  <a:pt x="474" y="557"/>
                  <a:pt x="466" y="555"/>
                  <a:pt x="457" y="553"/>
                </a:cubicBezTo>
                <a:cubicBezTo>
                  <a:pt x="457" y="850"/>
                  <a:pt x="457" y="850"/>
                  <a:pt x="457" y="850"/>
                </a:cubicBezTo>
                <a:cubicBezTo>
                  <a:pt x="577" y="850"/>
                  <a:pt x="577" y="850"/>
                  <a:pt x="577" y="850"/>
                </a:cubicBezTo>
                <a:cubicBezTo>
                  <a:pt x="577" y="501"/>
                  <a:pt x="577" y="501"/>
                  <a:pt x="577" y="501"/>
                </a:cubicBezTo>
                <a:cubicBezTo>
                  <a:pt x="551" y="528"/>
                  <a:pt x="551" y="528"/>
                  <a:pt x="551" y="528"/>
                </a:cubicBezTo>
                <a:cubicBezTo>
                  <a:pt x="533" y="546"/>
                  <a:pt x="509" y="557"/>
                  <a:pt x="484" y="557"/>
                </a:cubicBezTo>
                <a:close/>
                <a:moveTo>
                  <a:pt x="603" y="473"/>
                </a:moveTo>
                <a:cubicBezTo>
                  <a:pt x="603" y="850"/>
                  <a:pt x="603" y="850"/>
                  <a:pt x="603" y="850"/>
                </a:cubicBezTo>
                <a:cubicBezTo>
                  <a:pt x="723" y="850"/>
                  <a:pt x="723" y="850"/>
                  <a:pt x="723" y="850"/>
                </a:cubicBezTo>
                <a:cubicBezTo>
                  <a:pt x="723" y="349"/>
                  <a:pt x="723" y="349"/>
                  <a:pt x="723" y="349"/>
                </a:cubicBezTo>
                <a:lnTo>
                  <a:pt x="603" y="473"/>
                </a:lnTo>
                <a:close/>
                <a:moveTo>
                  <a:pt x="816" y="252"/>
                </a:moveTo>
                <a:cubicBezTo>
                  <a:pt x="750" y="321"/>
                  <a:pt x="750" y="321"/>
                  <a:pt x="750" y="321"/>
                </a:cubicBezTo>
                <a:cubicBezTo>
                  <a:pt x="750" y="850"/>
                  <a:pt x="750" y="850"/>
                  <a:pt x="750" y="850"/>
                </a:cubicBezTo>
                <a:cubicBezTo>
                  <a:pt x="870" y="850"/>
                  <a:pt x="870" y="850"/>
                  <a:pt x="870" y="850"/>
                </a:cubicBezTo>
                <a:cubicBezTo>
                  <a:pt x="870" y="304"/>
                  <a:pt x="870" y="304"/>
                  <a:pt x="870" y="304"/>
                </a:cubicBezTo>
                <a:lnTo>
                  <a:pt x="816" y="252"/>
                </a:lnTo>
                <a:close/>
                <a:moveTo>
                  <a:pt x="816" y="252"/>
                </a:moveTo>
                <a:cubicBezTo>
                  <a:pt x="816" y="252"/>
                  <a:pt x="816" y="252"/>
                  <a:pt x="816" y="25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sp>
        <p:nvSpPr>
          <p:cNvPr id="48146" name="稻壳儿小白白(http://dwz.cn/Wu2UP)"/>
          <p:cNvSpPr>
            <a:spLocks noChangeArrowheads="1"/>
          </p:cNvSpPr>
          <p:nvPr/>
        </p:nvSpPr>
        <p:spPr bwMode="auto">
          <a:xfrm>
            <a:off x="5460319" y="1250719"/>
            <a:ext cx="908051" cy="908050"/>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endParaRPr lang="en-US" altLang="zh-CN" sz="2400">
              <a:sym typeface="Arial" panose="020B0604020202020204" pitchFamily="34" charset="0"/>
            </a:endParaRPr>
          </a:p>
        </p:txBody>
      </p:sp>
      <p:sp>
        <p:nvSpPr>
          <p:cNvPr id="48147" name="稻壳儿小白白(http://dwz.cn/Wu2UP)"/>
          <p:cNvSpPr>
            <a:spLocks/>
          </p:cNvSpPr>
          <p:nvPr/>
        </p:nvSpPr>
        <p:spPr bwMode="auto">
          <a:xfrm>
            <a:off x="5688921" y="1498369"/>
            <a:ext cx="452437" cy="412750"/>
          </a:xfrm>
          <a:custGeom>
            <a:avLst/>
            <a:gdLst>
              <a:gd name="T0" fmla="*/ 1885692782 w 84"/>
              <a:gd name="T1" fmla="*/ 943834339 h 76"/>
              <a:gd name="T2" fmla="*/ 2147483646 w 84"/>
              <a:gd name="T3" fmla="*/ 884849105 h 76"/>
              <a:gd name="T4" fmla="*/ 2147483646 w 84"/>
              <a:gd name="T5" fmla="*/ 294947891 h 76"/>
              <a:gd name="T6" fmla="*/ 2146786634 w 84"/>
              <a:gd name="T7" fmla="*/ 29495332 h 76"/>
              <a:gd name="T8" fmla="*/ 1566573885 w 84"/>
              <a:gd name="T9" fmla="*/ 147476661 h 76"/>
              <a:gd name="T10" fmla="*/ 1450534567 w 84"/>
              <a:gd name="T11" fmla="*/ 442424553 h 76"/>
              <a:gd name="T12" fmla="*/ 1595589101 w 84"/>
              <a:gd name="T13" fmla="*/ 619391115 h 76"/>
              <a:gd name="T14" fmla="*/ 319118897 w 84"/>
              <a:gd name="T15" fmla="*/ 1769692780 h 76"/>
              <a:gd name="T16" fmla="*/ 261093852 w 84"/>
              <a:gd name="T17" fmla="*/ 973329671 h 76"/>
              <a:gd name="T18" fmla="*/ 377138556 w 84"/>
              <a:gd name="T19" fmla="*/ 855353773 h 76"/>
              <a:gd name="T20" fmla="*/ 812296772 w 84"/>
              <a:gd name="T21" fmla="*/ 825858441 h 76"/>
              <a:gd name="T22" fmla="*/ 870321817 w 84"/>
              <a:gd name="T23" fmla="*/ 265452559 h 76"/>
              <a:gd name="T24" fmla="*/ 319118897 w 84"/>
              <a:gd name="T25" fmla="*/ 235957227 h 76"/>
              <a:gd name="T26" fmla="*/ 203074193 w 84"/>
              <a:gd name="T27" fmla="*/ 678381780 h 76"/>
              <a:gd name="T28" fmla="*/ 116044704 w 84"/>
              <a:gd name="T29" fmla="*/ 796363109 h 76"/>
              <a:gd name="T30" fmla="*/ 0 w 84"/>
              <a:gd name="T31" fmla="*/ 1032320336 h 76"/>
              <a:gd name="T32" fmla="*/ 87029489 w 84"/>
              <a:gd name="T33" fmla="*/ 1946664773 h 76"/>
              <a:gd name="T34" fmla="*/ 1218445158 w 84"/>
              <a:gd name="T35" fmla="*/ 2147483646 h 76"/>
              <a:gd name="T36" fmla="*/ 1479544396 w 84"/>
              <a:gd name="T37" fmla="*/ 2147483646 h 76"/>
              <a:gd name="T38" fmla="*/ 1653608760 w 84"/>
              <a:gd name="T39" fmla="*/ 2005655438 h 76"/>
              <a:gd name="T40" fmla="*/ 1682618589 w 84"/>
              <a:gd name="T41" fmla="*/ 2064640671 h 76"/>
              <a:gd name="T42" fmla="*/ 2001737486 w 84"/>
              <a:gd name="T43" fmla="*/ 2094136003 h 76"/>
              <a:gd name="T44" fmla="*/ 2147483646 w 84"/>
              <a:gd name="T45" fmla="*/ 1858178776 h 76"/>
              <a:gd name="T46" fmla="*/ 2147483646 w 84"/>
              <a:gd name="T47" fmla="*/ 1563230885 h 76"/>
              <a:gd name="T48" fmla="*/ 2001737486 w 84"/>
              <a:gd name="T49" fmla="*/ 1268282993 h 76"/>
              <a:gd name="T50" fmla="*/ 1682618589 w 84"/>
              <a:gd name="T51" fmla="*/ 1238787661 h 76"/>
              <a:gd name="T52" fmla="*/ 1450534567 w 84"/>
              <a:gd name="T53" fmla="*/ 1474744888 h 76"/>
              <a:gd name="T54" fmla="*/ 1421524737 w 84"/>
              <a:gd name="T55" fmla="*/ 1769692780 h 76"/>
              <a:gd name="T56" fmla="*/ 1479544396 w 84"/>
              <a:gd name="T57" fmla="*/ 1828683444 h 76"/>
              <a:gd name="T58" fmla="*/ 1305480033 w 84"/>
              <a:gd name="T59" fmla="*/ 1976160105 h 76"/>
              <a:gd name="T60" fmla="*/ 638232409 w 84"/>
              <a:gd name="T61" fmla="*/ 1828683444 h 76"/>
              <a:gd name="T62" fmla="*/ 1769648078 w 84"/>
              <a:gd name="T63" fmla="*/ 796363109 h 76"/>
              <a:gd name="T64" fmla="*/ 1885692782 w 84"/>
              <a:gd name="T65" fmla="*/ 943834339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sp>
        <p:nvSpPr>
          <p:cNvPr id="48149" name="稻壳儿小白白(http://dwz.cn/Wu2UP)"/>
          <p:cNvSpPr txBox="1">
            <a:spLocks noChangeArrowheads="1"/>
          </p:cNvSpPr>
          <p:nvPr/>
        </p:nvSpPr>
        <p:spPr bwMode="auto">
          <a:xfrm>
            <a:off x="6501721" y="1533973"/>
            <a:ext cx="5487081"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2400" b="1" dirty="0" smtClean="0">
                <a:solidFill>
                  <a:srgbClr val="445469"/>
                </a:solidFill>
                <a:sym typeface="Arial" panose="020B0604020202020204" pitchFamily="34" charset="0"/>
              </a:rPr>
              <a:t>新客</a:t>
            </a:r>
            <a:r>
              <a:rPr lang="zh-CN" altLang="en-US" sz="2400" b="1" smtClean="0">
                <a:solidFill>
                  <a:srgbClr val="445469"/>
                </a:solidFill>
                <a:sym typeface="Arial" panose="020B0604020202020204" pitchFamily="34" charset="0"/>
              </a:rPr>
              <a:t>分析</a:t>
            </a:r>
            <a:r>
              <a:rPr lang="zh-CN" altLang="en-US" sz="2400" smtClean="0">
                <a:solidFill>
                  <a:srgbClr val="445469"/>
                </a:solidFill>
                <a:sym typeface="Arial" panose="020B0604020202020204" pitchFamily="34" charset="0"/>
              </a:rPr>
              <a:t>（新</a:t>
            </a:r>
            <a:r>
              <a:rPr lang="zh-CN" altLang="en-US" sz="2400" dirty="0" smtClean="0">
                <a:solidFill>
                  <a:srgbClr val="445469"/>
                </a:solidFill>
                <a:sym typeface="Arial" panose="020B0604020202020204" pitchFamily="34" charset="0"/>
              </a:rPr>
              <a:t>客开发、会员转介绍）</a:t>
            </a:r>
            <a:endParaRPr lang="en-US" altLang="zh-CN" sz="2400" b="1" dirty="0">
              <a:solidFill>
                <a:srgbClr val="445469"/>
              </a:solidFill>
              <a:sym typeface="Arial" panose="020B0604020202020204" pitchFamily="34" charset="0"/>
            </a:endParaRPr>
          </a:p>
        </p:txBody>
      </p:sp>
      <p:sp>
        <p:nvSpPr>
          <p:cNvPr id="48151" name="稻壳儿小白白(http://dwz.cn/Wu2UP)"/>
          <p:cNvSpPr txBox="1">
            <a:spLocks noChangeArrowheads="1"/>
          </p:cNvSpPr>
          <p:nvPr/>
        </p:nvSpPr>
        <p:spPr bwMode="auto">
          <a:xfrm>
            <a:off x="6559777" y="2524572"/>
            <a:ext cx="558868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2400" b="1" dirty="0" smtClean="0">
                <a:solidFill>
                  <a:srgbClr val="445469"/>
                </a:solidFill>
                <a:sym typeface="Arial" panose="020B0604020202020204" pitchFamily="34" charset="0"/>
              </a:rPr>
              <a:t>会员产品结构分析</a:t>
            </a:r>
            <a:endParaRPr lang="en-US" altLang="zh-CN" sz="2400" b="1" dirty="0">
              <a:solidFill>
                <a:srgbClr val="445469"/>
              </a:solidFill>
              <a:sym typeface="Arial" panose="020B0604020202020204" pitchFamily="34" charset="0"/>
            </a:endParaRPr>
          </a:p>
        </p:txBody>
      </p:sp>
      <p:sp>
        <p:nvSpPr>
          <p:cNvPr id="48153" name="稻壳儿小白白(http://dwz.cn/Wu2UP)"/>
          <p:cNvSpPr txBox="1">
            <a:spLocks noChangeArrowheads="1"/>
          </p:cNvSpPr>
          <p:nvPr/>
        </p:nvSpPr>
        <p:spPr bwMode="auto">
          <a:xfrm>
            <a:off x="6559778" y="3511771"/>
            <a:ext cx="4514623"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buFont typeface="Arial" panose="020B0604020202020204" pitchFamily="34" charset="0"/>
              <a:buNone/>
            </a:pPr>
            <a:r>
              <a:rPr lang="zh-CN" altLang="en-US" sz="2400" b="1" dirty="0" smtClean="0">
                <a:solidFill>
                  <a:srgbClr val="445469"/>
                </a:solidFill>
                <a:sym typeface="Arial" panose="020B0604020202020204" pitchFamily="34" charset="0"/>
              </a:rPr>
              <a:t>会员累计买满赠、会员礼品赠送、会员充值返利</a:t>
            </a:r>
            <a:endParaRPr lang="en-US" altLang="zh-CN" sz="2400" b="1" dirty="0">
              <a:solidFill>
                <a:srgbClr val="445469"/>
              </a:solidFill>
              <a:sym typeface="Arial" panose="020B0604020202020204" pitchFamily="34" charset="0"/>
            </a:endParaRPr>
          </a:p>
        </p:txBody>
      </p:sp>
      <p:sp>
        <p:nvSpPr>
          <p:cNvPr id="48155" name="稻壳儿小白白(http://dwz.cn/Wu2UP)"/>
          <p:cNvSpPr txBox="1">
            <a:spLocks noChangeArrowheads="1"/>
          </p:cNvSpPr>
          <p:nvPr/>
        </p:nvSpPr>
        <p:spPr bwMode="auto">
          <a:xfrm>
            <a:off x="6559779" y="4481760"/>
            <a:ext cx="4325937"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2400" b="1" dirty="0" smtClean="0">
                <a:solidFill>
                  <a:srgbClr val="445469"/>
                </a:solidFill>
                <a:sym typeface="Arial" panose="020B0604020202020204" pitchFamily="34" charset="0"/>
              </a:rPr>
              <a:t>活跃会员、流失分析、沉睡会员、会员贡献率</a:t>
            </a:r>
            <a:endParaRPr lang="en-US" altLang="zh-CN" sz="2400" b="1" dirty="0">
              <a:solidFill>
                <a:srgbClr val="445469"/>
              </a:solidFill>
              <a:sym typeface="Arial" panose="020B0604020202020204" pitchFamily="34" charset="0"/>
            </a:endParaRPr>
          </a:p>
        </p:txBody>
      </p:sp>
      <p:grpSp>
        <p:nvGrpSpPr>
          <p:cNvPr id="3" name="组合 53"/>
          <p:cNvGrpSpPr>
            <a:grpSpLocks/>
          </p:cNvGrpSpPr>
          <p:nvPr/>
        </p:nvGrpSpPr>
        <p:grpSpPr bwMode="auto">
          <a:xfrm>
            <a:off x="244304" y="283613"/>
            <a:ext cx="11947696" cy="674641"/>
            <a:chOff x="-172" y="-1684"/>
            <a:chExt cx="11948400" cy="674903"/>
          </a:xfrm>
        </p:grpSpPr>
        <p:grpSp>
          <p:nvGrpSpPr>
            <p:cNvPr id="4" name="组合 56"/>
            <p:cNvGrpSpPr>
              <a:grpSpLocks/>
            </p:cNvGrpSpPr>
            <p:nvPr/>
          </p:nvGrpSpPr>
          <p:grpSpPr bwMode="auto">
            <a:xfrm>
              <a:off x="-172" y="-1684"/>
              <a:ext cx="611598" cy="615696"/>
              <a:chOff x="-850" y="-8320"/>
              <a:chExt cx="3021648" cy="3041894"/>
            </a:xfrm>
          </p:grpSpPr>
          <p:pic>
            <p:nvPicPr>
              <p:cNvPr id="40" name="Picture 25@|13FFC:16777215|FBC:16777215|LFC:16777215|LBC:1677721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38"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5</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39" name="文本框 62"/>
            <p:cNvSpPr txBox="1">
              <a:spLocks noChangeArrowheads="1"/>
            </p:cNvSpPr>
            <p:nvPr/>
          </p:nvSpPr>
          <p:spPr bwMode="auto">
            <a:xfrm>
              <a:off x="679913" y="26637"/>
              <a:ext cx="11268315" cy="646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会员营销</a:t>
              </a:r>
              <a:r>
                <a:rPr lang="en-US" altLang="zh-CN" sz="3600" b="1" dirty="0" smtClean="0">
                  <a:solidFill>
                    <a:srgbClr val="4B5E75"/>
                  </a:solidFill>
                  <a:latin typeface="+mj-ea"/>
                  <a:ea typeface="+mj-ea"/>
                  <a:sym typeface="Arial" panose="020B0604020202020204" pitchFamily="34" charset="0"/>
                </a:rPr>
                <a:t>--</a:t>
              </a:r>
              <a:r>
                <a:rPr lang="zh-CN" altLang="en-US" sz="3600" b="1" dirty="0" smtClean="0">
                  <a:solidFill>
                    <a:srgbClr val="445469"/>
                  </a:solidFill>
                  <a:latin typeface="+mj-ea"/>
                  <a:ea typeface="+mj-ea"/>
                  <a:sym typeface="Arial" panose="020B0604020202020204" pitchFamily="34" charset="0"/>
                </a:rPr>
                <a:t>大数据分析</a:t>
              </a:r>
              <a:endParaRPr lang="zh-CN" altLang="en-US" sz="3600" b="1" dirty="0">
                <a:solidFill>
                  <a:srgbClr val="4B5E75"/>
                </a:solidFill>
                <a:latin typeface="+mj-ea"/>
                <a:ea typeface="+mj-ea"/>
                <a:sym typeface="Arial" panose="020B0604020202020204" pitchFamily="34" charset="0"/>
              </a:endParaRPr>
            </a:p>
          </p:txBody>
        </p:sp>
      </p:grpSp>
      <p:cxnSp>
        <p:nvCxnSpPr>
          <p:cNvPr id="44" name="稻壳儿小白白(http://dwz.cn/Wu2UP)"/>
          <p:cNvCxnSpPr>
            <a:cxnSpLocks noChangeShapeType="1"/>
          </p:cNvCxnSpPr>
          <p:nvPr/>
        </p:nvCxnSpPr>
        <p:spPr bwMode="auto">
          <a:xfrm>
            <a:off x="4928734" y="4753890"/>
            <a:ext cx="425451" cy="0"/>
          </a:xfrm>
          <a:prstGeom prst="straightConnector1">
            <a:avLst/>
          </a:prstGeom>
          <a:noFill/>
          <a:ln w="9525">
            <a:solidFill>
              <a:srgbClr val="C1C7D0"/>
            </a:solidFill>
            <a:round/>
            <a:headEnd/>
            <a:tailEnd type="triangle" w="med" len="med"/>
          </a:ln>
          <a:extLst>
            <a:ext uri="{909E8E84-426E-40DD-AFC4-6F175D3DCCD1}">
              <a14:hiddenFill xmlns="" xmlns:a14="http://schemas.microsoft.com/office/drawing/2010/main">
                <a:noFill/>
              </a14:hiddenFill>
            </a:ext>
          </a:extLst>
        </p:spPr>
      </p:cxnSp>
      <p:sp>
        <p:nvSpPr>
          <p:cNvPr id="45" name="稻壳儿小白白(http://dwz.cn/Wu2UP)"/>
          <p:cNvSpPr>
            <a:spLocks noChangeArrowheads="1"/>
          </p:cNvSpPr>
          <p:nvPr/>
        </p:nvSpPr>
        <p:spPr bwMode="auto">
          <a:xfrm>
            <a:off x="5503862" y="5319717"/>
            <a:ext cx="908051" cy="909637"/>
          </a:xfrm>
          <a:prstGeom prst="ellipse">
            <a:avLst/>
          </a:prstGeom>
          <a:solidFill>
            <a:srgbClr val="63CFF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endParaRPr lang="en-US" altLang="zh-CN" sz="2400">
              <a:sym typeface="Arial" panose="020B0604020202020204" pitchFamily="34" charset="0"/>
            </a:endParaRPr>
          </a:p>
        </p:txBody>
      </p:sp>
      <p:sp>
        <p:nvSpPr>
          <p:cNvPr id="46" name="稻壳儿小白白(http://dwz.cn/Wu2UP)"/>
          <p:cNvSpPr>
            <a:spLocks noEditPoints="1"/>
          </p:cNvSpPr>
          <p:nvPr/>
        </p:nvSpPr>
        <p:spPr bwMode="auto">
          <a:xfrm>
            <a:off x="5691189" y="5526090"/>
            <a:ext cx="528637" cy="527050"/>
          </a:xfrm>
          <a:custGeom>
            <a:avLst/>
            <a:gdLst>
              <a:gd name="T0" fmla="*/ 273216550 w 393"/>
              <a:gd name="T1" fmla="*/ 536008502 h 391"/>
              <a:gd name="T2" fmla="*/ 287691519 w 393"/>
              <a:gd name="T3" fmla="*/ 483316982 h 391"/>
              <a:gd name="T4" fmla="*/ 220744284 w 393"/>
              <a:gd name="T5" fmla="*/ 456061352 h 391"/>
              <a:gd name="T6" fmla="*/ 195412752 w 393"/>
              <a:gd name="T7" fmla="*/ 408820958 h 391"/>
              <a:gd name="T8" fmla="*/ 128465517 w 393"/>
              <a:gd name="T9" fmla="*/ 437892281 h 391"/>
              <a:gd name="T10" fmla="*/ 75994595 w 393"/>
              <a:gd name="T11" fmla="*/ 421538903 h 391"/>
              <a:gd name="T12" fmla="*/ 48853861 w 393"/>
              <a:gd name="T13" fmla="*/ 488768107 h 391"/>
              <a:gd name="T14" fmla="*/ 1809203 w 393"/>
              <a:gd name="T15" fmla="*/ 514205347 h 391"/>
              <a:gd name="T16" fmla="*/ 28949938 w 393"/>
              <a:gd name="T17" fmla="*/ 545093712 h 391"/>
              <a:gd name="T18" fmla="*/ 5427609 w 393"/>
              <a:gd name="T19" fmla="*/ 614138610 h 391"/>
              <a:gd name="T20" fmla="*/ 56090672 w 393"/>
              <a:gd name="T21" fmla="*/ 635943113 h 391"/>
              <a:gd name="T22" fmla="*/ 75994595 w 393"/>
              <a:gd name="T23" fmla="*/ 692268717 h 391"/>
              <a:gd name="T24" fmla="*/ 123037908 w 393"/>
              <a:gd name="T25" fmla="*/ 708622095 h 391"/>
              <a:gd name="T26" fmla="*/ 173700971 w 393"/>
              <a:gd name="T27" fmla="*/ 681367814 h 391"/>
              <a:gd name="T28" fmla="*/ 226173238 w 393"/>
              <a:gd name="T29" fmla="*/ 695902801 h 391"/>
              <a:gd name="T30" fmla="*/ 253313973 w 393"/>
              <a:gd name="T31" fmla="*/ 628674945 h 391"/>
              <a:gd name="T32" fmla="*/ 293119128 w 393"/>
              <a:gd name="T33" fmla="*/ 623223819 h 391"/>
              <a:gd name="T34" fmla="*/ 182746986 w 393"/>
              <a:gd name="T35" fmla="*/ 628674945 h 391"/>
              <a:gd name="T36" fmla="*/ 119419502 w 393"/>
              <a:gd name="T37" fmla="*/ 488768107 h 391"/>
              <a:gd name="T38" fmla="*/ 182746986 w 393"/>
              <a:gd name="T39" fmla="*/ 628674945 h 391"/>
              <a:gd name="T40" fmla="*/ 472249053 w 393"/>
              <a:gd name="T41" fmla="*/ 610505874 h 391"/>
              <a:gd name="T42" fmla="*/ 481295068 w 393"/>
              <a:gd name="T43" fmla="*/ 581433203 h 391"/>
              <a:gd name="T44" fmla="*/ 443297771 w 393"/>
              <a:gd name="T45" fmla="*/ 566898215 h 391"/>
              <a:gd name="T46" fmla="*/ 428822802 w 393"/>
              <a:gd name="T47" fmla="*/ 539642586 h 391"/>
              <a:gd name="T48" fmla="*/ 392636052 w 393"/>
              <a:gd name="T49" fmla="*/ 555995963 h 391"/>
              <a:gd name="T50" fmla="*/ 361875566 w 393"/>
              <a:gd name="T51" fmla="*/ 546910754 h 391"/>
              <a:gd name="T52" fmla="*/ 347400597 w 393"/>
              <a:gd name="T53" fmla="*/ 583250245 h 391"/>
              <a:gd name="T54" fmla="*/ 320259863 w 393"/>
              <a:gd name="T55" fmla="*/ 597786580 h 391"/>
              <a:gd name="T56" fmla="*/ 336545380 w 393"/>
              <a:gd name="T57" fmla="*/ 615955652 h 391"/>
              <a:gd name="T58" fmla="*/ 323879614 w 393"/>
              <a:gd name="T59" fmla="*/ 654112185 h 391"/>
              <a:gd name="T60" fmla="*/ 351020349 w 393"/>
              <a:gd name="T61" fmla="*/ 666831478 h 391"/>
              <a:gd name="T62" fmla="*/ 361875566 w 393"/>
              <a:gd name="T63" fmla="*/ 697719843 h 391"/>
              <a:gd name="T64" fmla="*/ 389016301 w 393"/>
              <a:gd name="T65" fmla="*/ 706805053 h 391"/>
              <a:gd name="T66" fmla="*/ 416157036 w 393"/>
              <a:gd name="T67" fmla="*/ 690453023 h 391"/>
              <a:gd name="T68" fmla="*/ 446917522 w 393"/>
              <a:gd name="T69" fmla="*/ 699536885 h 391"/>
              <a:gd name="T70" fmla="*/ 461392490 w 393"/>
              <a:gd name="T71" fmla="*/ 661380352 h 391"/>
              <a:gd name="T72" fmla="*/ 483104271 w 393"/>
              <a:gd name="T73" fmla="*/ 659563310 h 391"/>
              <a:gd name="T74" fmla="*/ 421585990 w 393"/>
              <a:gd name="T75" fmla="*/ 661380352 h 391"/>
              <a:gd name="T76" fmla="*/ 387207098 w 393"/>
              <a:gd name="T77" fmla="*/ 583250245 h 391"/>
              <a:gd name="T78" fmla="*/ 421585990 w 393"/>
              <a:gd name="T79" fmla="*/ 661380352 h 391"/>
              <a:gd name="T80" fmla="*/ 654996039 w 393"/>
              <a:gd name="T81" fmla="*/ 221671029 h 391"/>
              <a:gd name="T82" fmla="*/ 682136774 w 393"/>
              <a:gd name="T83" fmla="*/ 132640018 h 391"/>
              <a:gd name="T84" fmla="*/ 568146226 w 393"/>
              <a:gd name="T85" fmla="*/ 87215317 h 391"/>
              <a:gd name="T86" fmla="*/ 524719975 w 393"/>
              <a:gd name="T87" fmla="*/ 5451126 h 391"/>
              <a:gd name="T88" fmla="*/ 414347833 w 393"/>
              <a:gd name="T89" fmla="*/ 54509910 h 391"/>
              <a:gd name="T90" fmla="*/ 325688817 w 393"/>
              <a:gd name="T91" fmla="*/ 27254281 h 391"/>
              <a:gd name="T92" fmla="*/ 280454707 w 393"/>
              <a:gd name="T93" fmla="*/ 141723880 h 391"/>
              <a:gd name="T94" fmla="*/ 199032503 w 393"/>
              <a:gd name="T95" fmla="*/ 185331538 h 391"/>
              <a:gd name="T96" fmla="*/ 246075816 w 393"/>
              <a:gd name="T97" fmla="*/ 236207365 h 391"/>
              <a:gd name="T98" fmla="*/ 206269315 w 393"/>
              <a:gd name="T99" fmla="*/ 352494005 h 391"/>
              <a:gd name="T100" fmla="*/ 291309925 w 393"/>
              <a:gd name="T101" fmla="*/ 388833496 h 391"/>
              <a:gd name="T102" fmla="*/ 325688817 w 393"/>
              <a:gd name="T103" fmla="*/ 483316982 h 391"/>
              <a:gd name="T104" fmla="*/ 403492615 w 393"/>
              <a:gd name="T105" fmla="*/ 510571263 h 391"/>
              <a:gd name="T106" fmla="*/ 490342428 w 393"/>
              <a:gd name="T107" fmla="*/ 463329520 h 391"/>
              <a:gd name="T108" fmla="*/ 577192241 w 393"/>
              <a:gd name="T109" fmla="*/ 490585149 h 391"/>
              <a:gd name="T110" fmla="*/ 622427696 w 393"/>
              <a:gd name="T111" fmla="*/ 376114203 h 391"/>
              <a:gd name="T112" fmla="*/ 691184134 w 393"/>
              <a:gd name="T113" fmla="*/ 367030341 h 391"/>
              <a:gd name="T114" fmla="*/ 504817397 w 393"/>
              <a:gd name="T115" fmla="*/ 376114203 h 391"/>
              <a:gd name="T116" fmla="*/ 398063661 w 393"/>
              <a:gd name="T117" fmla="*/ 141723880 h 391"/>
              <a:gd name="T118" fmla="*/ 504817397 w 393"/>
              <a:gd name="T119" fmla="*/ 376114203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2400"/>
          </a:p>
        </p:txBody>
      </p:sp>
      <p:sp>
        <p:nvSpPr>
          <p:cNvPr id="48" name="稻壳儿小白白(http://dwz.cn/Wu2UP)"/>
          <p:cNvSpPr txBox="1">
            <a:spLocks noChangeArrowheads="1"/>
          </p:cNvSpPr>
          <p:nvPr/>
        </p:nvSpPr>
        <p:spPr bwMode="auto">
          <a:xfrm>
            <a:off x="6603320" y="5601601"/>
            <a:ext cx="558868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buFont typeface="Arial" panose="020B0604020202020204" pitchFamily="34" charset="0"/>
              <a:buNone/>
            </a:pPr>
            <a:r>
              <a:rPr lang="zh-CN" altLang="en-US" sz="2400" b="1" dirty="0" smtClean="0">
                <a:solidFill>
                  <a:srgbClr val="445469"/>
                </a:solidFill>
                <a:sym typeface="Arial" panose="020B0604020202020204" pitchFamily="34" charset="0"/>
              </a:rPr>
              <a:t>短信、微信群发推广</a:t>
            </a:r>
            <a:endParaRPr lang="en-US" altLang="zh-CN" sz="2400" b="1" dirty="0">
              <a:solidFill>
                <a:srgbClr val="445469"/>
              </a:solidFill>
              <a:sym typeface="Arial" panose="020B0604020202020204" pitchFamily="34" charset="0"/>
            </a:endParaRPr>
          </a:p>
        </p:txBody>
      </p:sp>
      <p:sp>
        <p:nvSpPr>
          <p:cNvPr id="50" name="稻壳儿小白白(http://dwz.cn/Wu2UP)"/>
          <p:cNvSpPr txBox="1">
            <a:spLocks noChangeArrowheads="1"/>
          </p:cNvSpPr>
          <p:nvPr/>
        </p:nvSpPr>
        <p:spPr bwMode="auto">
          <a:xfrm>
            <a:off x="1059534" y="3569834"/>
            <a:ext cx="2220697"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buFont typeface="Arial" panose="020B0604020202020204" pitchFamily="34" charset="0"/>
              <a:buNone/>
            </a:pPr>
            <a:r>
              <a:rPr lang="zh-CN" altLang="en-US" sz="3600" b="1" dirty="0" smtClean="0">
                <a:sym typeface="Arial" panose="020B0604020202020204" pitchFamily="34" charset="0"/>
              </a:rPr>
              <a:t>会员营销</a:t>
            </a:r>
            <a:endParaRPr lang="en-US" altLang="zh-CN" sz="3600" b="1" dirty="0">
              <a:sym typeface="Arial" panose="020B0604020202020204" pitchFamily="34" charset="0"/>
            </a:endParaRPr>
          </a:p>
        </p:txBody>
      </p:sp>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4" y="327158"/>
            <a:ext cx="11947696" cy="674641"/>
            <a:chOff x="-172" y="-1684"/>
            <a:chExt cx="11948400" cy="674903"/>
          </a:xfrm>
        </p:grpSpPr>
        <p:grpSp>
          <p:nvGrpSpPr>
            <p:cNvPr id="3" name="组合 56"/>
            <p:cNvGrpSpPr>
              <a:grpSpLocks/>
            </p:cNvGrpSpPr>
            <p:nvPr/>
          </p:nvGrpSpPr>
          <p:grpSpPr bwMode="auto">
            <a:xfrm>
              <a:off x="-172" y="-1684"/>
              <a:ext cx="611598" cy="615696"/>
              <a:chOff x="-850" y="-8320"/>
              <a:chExt cx="3021648" cy="3041894"/>
            </a:xfrm>
          </p:grpSpPr>
          <p:pic>
            <p:nvPicPr>
              <p:cNvPr id="40"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38"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5</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39" name="文本框 62"/>
            <p:cNvSpPr txBox="1">
              <a:spLocks noChangeArrowheads="1"/>
            </p:cNvSpPr>
            <p:nvPr/>
          </p:nvSpPr>
          <p:spPr bwMode="auto">
            <a:xfrm>
              <a:off x="679913" y="26637"/>
              <a:ext cx="11268315" cy="646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会员营销</a:t>
              </a:r>
              <a:r>
                <a:rPr lang="en-US" altLang="zh-CN" sz="3600" b="1" dirty="0" smtClean="0">
                  <a:solidFill>
                    <a:srgbClr val="4B5E75"/>
                  </a:solidFill>
                  <a:latin typeface="+mj-ea"/>
                  <a:ea typeface="+mj-ea"/>
                  <a:sym typeface="Arial" panose="020B0604020202020204" pitchFamily="34" charset="0"/>
                </a:rPr>
                <a:t>--</a:t>
              </a:r>
              <a:r>
                <a:rPr lang="zh-CN" altLang="en-US" sz="3600" b="1" dirty="0" smtClean="0">
                  <a:solidFill>
                    <a:srgbClr val="4B5E75"/>
                  </a:solidFill>
                  <a:latin typeface="+mj-ea"/>
                  <a:ea typeface="+mj-ea"/>
                  <a:sym typeface="Arial" panose="020B0604020202020204" pitchFamily="34" charset="0"/>
                </a:rPr>
                <a:t>礼券</a:t>
              </a:r>
              <a:endParaRPr lang="en-US" altLang="zh-CN" sz="3600" b="1" dirty="0" smtClean="0">
                <a:solidFill>
                  <a:srgbClr val="445469"/>
                </a:solidFill>
                <a:latin typeface="+mj-ea"/>
                <a:ea typeface="+mj-ea"/>
                <a:sym typeface="Arial" panose="020B0604020202020204" pitchFamily="34" charset="0"/>
              </a:endParaRPr>
            </a:p>
          </p:txBody>
        </p:sp>
      </p:grpSp>
      <p:graphicFrame>
        <p:nvGraphicFramePr>
          <p:cNvPr id="54" name="图示 53"/>
          <p:cNvGraphicFramePr/>
          <p:nvPr/>
        </p:nvGraphicFramePr>
        <p:xfrm>
          <a:off x="411178" y="1580406"/>
          <a:ext cx="4390580" cy="4019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5" name="图示 54"/>
          <p:cNvGraphicFramePr/>
          <p:nvPr/>
        </p:nvGraphicFramePr>
        <p:xfrm>
          <a:off x="7628316" y="1724985"/>
          <a:ext cx="4360483" cy="40662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6" name="直接箭头连接符 55"/>
          <p:cNvCxnSpPr/>
          <p:nvPr/>
        </p:nvCxnSpPr>
        <p:spPr>
          <a:xfrm>
            <a:off x="5260366" y="3788697"/>
            <a:ext cx="1803471" cy="2382"/>
          </a:xfrm>
          <a:prstGeom prst="straightConnector1">
            <a:avLst/>
          </a:prstGeom>
          <a:ln>
            <a:headEnd type="arrow"/>
            <a:tailEnd type="arrow"/>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57" name="TextBox 56"/>
          <p:cNvSpPr txBox="1"/>
          <p:nvPr/>
        </p:nvSpPr>
        <p:spPr>
          <a:xfrm>
            <a:off x="5065485" y="3018973"/>
            <a:ext cx="2728685" cy="461665"/>
          </a:xfrm>
          <a:prstGeom prst="rect">
            <a:avLst/>
          </a:prstGeom>
          <a:noFill/>
        </p:spPr>
        <p:txBody>
          <a:bodyPr wrap="square" rtlCol="0">
            <a:spAutoFit/>
          </a:bodyPr>
          <a:lstStyle/>
          <a:p>
            <a:r>
              <a:rPr lang="zh-CN" altLang="en-US" sz="2400" b="1" dirty="0" smtClean="0">
                <a:solidFill>
                  <a:srgbClr val="4F4F4F"/>
                </a:solidFill>
                <a:latin typeface="+mn-ea"/>
                <a:ea typeface="+mn-ea"/>
              </a:rPr>
              <a:t>线上线下一体</a:t>
            </a:r>
            <a:endParaRPr lang="zh-CN" altLang="en-US" sz="2400" b="1" dirty="0">
              <a:solidFill>
                <a:srgbClr val="4F4F4F"/>
              </a:solidFill>
              <a:latin typeface="+mn-ea"/>
              <a:ea typeface="+mn-ea"/>
            </a:endParaRPr>
          </a:p>
        </p:txBody>
      </p:sp>
      <p:sp>
        <p:nvSpPr>
          <p:cNvPr id="58" name="TextBox 57"/>
          <p:cNvSpPr txBox="1"/>
          <p:nvPr/>
        </p:nvSpPr>
        <p:spPr>
          <a:xfrm>
            <a:off x="4606877" y="4000310"/>
            <a:ext cx="3332437" cy="461665"/>
          </a:xfrm>
          <a:prstGeom prst="rect">
            <a:avLst/>
          </a:prstGeom>
          <a:noFill/>
        </p:spPr>
        <p:txBody>
          <a:bodyPr wrap="square" rtlCol="0">
            <a:spAutoFit/>
          </a:bodyPr>
          <a:lstStyle/>
          <a:p>
            <a:r>
              <a:rPr lang="zh-CN" altLang="en-US" sz="2400" b="1" dirty="0" smtClean="0">
                <a:solidFill>
                  <a:srgbClr val="4F4F4F"/>
                </a:solidFill>
                <a:latin typeface="+mn-ea"/>
                <a:ea typeface="+mn-ea"/>
              </a:rPr>
              <a:t>精准的发券</a:t>
            </a:r>
            <a:r>
              <a:rPr lang="en-US" altLang="zh-CN" sz="2400" b="1" dirty="0" smtClean="0">
                <a:solidFill>
                  <a:srgbClr val="4F4F4F"/>
                </a:solidFill>
                <a:latin typeface="+mn-ea"/>
                <a:ea typeface="+mn-ea"/>
              </a:rPr>
              <a:t>/</a:t>
            </a:r>
            <a:r>
              <a:rPr lang="zh-CN" altLang="en-US" sz="2400" b="1" dirty="0" smtClean="0">
                <a:solidFill>
                  <a:srgbClr val="4F4F4F"/>
                </a:solidFill>
                <a:latin typeface="+mn-ea"/>
                <a:ea typeface="+mn-ea"/>
              </a:rPr>
              <a:t>用券分析</a:t>
            </a:r>
            <a:endParaRPr lang="zh-CN" altLang="en-US" sz="2400" b="1" dirty="0">
              <a:solidFill>
                <a:srgbClr val="4F4F4F"/>
              </a:solidFill>
              <a:latin typeface="+mn-ea"/>
              <a:ea typeface="+mn-ea"/>
            </a:endParaRPr>
          </a:p>
        </p:txBody>
      </p:sp>
    </p:spTree>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39435" y="1954215"/>
            <a:ext cx="3017837"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椭圆 7"/>
          <p:cNvSpPr>
            <a:spLocks noChangeArrowheads="1"/>
          </p:cNvSpPr>
          <p:nvPr/>
        </p:nvSpPr>
        <p:spPr bwMode="auto">
          <a:xfrm>
            <a:off x="1637847" y="1954213"/>
            <a:ext cx="3021013" cy="3021012"/>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7172" name="文本框 5"/>
          <p:cNvSpPr txBox="1">
            <a:spLocks noChangeArrowheads="1"/>
          </p:cNvSpPr>
          <p:nvPr/>
        </p:nvSpPr>
        <p:spPr bwMode="auto">
          <a:xfrm>
            <a:off x="1975986" y="2357438"/>
            <a:ext cx="234473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13800" b="1" dirty="0" smtClean="0">
                <a:solidFill>
                  <a:schemeClr val="bg1"/>
                </a:solidFill>
                <a:cs typeface="Vrinda" panose="020B0502040204020203" pitchFamily="34" charset="0"/>
                <a:sym typeface="Arial" panose="020B0604020202020204" pitchFamily="34" charset="0"/>
              </a:rPr>
              <a:t>6</a:t>
            </a:r>
            <a:endParaRPr lang="zh-CN" altLang="en-US" sz="13800" b="1" dirty="0">
              <a:solidFill>
                <a:schemeClr val="bg1"/>
              </a:solidFill>
              <a:cs typeface="Vrinda" panose="020B0502040204020203" pitchFamily="34" charset="0"/>
              <a:sym typeface="Arial" panose="020B0604020202020204" pitchFamily="34" charset="0"/>
            </a:endParaRPr>
          </a:p>
        </p:txBody>
      </p:sp>
      <p:sp>
        <p:nvSpPr>
          <p:cNvPr id="7173" name="文本框 9"/>
          <p:cNvSpPr txBox="1">
            <a:spLocks noChangeArrowheads="1"/>
          </p:cNvSpPr>
          <p:nvPr/>
        </p:nvSpPr>
        <p:spPr bwMode="auto">
          <a:xfrm>
            <a:off x="4217988" y="2852967"/>
            <a:ext cx="726598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rPr>
              <a:t>亮点介绍</a:t>
            </a:r>
            <a:endParaRPr lang="en-US" altLang="zh-CN"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4" name="组合 53"/>
          <p:cNvGrpSpPr>
            <a:grpSpLocks/>
          </p:cNvGrpSpPr>
          <p:nvPr/>
        </p:nvGrpSpPr>
        <p:grpSpPr bwMode="auto">
          <a:xfrm>
            <a:off x="229961" y="256268"/>
            <a:ext cx="7433583" cy="1103845"/>
            <a:chOff x="0" y="0"/>
            <a:chExt cx="7434020" cy="1104275"/>
          </a:xfrm>
        </p:grpSpPr>
        <p:grpSp>
          <p:nvGrpSpPr>
            <p:cNvPr id="10275" name="组合 56"/>
            <p:cNvGrpSpPr>
              <a:grpSpLocks/>
            </p:cNvGrpSpPr>
            <p:nvPr/>
          </p:nvGrpSpPr>
          <p:grpSpPr bwMode="auto">
            <a:xfrm>
              <a:off x="0" y="0"/>
              <a:ext cx="611426" cy="611426"/>
              <a:chOff x="0" y="0"/>
              <a:chExt cx="3020798" cy="3020798"/>
            </a:xfrm>
          </p:grpSpPr>
          <p:pic>
            <p:nvPicPr>
              <p:cNvPr id="10278"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9"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0276"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0277" name="文本框 62"/>
            <p:cNvSpPr txBox="1">
              <a:spLocks noChangeArrowheads="1"/>
            </p:cNvSpPr>
            <p:nvPr/>
          </p:nvSpPr>
          <p:spPr bwMode="auto">
            <a:xfrm>
              <a:off x="679914" y="26637"/>
              <a:ext cx="6754106" cy="1077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600" b="1" dirty="0" smtClean="0">
                  <a:solidFill>
                    <a:srgbClr val="4B5E75"/>
                  </a:solidFill>
                  <a:latin typeface="+mj-ea"/>
                  <a:ea typeface="+mj-ea"/>
                  <a:sym typeface="Arial" panose="020B0604020202020204" pitchFamily="34" charset="0"/>
                </a:rPr>
                <a:t>POS</a:t>
              </a:r>
              <a:r>
                <a:rPr lang="zh-CN" altLang="en-US" sz="3600" b="1" dirty="0" smtClean="0">
                  <a:solidFill>
                    <a:srgbClr val="4B5E75"/>
                  </a:solidFill>
                  <a:latin typeface="+mj-ea"/>
                  <a:ea typeface="+mj-ea"/>
                  <a:sym typeface="Arial" panose="020B0604020202020204" pitchFamily="34" charset="0"/>
                </a:rPr>
                <a:t>产品</a:t>
              </a:r>
            </a:p>
            <a:p>
              <a:pPr eaLnBrk="1" hangingPunct="1">
                <a:buFont typeface="Arial" panose="020B0604020202020204" pitchFamily="34" charset="0"/>
                <a:buNone/>
              </a:pPr>
              <a:endParaRPr lang="zh-CN" altLang="en-US" sz="2800" b="1" dirty="0">
                <a:solidFill>
                  <a:srgbClr val="4B5E75"/>
                </a:solidFill>
                <a:sym typeface="Arial" panose="020B0604020202020204" pitchFamily="34" charset="0"/>
              </a:endParaRPr>
            </a:p>
          </p:txBody>
        </p:sp>
      </p:grpSp>
      <p:sp>
        <p:nvSpPr>
          <p:cNvPr id="40" name="object 2"/>
          <p:cNvSpPr/>
          <p:nvPr/>
        </p:nvSpPr>
        <p:spPr>
          <a:xfrm>
            <a:off x="0" y="3861817"/>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sp>
        <p:nvSpPr>
          <p:cNvPr id="41" name="object 3"/>
          <p:cNvSpPr txBox="1"/>
          <p:nvPr/>
        </p:nvSpPr>
        <p:spPr>
          <a:xfrm>
            <a:off x="2545551" y="2657538"/>
            <a:ext cx="1170108"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全行业</a:t>
            </a:r>
          </a:p>
        </p:txBody>
      </p:sp>
      <p:sp>
        <p:nvSpPr>
          <p:cNvPr id="42" name="object 4"/>
          <p:cNvSpPr txBox="1"/>
          <p:nvPr/>
        </p:nvSpPr>
        <p:spPr>
          <a:xfrm>
            <a:off x="5696725" y="2636901"/>
            <a:ext cx="1691047"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全功能</a:t>
            </a:r>
          </a:p>
        </p:txBody>
      </p:sp>
      <p:sp>
        <p:nvSpPr>
          <p:cNvPr id="43" name="object 5"/>
          <p:cNvSpPr txBox="1"/>
          <p:nvPr/>
        </p:nvSpPr>
        <p:spPr>
          <a:xfrm>
            <a:off x="8896005" y="2636901"/>
            <a:ext cx="1742968"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领先性</a:t>
            </a:r>
          </a:p>
        </p:txBody>
      </p:sp>
      <p:sp>
        <p:nvSpPr>
          <p:cNvPr id="44" name="object 6"/>
          <p:cNvSpPr/>
          <p:nvPr/>
        </p:nvSpPr>
        <p:spPr>
          <a:xfrm>
            <a:off x="1208245" y="4394603"/>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sz="2400"/>
          </a:p>
        </p:txBody>
      </p:sp>
      <p:sp>
        <p:nvSpPr>
          <p:cNvPr id="45" name="object 7"/>
          <p:cNvSpPr/>
          <p:nvPr/>
        </p:nvSpPr>
        <p:spPr>
          <a:xfrm>
            <a:off x="7824582" y="4409117"/>
            <a:ext cx="2661285" cy="0"/>
          </a:xfrm>
          <a:custGeom>
            <a:avLst/>
            <a:gdLst/>
            <a:ahLst/>
            <a:cxnLst/>
            <a:rect l="l" t="t" r="r" b="b"/>
            <a:pathLst>
              <a:path w="2661284">
                <a:moveTo>
                  <a:pt x="0" y="0"/>
                </a:moveTo>
                <a:lnTo>
                  <a:pt x="2660904" y="0"/>
                </a:lnTo>
              </a:path>
            </a:pathLst>
          </a:custGeom>
          <a:ln w="56387">
            <a:solidFill>
              <a:srgbClr val="FAF8E0"/>
            </a:solidFill>
          </a:ln>
        </p:spPr>
        <p:txBody>
          <a:bodyPr wrap="square" lIns="0" tIns="0" rIns="0" bIns="0" rtlCol="0"/>
          <a:lstStyle/>
          <a:p>
            <a:endParaRPr sz="2400"/>
          </a:p>
        </p:txBody>
      </p:sp>
      <p:sp>
        <p:nvSpPr>
          <p:cNvPr id="46" name="object 8"/>
          <p:cNvSpPr/>
          <p:nvPr/>
        </p:nvSpPr>
        <p:spPr>
          <a:xfrm>
            <a:off x="4647043" y="4409117"/>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sz="2400"/>
          </a:p>
        </p:txBody>
      </p:sp>
      <p:sp>
        <p:nvSpPr>
          <p:cNvPr id="47" name="object 9"/>
          <p:cNvSpPr/>
          <p:nvPr/>
        </p:nvSpPr>
        <p:spPr>
          <a:xfrm>
            <a:off x="2751746" y="2020863"/>
            <a:ext cx="1026795"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sz="2400"/>
          </a:p>
        </p:txBody>
      </p:sp>
      <p:sp>
        <p:nvSpPr>
          <p:cNvPr id="48" name="object 10"/>
          <p:cNvSpPr/>
          <p:nvPr/>
        </p:nvSpPr>
        <p:spPr>
          <a:xfrm>
            <a:off x="2200270" y="2051547"/>
            <a:ext cx="1520191"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sz="2400"/>
          </a:p>
        </p:txBody>
      </p:sp>
      <p:sp>
        <p:nvSpPr>
          <p:cNvPr id="49" name="object 11"/>
          <p:cNvSpPr/>
          <p:nvPr/>
        </p:nvSpPr>
        <p:spPr>
          <a:xfrm>
            <a:off x="5733008" y="2020886"/>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sz="2400"/>
          </a:p>
        </p:txBody>
      </p:sp>
      <p:sp>
        <p:nvSpPr>
          <p:cNvPr id="50" name="object 12"/>
          <p:cNvSpPr/>
          <p:nvPr/>
        </p:nvSpPr>
        <p:spPr>
          <a:xfrm>
            <a:off x="5348452" y="2021016"/>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4" y="701855"/>
                </a:lnTo>
                <a:lnTo>
                  <a:pt x="123952" y="749871"/>
                </a:lnTo>
                <a:lnTo>
                  <a:pt x="122847" y="797619"/>
                </a:lnTo>
                <a:lnTo>
                  <a:pt x="125148" y="844940"/>
                </a:lnTo>
                <a:lnTo>
                  <a:pt x="130773" y="891675"/>
                </a:lnTo>
                <a:lnTo>
                  <a:pt x="139642" y="937664"/>
                </a:lnTo>
                <a:lnTo>
                  <a:pt x="151674" y="982748"/>
                </a:lnTo>
                <a:lnTo>
                  <a:pt x="166789" y="1026769"/>
                </a:lnTo>
                <a:lnTo>
                  <a:pt x="184904" y="1069565"/>
                </a:lnTo>
                <a:lnTo>
                  <a:pt x="205939" y="1110979"/>
                </a:lnTo>
                <a:lnTo>
                  <a:pt x="229814" y="1150850"/>
                </a:lnTo>
                <a:lnTo>
                  <a:pt x="256446" y="1189019"/>
                </a:lnTo>
                <a:lnTo>
                  <a:pt x="285757" y="1225328"/>
                </a:lnTo>
                <a:lnTo>
                  <a:pt x="317663" y="1259616"/>
                </a:lnTo>
                <a:lnTo>
                  <a:pt x="352085" y="1291724"/>
                </a:lnTo>
                <a:lnTo>
                  <a:pt x="388942" y="1321493"/>
                </a:lnTo>
                <a:lnTo>
                  <a:pt x="428152"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sz="2400"/>
          </a:p>
        </p:txBody>
      </p:sp>
      <p:sp>
        <p:nvSpPr>
          <p:cNvPr id="51" name="object 13"/>
          <p:cNvSpPr/>
          <p:nvPr/>
        </p:nvSpPr>
        <p:spPr>
          <a:xfrm>
            <a:off x="5064253" y="1779589"/>
            <a:ext cx="687705" cy="687705"/>
          </a:xfrm>
          <a:custGeom>
            <a:avLst/>
            <a:gdLst/>
            <a:ahLst/>
            <a:cxnLst/>
            <a:rect l="l" t="t" r="r" b="b"/>
            <a:pathLst>
              <a:path w="687704" h="687705">
                <a:moveTo>
                  <a:pt x="343573" y="687387"/>
                </a:moveTo>
                <a:lnTo>
                  <a:pt x="296933" y="684249"/>
                </a:lnTo>
                <a:lnTo>
                  <a:pt x="252202" y="675109"/>
                </a:lnTo>
                <a:lnTo>
                  <a:pt x="209788" y="660373"/>
                </a:lnTo>
                <a:lnTo>
                  <a:pt x="170102" y="640451"/>
                </a:lnTo>
                <a:lnTo>
                  <a:pt x="133554" y="615750"/>
                </a:lnTo>
                <a:lnTo>
                  <a:pt x="100553" y="586679"/>
                </a:lnTo>
                <a:lnTo>
                  <a:pt x="71510" y="553647"/>
                </a:lnTo>
                <a:lnTo>
                  <a:pt x="46834" y="517060"/>
                </a:lnTo>
                <a:lnTo>
                  <a:pt x="26935" y="477329"/>
                </a:lnTo>
                <a:lnTo>
                  <a:pt x="12223" y="434860"/>
                </a:lnTo>
                <a:lnTo>
                  <a:pt x="3108" y="390062"/>
                </a:lnTo>
                <a:lnTo>
                  <a:pt x="0" y="343344"/>
                </a:lnTo>
                <a:lnTo>
                  <a:pt x="3108" y="296786"/>
                </a:lnTo>
                <a:lnTo>
                  <a:pt x="12223" y="252122"/>
                </a:lnTo>
                <a:lnTo>
                  <a:pt x="26935" y="209763"/>
                </a:lnTo>
                <a:lnTo>
                  <a:pt x="46834" y="170119"/>
                </a:lnTo>
                <a:lnTo>
                  <a:pt x="71510" y="133601"/>
                </a:lnTo>
                <a:lnTo>
                  <a:pt x="100553" y="100620"/>
                </a:lnTo>
                <a:lnTo>
                  <a:pt x="133554" y="71586"/>
                </a:lnTo>
                <a:lnTo>
                  <a:pt x="170102" y="46910"/>
                </a:lnTo>
                <a:lnTo>
                  <a:pt x="209788" y="27003"/>
                </a:lnTo>
                <a:lnTo>
                  <a:pt x="252202" y="12275"/>
                </a:lnTo>
                <a:lnTo>
                  <a:pt x="296933" y="3137"/>
                </a:lnTo>
                <a:lnTo>
                  <a:pt x="343573" y="0"/>
                </a:lnTo>
                <a:lnTo>
                  <a:pt x="390209" y="3137"/>
                </a:lnTo>
                <a:lnTo>
                  <a:pt x="434939" y="12276"/>
                </a:lnTo>
                <a:lnTo>
                  <a:pt x="477352" y="27008"/>
                </a:lnTo>
                <a:lnTo>
                  <a:pt x="517039" y="46923"/>
                </a:lnTo>
                <a:lnTo>
                  <a:pt x="553590" y="71612"/>
                </a:lnTo>
                <a:lnTo>
                  <a:pt x="586597" y="100664"/>
                </a:lnTo>
                <a:lnTo>
                  <a:pt x="615649" y="133672"/>
                </a:lnTo>
                <a:lnTo>
                  <a:pt x="640337" y="170225"/>
                </a:lnTo>
                <a:lnTo>
                  <a:pt x="660251" y="209913"/>
                </a:lnTo>
                <a:lnTo>
                  <a:pt x="674983" y="252328"/>
                </a:lnTo>
                <a:lnTo>
                  <a:pt x="684123" y="297060"/>
                </a:lnTo>
                <a:lnTo>
                  <a:pt x="687260" y="343700"/>
                </a:lnTo>
                <a:lnTo>
                  <a:pt x="684123" y="390336"/>
                </a:lnTo>
                <a:lnTo>
                  <a:pt x="674983" y="435066"/>
                </a:lnTo>
                <a:lnTo>
                  <a:pt x="660251" y="477479"/>
                </a:lnTo>
                <a:lnTo>
                  <a:pt x="640337" y="517166"/>
                </a:lnTo>
                <a:lnTo>
                  <a:pt x="615649" y="553717"/>
                </a:lnTo>
                <a:lnTo>
                  <a:pt x="586597" y="586724"/>
                </a:lnTo>
                <a:lnTo>
                  <a:pt x="553590" y="615776"/>
                </a:lnTo>
                <a:lnTo>
                  <a:pt x="517039" y="640464"/>
                </a:lnTo>
                <a:lnTo>
                  <a:pt x="477352" y="660378"/>
                </a:lnTo>
                <a:lnTo>
                  <a:pt x="434939" y="675110"/>
                </a:lnTo>
                <a:lnTo>
                  <a:pt x="390209" y="684250"/>
                </a:lnTo>
                <a:lnTo>
                  <a:pt x="343573" y="687387"/>
                </a:lnTo>
                <a:close/>
              </a:path>
            </a:pathLst>
          </a:custGeom>
          <a:solidFill>
            <a:srgbClr val="79CDEE"/>
          </a:solidFill>
        </p:spPr>
        <p:txBody>
          <a:bodyPr wrap="square" lIns="0" tIns="0" rIns="0" bIns="0" rtlCol="0"/>
          <a:lstStyle/>
          <a:p>
            <a:endParaRPr sz="2400"/>
          </a:p>
        </p:txBody>
      </p:sp>
      <p:sp>
        <p:nvSpPr>
          <p:cNvPr id="52" name="object 14"/>
          <p:cNvSpPr/>
          <p:nvPr/>
        </p:nvSpPr>
        <p:spPr>
          <a:xfrm>
            <a:off x="9733419" y="2195374"/>
            <a:ext cx="370840" cy="1162685"/>
          </a:xfrm>
          <a:custGeom>
            <a:avLst/>
            <a:gdLst/>
            <a:ahLst/>
            <a:cxnLst/>
            <a:rect l="l" t="t" r="r" b="b"/>
            <a:pathLst>
              <a:path w="370840" h="1162685">
                <a:moveTo>
                  <a:pt x="149034" y="1162329"/>
                </a:moveTo>
                <a:lnTo>
                  <a:pt x="60502" y="1076909"/>
                </a:lnTo>
                <a:lnTo>
                  <a:pt x="94361" y="1039037"/>
                </a:lnTo>
                <a:lnTo>
                  <a:pt x="125047" y="998970"/>
                </a:lnTo>
                <a:lnTo>
                  <a:pt x="152489" y="956909"/>
                </a:lnTo>
                <a:lnTo>
                  <a:pt x="176610" y="913056"/>
                </a:lnTo>
                <a:lnTo>
                  <a:pt x="197338" y="867613"/>
                </a:lnTo>
                <a:lnTo>
                  <a:pt x="214598" y="820780"/>
                </a:lnTo>
                <a:lnTo>
                  <a:pt x="228315" y="772759"/>
                </a:lnTo>
                <a:lnTo>
                  <a:pt x="238416" y="723751"/>
                </a:lnTo>
                <a:lnTo>
                  <a:pt x="244826" y="673958"/>
                </a:lnTo>
                <a:lnTo>
                  <a:pt x="247472" y="623580"/>
                </a:lnTo>
                <a:lnTo>
                  <a:pt x="246278" y="572820"/>
                </a:lnTo>
                <a:lnTo>
                  <a:pt x="241226" y="522302"/>
                </a:lnTo>
                <a:lnTo>
                  <a:pt x="232411" y="472643"/>
                </a:lnTo>
                <a:lnTo>
                  <a:pt x="219932" y="424034"/>
                </a:lnTo>
                <a:lnTo>
                  <a:pt x="203887" y="376665"/>
                </a:lnTo>
                <a:lnTo>
                  <a:pt x="184375" y="330727"/>
                </a:lnTo>
                <a:lnTo>
                  <a:pt x="161494" y="286410"/>
                </a:lnTo>
                <a:lnTo>
                  <a:pt x="135343" y="243904"/>
                </a:lnTo>
                <a:lnTo>
                  <a:pt x="106019" y="203401"/>
                </a:lnTo>
                <a:lnTo>
                  <a:pt x="73622" y="165090"/>
                </a:lnTo>
                <a:lnTo>
                  <a:pt x="38249" y="129163"/>
                </a:lnTo>
                <a:lnTo>
                  <a:pt x="0" y="95808"/>
                </a:lnTo>
                <a:lnTo>
                  <a:pt x="77355" y="0"/>
                </a:lnTo>
                <a:lnTo>
                  <a:pt x="115918" y="33232"/>
                </a:lnTo>
                <a:lnTo>
                  <a:pt x="152053" y="68672"/>
                </a:lnTo>
                <a:lnTo>
                  <a:pt x="185689" y="106183"/>
                </a:lnTo>
                <a:lnTo>
                  <a:pt x="216757" y="145628"/>
                </a:lnTo>
                <a:lnTo>
                  <a:pt x="245185" y="186870"/>
                </a:lnTo>
                <a:lnTo>
                  <a:pt x="270903" y="229774"/>
                </a:lnTo>
                <a:lnTo>
                  <a:pt x="293841" y="274201"/>
                </a:lnTo>
                <a:lnTo>
                  <a:pt x="313927" y="320017"/>
                </a:lnTo>
                <a:lnTo>
                  <a:pt x="331092" y="367083"/>
                </a:lnTo>
                <a:lnTo>
                  <a:pt x="345265" y="415263"/>
                </a:lnTo>
                <a:lnTo>
                  <a:pt x="356375" y="464422"/>
                </a:lnTo>
                <a:lnTo>
                  <a:pt x="364352" y="514421"/>
                </a:lnTo>
                <a:lnTo>
                  <a:pt x="369125" y="565124"/>
                </a:lnTo>
                <a:lnTo>
                  <a:pt x="370619" y="616033"/>
                </a:lnTo>
                <a:lnTo>
                  <a:pt x="368847" y="666643"/>
                </a:lnTo>
                <a:lnTo>
                  <a:pt x="363863" y="716810"/>
                </a:lnTo>
                <a:lnTo>
                  <a:pt x="355720" y="766390"/>
                </a:lnTo>
                <a:lnTo>
                  <a:pt x="344470" y="815237"/>
                </a:lnTo>
                <a:lnTo>
                  <a:pt x="330167" y="863208"/>
                </a:lnTo>
                <a:lnTo>
                  <a:pt x="312864" y="910158"/>
                </a:lnTo>
                <a:lnTo>
                  <a:pt x="292615" y="955943"/>
                </a:lnTo>
                <a:lnTo>
                  <a:pt x="269473" y="1000418"/>
                </a:lnTo>
                <a:lnTo>
                  <a:pt x="243490" y="1043438"/>
                </a:lnTo>
                <a:lnTo>
                  <a:pt x="214721" y="1084860"/>
                </a:lnTo>
                <a:lnTo>
                  <a:pt x="183218" y="1124538"/>
                </a:lnTo>
                <a:lnTo>
                  <a:pt x="149034" y="1162329"/>
                </a:lnTo>
                <a:close/>
              </a:path>
            </a:pathLst>
          </a:custGeom>
          <a:solidFill>
            <a:srgbClr val="BEBEBE"/>
          </a:solidFill>
        </p:spPr>
        <p:txBody>
          <a:bodyPr wrap="square" lIns="0" tIns="0" rIns="0" bIns="0" rtlCol="0"/>
          <a:lstStyle/>
          <a:p>
            <a:endParaRPr sz="2400"/>
          </a:p>
        </p:txBody>
      </p:sp>
      <p:sp>
        <p:nvSpPr>
          <p:cNvPr id="53" name="object 15"/>
          <p:cNvSpPr/>
          <p:nvPr/>
        </p:nvSpPr>
        <p:spPr>
          <a:xfrm>
            <a:off x="8525264" y="2020509"/>
            <a:ext cx="1402080" cy="1579245"/>
          </a:xfrm>
          <a:custGeom>
            <a:avLst/>
            <a:gdLst/>
            <a:ahLst/>
            <a:cxnLst/>
            <a:rect l="l" t="t" r="r" b="b"/>
            <a:pathLst>
              <a:path w="1402079" h="1579245">
                <a:moveTo>
                  <a:pt x="782797" y="1578771"/>
                </a:moveTo>
                <a:lnTo>
                  <a:pt x="735592" y="1577014"/>
                </a:lnTo>
                <a:lnTo>
                  <a:pt x="688339" y="1572397"/>
                </a:lnTo>
                <a:lnTo>
                  <a:pt x="641160" y="1564885"/>
                </a:lnTo>
                <a:lnTo>
                  <a:pt x="594177" y="1554441"/>
                </a:lnTo>
                <a:lnTo>
                  <a:pt x="547514" y="1541029"/>
                </a:lnTo>
                <a:lnTo>
                  <a:pt x="501761" y="1524786"/>
                </a:lnTo>
                <a:lnTo>
                  <a:pt x="457480" y="1505944"/>
                </a:lnTo>
                <a:lnTo>
                  <a:pt x="414750" y="1484605"/>
                </a:lnTo>
                <a:lnTo>
                  <a:pt x="373648" y="1460870"/>
                </a:lnTo>
                <a:lnTo>
                  <a:pt x="334254" y="1434838"/>
                </a:lnTo>
                <a:lnTo>
                  <a:pt x="296645" y="1406612"/>
                </a:lnTo>
                <a:lnTo>
                  <a:pt x="260899" y="1376292"/>
                </a:lnTo>
                <a:lnTo>
                  <a:pt x="227096" y="1343979"/>
                </a:lnTo>
                <a:lnTo>
                  <a:pt x="195313" y="1309773"/>
                </a:lnTo>
                <a:lnTo>
                  <a:pt x="165628" y="1273777"/>
                </a:lnTo>
                <a:lnTo>
                  <a:pt x="138120" y="1236089"/>
                </a:lnTo>
                <a:lnTo>
                  <a:pt x="112868" y="1196812"/>
                </a:lnTo>
                <a:lnTo>
                  <a:pt x="89948" y="1156047"/>
                </a:lnTo>
                <a:lnTo>
                  <a:pt x="69441" y="1113893"/>
                </a:lnTo>
                <a:lnTo>
                  <a:pt x="51423" y="1070452"/>
                </a:lnTo>
                <a:lnTo>
                  <a:pt x="35974" y="1025826"/>
                </a:lnTo>
                <a:lnTo>
                  <a:pt x="23172" y="980114"/>
                </a:lnTo>
                <a:lnTo>
                  <a:pt x="13094" y="933417"/>
                </a:lnTo>
                <a:lnTo>
                  <a:pt x="5820" y="885837"/>
                </a:lnTo>
                <a:lnTo>
                  <a:pt x="1427" y="837474"/>
                </a:lnTo>
                <a:lnTo>
                  <a:pt x="0" y="788931"/>
                </a:lnTo>
                <a:lnTo>
                  <a:pt x="1527" y="740814"/>
                </a:lnTo>
                <a:lnTo>
                  <a:pt x="5942" y="693232"/>
                </a:lnTo>
                <a:lnTo>
                  <a:pt x="13181" y="646297"/>
                </a:lnTo>
                <a:lnTo>
                  <a:pt x="23176" y="600117"/>
                </a:lnTo>
                <a:lnTo>
                  <a:pt x="35863" y="554802"/>
                </a:lnTo>
                <a:lnTo>
                  <a:pt x="51177" y="510462"/>
                </a:lnTo>
                <a:lnTo>
                  <a:pt x="69050" y="467206"/>
                </a:lnTo>
                <a:lnTo>
                  <a:pt x="89418" y="425144"/>
                </a:lnTo>
                <a:lnTo>
                  <a:pt x="112215" y="384386"/>
                </a:lnTo>
                <a:lnTo>
                  <a:pt x="137375" y="345041"/>
                </a:lnTo>
                <a:lnTo>
                  <a:pt x="164834" y="307219"/>
                </a:lnTo>
                <a:lnTo>
                  <a:pt x="194524" y="271030"/>
                </a:lnTo>
                <a:lnTo>
                  <a:pt x="226380" y="236583"/>
                </a:lnTo>
                <a:lnTo>
                  <a:pt x="260338" y="203988"/>
                </a:lnTo>
                <a:lnTo>
                  <a:pt x="296330" y="173355"/>
                </a:lnTo>
                <a:lnTo>
                  <a:pt x="334292" y="144792"/>
                </a:lnTo>
                <a:lnTo>
                  <a:pt x="374158" y="118411"/>
                </a:lnTo>
                <a:lnTo>
                  <a:pt x="415861" y="94320"/>
                </a:lnTo>
                <a:lnTo>
                  <a:pt x="459338" y="72630"/>
                </a:lnTo>
                <a:lnTo>
                  <a:pt x="504055" y="53637"/>
                </a:lnTo>
                <a:lnTo>
                  <a:pt x="549444" y="37552"/>
                </a:lnTo>
                <a:lnTo>
                  <a:pt x="595379" y="24353"/>
                </a:lnTo>
                <a:lnTo>
                  <a:pt x="641734" y="14020"/>
                </a:lnTo>
                <a:lnTo>
                  <a:pt x="688383" y="6531"/>
                </a:lnTo>
                <a:lnTo>
                  <a:pt x="735201" y="1864"/>
                </a:lnTo>
                <a:lnTo>
                  <a:pt x="782061" y="0"/>
                </a:lnTo>
                <a:lnTo>
                  <a:pt x="828837" y="915"/>
                </a:lnTo>
                <a:lnTo>
                  <a:pt x="875404" y="4589"/>
                </a:lnTo>
                <a:lnTo>
                  <a:pt x="921635" y="11001"/>
                </a:lnTo>
                <a:lnTo>
                  <a:pt x="967405" y="20130"/>
                </a:lnTo>
                <a:lnTo>
                  <a:pt x="1012587" y="31953"/>
                </a:lnTo>
                <a:lnTo>
                  <a:pt x="1057056" y="46451"/>
                </a:lnTo>
                <a:lnTo>
                  <a:pt x="1100686" y="63601"/>
                </a:lnTo>
                <a:lnTo>
                  <a:pt x="1143350" y="83383"/>
                </a:lnTo>
                <a:lnTo>
                  <a:pt x="1184923" y="105774"/>
                </a:lnTo>
                <a:lnTo>
                  <a:pt x="1212855" y="123065"/>
                </a:lnTo>
                <a:lnTo>
                  <a:pt x="785529" y="123065"/>
                </a:lnTo>
                <a:lnTo>
                  <a:pt x="738996" y="124998"/>
                </a:lnTo>
                <a:lnTo>
                  <a:pt x="692531" y="130208"/>
                </a:lnTo>
                <a:lnTo>
                  <a:pt x="646305" y="138722"/>
                </a:lnTo>
                <a:lnTo>
                  <a:pt x="600492" y="150571"/>
                </a:lnTo>
                <a:lnTo>
                  <a:pt x="555266" y="165784"/>
                </a:lnTo>
                <a:lnTo>
                  <a:pt x="510798" y="184390"/>
                </a:lnTo>
                <a:lnTo>
                  <a:pt x="467778" y="206140"/>
                </a:lnTo>
                <a:lnTo>
                  <a:pt x="426842" y="230673"/>
                </a:lnTo>
                <a:lnTo>
                  <a:pt x="388082" y="257836"/>
                </a:lnTo>
                <a:lnTo>
                  <a:pt x="351586" y="287480"/>
                </a:lnTo>
                <a:lnTo>
                  <a:pt x="317445" y="319453"/>
                </a:lnTo>
                <a:lnTo>
                  <a:pt x="285750" y="353605"/>
                </a:lnTo>
                <a:lnTo>
                  <a:pt x="256590" y="389786"/>
                </a:lnTo>
                <a:lnTo>
                  <a:pt x="230056" y="427843"/>
                </a:lnTo>
                <a:lnTo>
                  <a:pt x="206237" y="467627"/>
                </a:lnTo>
                <a:lnTo>
                  <a:pt x="185225" y="508987"/>
                </a:lnTo>
                <a:lnTo>
                  <a:pt x="167109" y="551772"/>
                </a:lnTo>
                <a:lnTo>
                  <a:pt x="151980" y="595832"/>
                </a:lnTo>
                <a:lnTo>
                  <a:pt x="139927" y="641015"/>
                </a:lnTo>
                <a:lnTo>
                  <a:pt x="131041" y="687171"/>
                </a:lnTo>
                <a:lnTo>
                  <a:pt x="125412" y="734149"/>
                </a:lnTo>
                <a:lnTo>
                  <a:pt x="123131" y="781799"/>
                </a:lnTo>
                <a:lnTo>
                  <a:pt x="124286" y="829969"/>
                </a:lnTo>
                <a:lnTo>
                  <a:pt x="128902" y="877930"/>
                </a:lnTo>
                <a:lnTo>
                  <a:pt x="136868" y="924955"/>
                </a:lnTo>
                <a:lnTo>
                  <a:pt x="148077" y="970907"/>
                </a:lnTo>
                <a:lnTo>
                  <a:pt x="162421" y="1015646"/>
                </a:lnTo>
                <a:lnTo>
                  <a:pt x="179792" y="1059033"/>
                </a:lnTo>
                <a:lnTo>
                  <a:pt x="200083" y="1100931"/>
                </a:lnTo>
                <a:lnTo>
                  <a:pt x="223187" y="1141200"/>
                </a:lnTo>
                <a:lnTo>
                  <a:pt x="248995" y="1179702"/>
                </a:lnTo>
                <a:lnTo>
                  <a:pt x="277400" y="1216298"/>
                </a:lnTo>
                <a:lnTo>
                  <a:pt x="308295" y="1250849"/>
                </a:lnTo>
                <a:lnTo>
                  <a:pt x="341571" y="1283218"/>
                </a:lnTo>
                <a:lnTo>
                  <a:pt x="377122" y="1313264"/>
                </a:lnTo>
                <a:lnTo>
                  <a:pt x="414839" y="1340851"/>
                </a:lnTo>
                <a:lnTo>
                  <a:pt x="454615" y="1365838"/>
                </a:lnTo>
                <a:lnTo>
                  <a:pt x="496342" y="1388088"/>
                </a:lnTo>
                <a:lnTo>
                  <a:pt x="539913" y="1407462"/>
                </a:lnTo>
                <a:lnTo>
                  <a:pt x="585220" y="1423821"/>
                </a:lnTo>
                <a:lnTo>
                  <a:pt x="631589" y="1436881"/>
                </a:lnTo>
                <a:lnTo>
                  <a:pt x="678306" y="1446481"/>
                </a:lnTo>
                <a:lnTo>
                  <a:pt x="725203" y="1452670"/>
                </a:lnTo>
                <a:lnTo>
                  <a:pt x="772111" y="1455499"/>
                </a:lnTo>
                <a:lnTo>
                  <a:pt x="1211752" y="1455499"/>
                </a:lnTo>
                <a:lnTo>
                  <a:pt x="1185259" y="1471949"/>
                </a:lnTo>
                <a:lnTo>
                  <a:pt x="1144000" y="1494282"/>
                </a:lnTo>
                <a:lnTo>
                  <a:pt x="1101591" y="1514084"/>
                </a:lnTo>
                <a:lnTo>
                  <a:pt x="1058153" y="1531319"/>
                </a:lnTo>
                <a:lnTo>
                  <a:pt x="1013810" y="1545950"/>
                </a:lnTo>
                <a:lnTo>
                  <a:pt x="968684" y="1557941"/>
                </a:lnTo>
                <a:lnTo>
                  <a:pt x="922897" y="1567255"/>
                </a:lnTo>
                <a:lnTo>
                  <a:pt x="876572" y="1573856"/>
                </a:lnTo>
                <a:lnTo>
                  <a:pt x="829831" y="1577707"/>
                </a:lnTo>
                <a:lnTo>
                  <a:pt x="782797" y="1578771"/>
                </a:lnTo>
                <a:close/>
              </a:path>
              <a:path w="1402079" h="1579245">
                <a:moveTo>
                  <a:pt x="1252275" y="309637"/>
                </a:moveTo>
                <a:lnTo>
                  <a:pt x="1216435" y="277467"/>
                </a:lnTo>
                <a:lnTo>
                  <a:pt x="1178757" y="248250"/>
                </a:lnTo>
                <a:lnTo>
                  <a:pt x="1139415" y="222017"/>
                </a:lnTo>
                <a:lnTo>
                  <a:pt x="1098581" y="198797"/>
                </a:lnTo>
                <a:lnTo>
                  <a:pt x="1056429" y="178618"/>
                </a:lnTo>
                <a:lnTo>
                  <a:pt x="1013132" y="161511"/>
                </a:lnTo>
                <a:lnTo>
                  <a:pt x="968863" y="147504"/>
                </a:lnTo>
                <a:lnTo>
                  <a:pt x="923795" y="136626"/>
                </a:lnTo>
                <a:lnTo>
                  <a:pt x="878101" y="128908"/>
                </a:lnTo>
                <a:lnTo>
                  <a:pt x="831955" y="124378"/>
                </a:lnTo>
                <a:lnTo>
                  <a:pt x="785529" y="123065"/>
                </a:lnTo>
                <a:lnTo>
                  <a:pt x="1212855" y="123065"/>
                </a:lnTo>
                <a:lnTo>
                  <a:pt x="1225279" y="130755"/>
                </a:lnTo>
                <a:lnTo>
                  <a:pt x="1264292" y="158303"/>
                </a:lnTo>
                <a:lnTo>
                  <a:pt x="1301835" y="188397"/>
                </a:lnTo>
                <a:lnTo>
                  <a:pt x="1337784" y="221016"/>
                </a:lnTo>
                <a:lnTo>
                  <a:pt x="1252275" y="309637"/>
                </a:lnTo>
                <a:close/>
              </a:path>
              <a:path w="1402079" h="1579245">
                <a:moveTo>
                  <a:pt x="1211752" y="1455499"/>
                </a:moveTo>
                <a:lnTo>
                  <a:pt x="772111" y="1455499"/>
                </a:lnTo>
                <a:lnTo>
                  <a:pt x="818861" y="1455018"/>
                </a:lnTo>
                <a:lnTo>
                  <a:pt x="865285" y="1451276"/>
                </a:lnTo>
                <a:lnTo>
                  <a:pt x="911216" y="1444325"/>
                </a:lnTo>
                <a:lnTo>
                  <a:pt x="956484" y="1434213"/>
                </a:lnTo>
                <a:lnTo>
                  <a:pt x="1000921" y="1420992"/>
                </a:lnTo>
                <a:lnTo>
                  <a:pt x="1044359" y="1404710"/>
                </a:lnTo>
                <a:lnTo>
                  <a:pt x="1086629" y="1385420"/>
                </a:lnTo>
                <a:lnTo>
                  <a:pt x="1127564" y="1363169"/>
                </a:lnTo>
                <a:lnTo>
                  <a:pt x="1166994" y="1338010"/>
                </a:lnTo>
                <a:lnTo>
                  <a:pt x="1204751" y="1309991"/>
                </a:lnTo>
                <a:lnTo>
                  <a:pt x="1240666" y="1279163"/>
                </a:lnTo>
                <a:lnTo>
                  <a:pt x="1274573" y="1245576"/>
                </a:lnTo>
                <a:lnTo>
                  <a:pt x="1306301" y="1209280"/>
                </a:lnTo>
                <a:lnTo>
                  <a:pt x="1401792" y="1286839"/>
                </a:lnTo>
                <a:lnTo>
                  <a:pt x="1370009" y="1323593"/>
                </a:lnTo>
                <a:lnTo>
                  <a:pt x="1336340" y="1358034"/>
                </a:lnTo>
                <a:lnTo>
                  <a:pt x="1300908" y="1390127"/>
                </a:lnTo>
                <a:lnTo>
                  <a:pt x="1263835" y="1419835"/>
                </a:lnTo>
                <a:lnTo>
                  <a:pt x="1225245" y="1447121"/>
                </a:lnTo>
                <a:lnTo>
                  <a:pt x="1211752" y="1455499"/>
                </a:lnTo>
                <a:close/>
              </a:path>
            </a:pathLst>
          </a:custGeom>
          <a:solidFill>
            <a:srgbClr val="404040"/>
          </a:solidFill>
        </p:spPr>
        <p:txBody>
          <a:bodyPr wrap="square" lIns="0" tIns="0" rIns="0" bIns="0" rtlCol="0"/>
          <a:lstStyle/>
          <a:p>
            <a:endParaRPr sz="2400"/>
          </a:p>
        </p:txBody>
      </p:sp>
      <p:sp>
        <p:nvSpPr>
          <p:cNvPr id="54" name="object 16"/>
          <p:cNvSpPr/>
          <p:nvPr/>
        </p:nvSpPr>
        <p:spPr>
          <a:xfrm>
            <a:off x="8240269" y="1779589"/>
            <a:ext cx="688340" cy="687705"/>
          </a:xfrm>
          <a:custGeom>
            <a:avLst/>
            <a:gdLst/>
            <a:ahLst/>
            <a:cxnLst/>
            <a:rect l="l" t="t" r="r" b="b"/>
            <a:pathLst>
              <a:path w="688340" h="687705">
                <a:moveTo>
                  <a:pt x="344144" y="687387"/>
                </a:moveTo>
                <a:lnTo>
                  <a:pt x="297504" y="684249"/>
                </a:lnTo>
                <a:lnTo>
                  <a:pt x="252771" y="675109"/>
                </a:lnTo>
                <a:lnTo>
                  <a:pt x="210351" y="660373"/>
                </a:lnTo>
                <a:lnTo>
                  <a:pt x="170653" y="640451"/>
                </a:lnTo>
                <a:lnTo>
                  <a:pt x="134084" y="615750"/>
                </a:lnTo>
                <a:lnTo>
                  <a:pt x="101053" y="586679"/>
                </a:lnTo>
                <a:lnTo>
                  <a:pt x="71968" y="553647"/>
                </a:lnTo>
                <a:lnTo>
                  <a:pt x="47236" y="517060"/>
                </a:lnTo>
                <a:lnTo>
                  <a:pt x="27265" y="477329"/>
                </a:lnTo>
                <a:lnTo>
                  <a:pt x="12464" y="434860"/>
                </a:lnTo>
                <a:lnTo>
                  <a:pt x="3239" y="390062"/>
                </a:lnTo>
                <a:lnTo>
                  <a:pt x="0" y="343344"/>
                </a:lnTo>
                <a:lnTo>
                  <a:pt x="3239" y="296786"/>
                </a:lnTo>
                <a:lnTo>
                  <a:pt x="12464" y="252122"/>
                </a:lnTo>
                <a:lnTo>
                  <a:pt x="27265" y="209763"/>
                </a:lnTo>
                <a:lnTo>
                  <a:pt x="47236" y="170119"/>
                </a:lnTo>
                <a:lnTo>
                  <a:pt x="71968" y="133601"/>
                </a:lnTo>
                <a:lnTo>
                  <a:pt x="101053" y="100620"/>
                </a:lnTo>
                <a:lnTo>
                  <a:pt x="134084" y="71586"/>
                </a:lnTo>
                <a:lnTo>
                  <a:pt x="170653" y="46910"/>
                </a:lnTo>
                <a:lnTo>
                  <a:pt x="210351" y="27003"/>
                </a:lnTo>
                <a:lnTo>
                  <a:pt x="252771" y="12275"/>
                </a:lnTo>
                <a:lnTo>
                  <a:pt x="297504" y="3137"/>
                </a:lnTo>
                <a:lnTo>
                  <a:pt x="344144" y="0"/>
                </a:lnTo>
                <a:lnTo>
                  <a:pt x="390781" y="3137"/>
                </a:lnTo>
                <a:lnTo>
                  <a:pt x="435510" y="12276"/>
                </a:lnTo>
                <a:lnTo>
                  <a:pt x="477923" y="27008"/>
                </a:lnTo>
                <a:lnTo>
                  <a:pt x="517610" y="46923"/>
                </a:lnTo>
                <a:lnTo>
                  <a:pt x="554162" y="71612"/>
                </a:lnTo>
                <a:lnTo>
                  <a:pt x="587168" y="100664"/>
                </a:lnTo>
                <a:lnTo>
                  <a:pt x="616220" y="133672"/>
                </a:lnTo>
                <a:lnTo>
                  <a:pt x="640908" y="170225"/>
                </a:lnTo>
                <a:lnTo>
                  <a:pt x="660823" y="209913"/>
                </a:lnTo>
                <a:lnTo>
                  <a:pt x="675555" y="252328"/>
                </a:lnTo>
                <a:lnTo>
                  <a:pt x="684694" y="297060"/>
                </a:lnTo>
                <a:lnTo>
                  <a:pt x="687831" y="343700"/>
                </a:lnTo>
                <a:lnTo>
                  <a:pt x="684694" y="390336"/>
                </a:lnTo>
                <a:lnTo>
                  <a:pt x="675555" y="435066"/>
                </a:lnTo>
                <a:lnTo>
                  <a:pt x="660823" y="477479"/>
                </a:lnTo>
                <a:lnTo>
                  <a:pt x="640908" y="517166"/>
                </a:lnTo>
                <a:lnTo>
                  <a:pt x="616220" y="553717"/>
                </a:lnTo>
                <a:lnTo>
                  <a:pt x="587168" y="586724"/>
                </a:lnTo>
                <a:lnTo>
                  <a:pt x="554162" y="615776"/>
                </a:lnTo>
                <a:lnTo>
                  <a:pt x="517610" y="640464"/>
                </a:lnTo>
                <a:lnTo>
                  <a:pt x="477923" y="660378"/>
                </a:lnTo>
                <a:lnTo>
                  <a:pt x="435510" y="675110"/>
                </a:lnTo>
                <a:lnTo>
                  <a:pt x="390781" y="684250"/>
                </a:lnTo>
                <a:lnTo>
                  <a:pt x="344144" y="687387"/>
                </a:lnTo>
                <a:close/>
              </a:path>
            </a:pathLst>
          </a:custGeom>
          <a:solidFill>
            <a:srgbClr val="BEBEBE"/>
          </a:solidFill>
        </p:spPr>
        <p:txBody>
          <a:bodyPr wrap="square" lIns="0" tIns="0" rIns="0" bIns="0" rtlCol="0"/>
          <a:lstStyle/>
          <a:p>
            <a:endParaRPr sz="2400"/>
          </a:p>
        </p:txBody>
      </p:sp>
      <p:sp>
        <p:nvSpPr>
          <p:cNvPr id="55" name="object 17"/>
          <p:cNvSpPr txBox="1"/>
          <p:nvPr/>
        </p:nvSpPr>
        <p:spPr>
          <a:xfrm>
            <a:off x="983845" y="4498481"/>
            <a:ext cx="3239812" cy="1477328"/>
          </a:xfrm>
          <a:prstGeom prst="rect">
            <a:avLst/>
          </a:prstGeom>
        </p:spPr>
        <p:txBody>
          <a:bodyPr vert="horz" wrap="square" lIns="0" tIns="0" rIns="0" bIns="0" rtlCol="0">
            <a:spAutoFit/>
          </a:bodyPr>
          <a:lstStyle/>
          <a:p>
            <a:pPr marL="12700" marR="5080">
              <a:lnSpc>
                <a:spcPct val="100000"/>
              </a:lnSpc>
            </a:pPr>
            <a:r>
              <a:rPr sz="2400" dirty="0">
                <a:solidFill>
                  <a:srgbClr val="FFFFFF"/>
                </a:solidFill>
                <a:latin typeface="Microsoft YaHei"/>
                <a:cs typeface="Microsoft YaHei"/>
              </a:rPr>
              <a:t>多业态支持  </a:t>
            </a:r>
            <a:r>
              <a:rPr lang="zh-CN" altLang="en-US" sz="2400" dirty="0" smtClean="0">
                <a:solidFill>
                  <a:srgbClr val="FFFFFF"/>
                </a:solidFill>
                <a:latin typeface="Microsoft YaHei"/>
                <a:cs typeface="Microsoft YaHei"/>
              </a:rPr>
              <a:t>方案覆盖行业需求</a:t>
            </a:r>
            <a:r>
              <a:rPr sz="2400" dirty="0" smtClean="0">
                <a:solidFill>
                  <a:srgbClr val="FFFFFF"/>
                </a:solidFill>
                <a:latin typeface="Microsoft YaHei"/>
                <a:cs typeface="Microsoft YaHei"/>
              </a:rPr>
              <a:t>  </a:t>
            </a:r>
            <a:r>
              <a:rPr sz="2400" dirty="0">
                <a:solidFill>
                  <a:srgbClr val="FFFFFF"/>
                </a:solidFill>
                <a:latin typeface="Microsoft YaHei"/>
                <a:cs typeface="Microsoft YaHei"/>
              </a:rPr>
              <a:t>功能高度集成  跨平台操作系统支持  </a:t>
            </a:r>
            <a:r>
              <a:rPr lang="zh-CN" altLang="en-US" sz="2400" dirty="0" smtClean="0">
                <a:solidFill>
                  <a:srgbClr val="FFFFFF"/>
                </a:solidFill>
                <a:latin typeface="Microsoft YaHei"/>
                <a:cs typeface="Microsoft YaHei"/>
              </a:rPr>
              <a:t>门店零维护</a:t>
            </a:r>
            <a:endParaRPr sz="2400" dirty="0">
              <a:latin typeface="Microsoft YaHei"/>
              <a:cs typeface="Microsoft YaHei"/>
            </a:endParaRPr>
          </a:p>
        </p:txBody>
      </p:sp>
      <p:sp>
        <p:nvSpPr>
          <p:cNvPr id="56" name="object 18"/>
          <p:cNvSpPr txBox="1"/>
          <p:nvPr/>
        </p:nvSpPr>
        <p:spPr>
          <a:xfrm>
            <a:off x="2221998" y="4000777"/>
            <a:ext cx="1580748"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全行</a:t>
            </a:r>
            <a:r>
              <a:rPr sz="2400" b="1" dirty="0">
                <a:solidFill>
                  <a:srgbClr val="FFFFFF"/>
                </a:solidFill>
                <a:latin typeface="Microsoft YaHei"/>
                <a:cs typeface="Microsoft YaHei"/>
              </a:rPr>
              <a:t>业</a:t>
            </a:r>
            <a:endParaRPr sz="2400" dirty="0">
              <a:latin typeface="Microsoft YaHei"/>
              <a:cs typeface="Microsoft YaHei"/>
            </a:endParaRPr>
          </a:p>
        </p:txBody>
      </p:sp>
      <p:sp>
        <p:nvSpPr>
          <p:cNvPr id="57" name="object 19"/>
          <p:cNvSpPr txBox="1"/>
          <p:nvPr/>
        </p:nvSpPr>
        <p:spPr>
          <a:xfrm>
            <a:off x="4202839" y="4467838"/>
            <a:ext cx="3591331" cy="1477328"/>
          </a:xfrm>
          <a:prstGeom prst="rect">
            <a:avLst/>
          </a:prstGeom>
        </p:spPr>
        <p:txBody>
          <a:bodyPr vert="horz" wrap="square" lIns="0" tIns="0" rIns="0" bIns="0" rtlCol="0">
            <a:spAutoFit/>
          </a:bodyPr>
          <a:lstStyle/>
          <a:p>
            <a:pPr marL="12700" marR="384175">
              <a:lnSpc>
                <a:spcPct val="100000"/>
              </a:lnSpc>
            </a:pPr>
            <a:r>
              <a:rPr lang="zh-CN" altLang="en-US" sz="2400" dirty="0" smtClean="0">
                <a:solidFill>
                  <a:srgbClr val="FFFFFF"/>
                </a:solidFill>
                <a:latin typeface="Microsoft YaHei"/>
                <a:cs typeface="Microsoft YaHei"/>
              </a:rPr>
              <a:t>会员精准营销</a:t>
            </a:r>
            <a:endParaRPr lang="en-US" altLang="zh-CN" sz="2400" dirty="0" smtClean="0">
              <a:solidFill>
                <a:srgbClr val="FFFFFF"/>
              </a:solidFill>
              <a:latin typeface="Microsoft YaHei"/>
              <a:cs typeface="Microsoft YaHei"/>
            </a:endParaRPr>
          </a:p>
          <a:p>
            <a:pPr marL="12700" marR="384175">
              <a:lnSpc>
                <a:spcPct val="100000"/>
              </a:lnSpc>
            </a:pPr>
            <a:r>
              <a:rPr lang="en-US" sz="2400" dirty="0" smtClean="0">
                <a:solidFill>
                  <a:srgbClr val="FFFFFF"/>
                </a:solidFill>
                <a:latin typeface="Microsoft YaHei"/>
                <a:cs typeface="Microsoft YaHei"/>
              </a:rPr>
              <a:t>O2O</a:t>
            </a:r>
            <a:r>
              <a:rPr lang="zh-CN" altLang="en-US" sz="2400" dirty="0" smtClean="0">
                <a:solidFill>
                  <a:srgbClr val="FFFFFF"/>
                </a:solidFill>
                <a:latin typeface="Microsoft YaHei"/>
                <a:cs typeface="Microsoft YaHei"/>
              </a:rPr>
              <a:t>线上线下一体化</a:t>
            </a:r>
            <a:endParaRPr lang="en-US" altLang="zh-CN" sz="2400" dirty="0" smtClean="0">
              <a:solidFill>
                <a:srgbClr val="FFFFFF"/>
              </a:solidFill>
              <a:latin typeface="Microsoft YaHei"/>
              <a:cs typeface="Microsoft YaHei"/>
            </a:endParaRPr>
          </a:p>
          <a:p>
            <a:pPr marL="12700" marR="5080">
              <a:lnSpc>
                <a:spcPct val="100000"/>
              </a:lnSpc>
            </a:pPr>
            <a:r>
              <a:rPr sz="2400" dirty="0" smtClean="0">
                <a:solidFill>
                  <a:srgbClr val="FFFFFF"/>
                </a:solidFill>
                <a:latin typeface="Microsoft YaHei"/>
                <a:cs typeface="Microsoft YaHei"/>
              </a:rPr>
              <a:t>会员支付等功能全方面覆盖门店运</a:t>
            </a:r>
            <a:r>
              <a:rPr sz="2400" spc="5" dirty="0" smtClean="0">
                <a:solidFill>
                  <a:srgbClr val="FFFFFF"/>
                </a:solidFill>
                <a:latin typeface="Microsoft YaHei"/>
                <a:cs typeface="Microsoft YaHei"/>
              </a:rPr>
              <a:t>营</a:t>
            </a:r>
            <a:endParaRPr sz="2400" dirty="0">
              <a:latin typeface="Microsoft YaHei"/>
              <a:cs typeface="Microsoft YaHei"/>
            </a:endParaRPr>
          </a:p>
        </p:txBody>
      </p:sp>
      <p:sp>
        <p:nvSpPr>
          <p:cNvPr id="58" name="object 20"/>
          <p:cNvSpPr txBox="1"/>
          <p:nvPr/>
        </p:nvSpPr>
        <p:spPr>
          <a:xfrm>
            <a:off x="5616192" y="4015291"/>
            <a:ext cx="2250554"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全功</a:t>
            </a:r>
            <a:r>
              <a:rPr sz="2400" b="1" dirty="0">
                <a:solidFill>
                  <a:srgbClr val="FFFFFF"/>
                </a:solidFill>
                <a:latin typeface="Microsoft YaHei"/>
                <a:cs typeface="Microsoft YaHei"/>
              </a:rPr>
              <a:t>能</a:t>
            </a:r>
            <a:endParaRPr sz="2400" dirty="0">
              <a:latin typeface="Microsoft YaHei"/>
              <a:cs typeface="Microsoft YaHei"/>
            </a:endParaRPr>
          </a:p>
        </p:txBody>
      </p:sp>
      <p:sp>
        <p:nvSpPr>
          <p:cNvPr id="59" name="object 21"/>
          <p:cNvSpPr txBox="1"/>
          <p:nvPr/>
        </p:nvSpPr>
        <p:spPr>
          <a:xfrm>
            <a:off x="7898542" y="4483969"/>
            <a:ext cx="4235402" cy="2585323"/>
          </a:xfrm>
          <a:prstGeom prst="rect">
            <a:avLst/>
          </a:prstGeom>
        </p:spPr>
        <p:txBody>
          <a:bodyPr vert="horz" wrap="square" lIns="0" tIns="0" rIns="0" bIns="0" rtlCol="0">
            <a:spAutoFit/>
          </a:bodyPr>
          <a:lstStyle/>
          <a:p>
            <a:pPr marL="12700" marR="5080">
              <a:lnSpc>
                <a:spcPct val="100000"/>
              </a:lnSpc>
            </a:pPr>
            <a:r>
              <a:rPr lang="zh-CN" altLang="en-US" sz="2400" dirty="0" smtClean="0">
                <a:solidFill>
                  <a:srgbClr val="FFFFFF"/>
                </a:solidFill>
                <a:latin typeface="Microsoft YaHei"/>
                <a:cs typeface="Microsoft YaHei"/>
              </a:rPr>
              <a:t>全新</a:t>
            </a:r>
            <a:r>
              <a:rPr lang="en-US" altLang="zh-CN" sz="2400" dirty="0" smtClean="0">
                <a:solidFill>
                  <a:srgbClr val="FFFFFF"/>
                </a:solidFill>
                <a:latin typeface="Microsoft YaHei"/>
                <a:cs typeface="Microsoft YaHei"/>
              </a:rPr>
              <a:t>MVC</a:t>
            </a:r>
            <a:r>
              <a:rPr lang="zh-CN" altLang="en-US" sz="2400" dirty="0" smtClean="0">
                <a:solidFill>
                  <a:srgbClr val="FFFFFF"/>
                </a:solidFill>
                <a:latin typeface="Microsoft YaHei"/>
                <a:cs typeface="Microsoft YaHei"/>
              </a:rPr>
              <a:t>架构</a:t>
            </a:r>
            <a:endParaRPr lang="en-US" altLang="zh-CN" sz="2400" dirty="0" smtClean="0">
              <a:solidFill>
                <a:srgbClr val="FFFFFF"/>
              </a:solidFill>
              <a:latin typeface="Microsoft YaHei"/>
              <a:cs typeface="Microsoft YaHei"/>
            </a:endParaRPr>
          </a:p>
          <a:p>
            <a:pPr marL="12700" marR="5080"/>
            <a:r>
              <a:rPr lang="zh-CN" altLang="en-US" sz="2400" dirty="0" smtClean="0">
                <a:solidFill>
                  <a:srgbClr val="FFFFFF"/>
                </a:solidFill>
                <a:latin typeface="Microsoft YaHei"/>
                <a:cs typeface="Microsoft YaHei"/>
              </a:rPr>
              <a:t>单据操作响应速度与处理效率是原先的</a:t>
            </a:r>
            <a:r>
              <a:rPr lang="en-US" altLang="en-US" sz="2400" dirty="0" smtClean="0">
                <a:solidFill>
                  <a:srgbClr val="FFFFFF"/>
                </a:solidFill>
                <a:latin typeface="Microsoft YaHei"/>
                <a:cs typeface="Microsoft YaHei"/>
              </a:rPr>
              <a:t>5</a:t>
            </a:r>
            <a:r>
              <a:rPr lang="zh-CN" altLang="en-US" sz="2400" dirty="0" smtClean="0">
                <a:solidFill>
                  <a:srgbClr val="FFFFFF"/>
                </a:solidFill>
                <a:latin typeface="Microsoft YaHei"/>
                <a:cs typeface="Microsoft YaHei"/>
              </a:rPr>
              <a:t>倍</a:t>
            </a:r>
          </a:p>
          <a:p>
            <a:pPr marL="12700" marR="5080"/>
            <a:r>
              <a:rPr lang="zh-CN" altLang="en-US" sz="2400" dirty="0" smtClean="0">
                <a:solidFill>
                  <a:srgbClr val="FFFFFF"/>
                </a:solidFill>
                <a:latin typeface="Microsoft YaHei"/>
                <a:cs typeface="Microsoft YaHei"/>
              </a:rPr>
              <a:t>不在局限于</a:t>
            </a:r>
            <a:r>
              <a:rPr lang="en-US" altLang="en-US" sz="2400" dirty="0" smtClean="0">
                <a:solidFill>
                  <a:srgbClr val="FFFFFF"/>
                </a:solidFill>
                <a:latin typeface="Microsoft YaHei"/>
                <a:cs typeface="Microsoft YaHei"/>
              </a:rPr>
              <a:t>IE</a:t>
            </a:r>
            <a:r>
              <a:rPr lang="zh-CN" altLang="en-US" sz="2400" dirty="0" smtClean="0">
                <a:solidFill>
                  <a:srgbClr val="FFFFFF"/>
                </a:solidFill>
                <a:latin typeface="Microsoft YaHei"/>
                <a:cs typeface="Microsoft YaHei"/>
              </a:rPr>
              <a:t>浏览器，支持谷歌、</a:t>
            </a:r>
            <a:r>
              <a:rPr lang="en-US" altLang="en-US" sz="2400" dirty="0" smtClean="0">
                <a:solidFill>
                  <a:srgbClr val="FFFFFF"/>
                </a:solidFill>
                <a:latin typeface="Microsoft YaHei"/>
                <a:cs typeface="Microsoft YaHei"/>
              </a:rPr>
              <a:t>360</a:t>
            </a:r>
            <a:r>
              <a:rPr lang="zh-CN" altLang="en-US" sz="2400" dirty="0" smtClean="0">
                <a:solidFill>
                  <a:srgbClr val="FFFFFF"/>
                </a:solidFill>
                <a:latin typeface="Microsoft YaHei"/>
                <a:cs typeface="Microsoft YaHei"/>
              </a:rPr>
              <a:t>等主流浏览器，且无需安装控件。</a:t>
            </a:r>
          </a:p>
          <a:p>
            <a:pPr marL="12700" marR="5080">
              <a:lnSpc>
                <a:spcPct val="100000"/>
              </a:lnSpc>
            </a:pPr>
            <a:endParaRPr lang="en-US" sz="2400" dirty="0">
              <a:solidFill>
                <a:srgbClr val="FFFFFF"/>
              </a:solidFill>
              <a:latin typeface="Microsoft YaHei"/>
              <a:cs typeface="Microsoft YaHei"/>
            </a:endParaRPr>
          </a:p>
        </p:txBody>
      </p:sp>
      <p:sp>
        <p:nvSpPr>
          <p:cNvPr id="60" name="object 22"/>
          <p:cNvSpPr txBox="1"/>
          <p:nvPr/>
        </p:nvSpPr>
        <p:spPr>
          <a:xfrm>
            <a:off x="8795155" y="4027826"/>
            <a:ext cx="2569534"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领先</a:t>
            </a:r>
            <a:r>
              <a:rPr sz="2400" b="1" dirty="0">
                <a:solidFill>
                  <a:srgbClr val="FFFFFF"/>
                </a:solidFill>
                <a:latin typeface="Microsoft YaHei"/>
                <a:cs typeface="Microsoft YaHei"/>
              </a:rPr>
              <a:t>性</a:t>
            </a:r>
            <a:endParaRPr sz="2400" dirty="0">
              <a:latin typeface="Microsoft YaHei"/>
              <a:cs typeface="Microsoft YaHei"/>
            </a:endParaRPr>
          </a:p>
        </p:txBody>
      </p:sp>
      <p:sp>
        <p:nvSpPr>
          <p:cNvPr id="61" name="object 25"/>
          <p:cNvSpPr/>
          <p:nvPr/>
        </p:nvSpPr>
        <p:spPr>
          <a:xfrm>
            <a:off x="1972055" y="1779589"/>
            <a:ext cx="687071"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sz="2400"/>
          </a:p>
        </p:txBody>
      </p:sp>
      <p:sp>
        <p:nvSpPr>
          <p:cNvPr id="62" name="object 26"/>
          <p:cNvSpPr/>
          <p:nvPr/>
        </p:nvSpPr>
        <p:spPr>
          <a:xfrm>
            <a:off x="2310613"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sz="2400"/>
          </a:p>
        </p:txBody>
      </p:sp>
      <p:sp>
        <p:nvSpPr>
          <p:cNvPr id="63" name="object 27"/>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sz="2400"/>
          </a:p>
        </p:txBody>
      </p:sp>
      <p:sp>
        <p:nvSpPr>
          <p:cNvPr id="64" name="object 28"/>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65" name="object 29"/>
          <p:cNvSpPr/>
          <p:nvPr/>
        </p:nvSpPr>
        <p:spPr>
          <a:xfrm>
            <a:off x="5393525" y="1934095"/>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sz="2400"/>
          </a:p>
        </p:txBody>
      </p:sp>
      <p:sp>
        <p:nvSpPr>
          <p:cNvPr id="66" name="object 30"/>
          <p:cNvSpPr/>
          <p:nvPr/>
        </p:nvSpPr>
        <p:spPr>
          <a:xfrm>
            <a:off x="5228426"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sz="2400"/>
          </a:p>
        </p:txBody>
      </p:sp>
      <p:sp>
        <p:nvSpPr>
          <p:cNvPr id="67" name="object 31"/>
          <p:cNvSpPr/>
          <p:nvPr/>
        </p:nvSpPr>
        <p:spPr>
          <a:xfrm>
            <a:off x="5334787"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68" name="object 32"/>
          <p:cNvSpPr/>
          <p:nvPr/>
        </p:nvSpPr>
        <p:spPr>
          <a:xfrm>
            <a:off x="8570113" y="1925637"/>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sz="2400"/>
          </a:p>
        </p:txBody>
      </p:sp>
      <p:sp>
        <p:nvSpPr>
          <p:cNvPr id="69" name="object 33"/>
          <p:cNvSpPr/>
          <p:nvPr/>
        </p:nvSpPr>
        <p:spPr>
          <a:xfrm>
            <a:off x="8405012" y="1925637"/>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889" y="21577"/>
                </a:lnTo>
                <a:lnTo>
                  <a:pt x="175966" y="30625"/>
                </a:lnTo>
                <a:lnTo>
                  <a:pt x="146002" y="47766"/>
                </a:lnTo>
                <a:lnTo>
                  <a:pt x="95707"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sz="2400"/>
          </a:p>
        </p:txBody>
      </p:sp>
      <p:sp>
        <p:nvSpPr>
          <p:cNvPr id="70" name="object 34"/>
          <p:cNvSpPr/>
          <p:nvPr/>
        </p:nvSpPr>
        <p:spPr>
          <a:xfrm>
            <a:off x="8511375" y="2047875"/>
            <a:ext cx="144780" cy="139700"/>
          </a:xfrm>
          <a:custGeom>
            <a:avLst/>
            <a:gdLst/>
            <a:ahLst/>
            <a:cxnLst/>
            <a:rect l="l" t="t" r="r" b="b"/>
            <a:pathLst>
              <a:path w="144779" h="139700">
                <a:moveTo>
                  <a:pt x="33820" y="139700"/>
                </a:moveTo>
                <a:lnTo>
                  <a:pt x="27673" y="139700"/>
                </a:lnTo>
                <a:lnTo>
                  <a:pt x="24599" y="136601"/>
                </a:lnTo>
                <a:lnTo>
                  <a:pt x="24599" y="130390"/>
                </a:lnTo>
                <a:lnTo>
                  <a:pt x="39966" y="86931"/>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31"/>
                </a:lnTo>
                <a:lnTo>
                  <a:pt x="43040" y="117970"/>
                </a:lnTo>
                <a:lnTo>
                  <a:pt x="64893" y="117970"/>
                </a:lnTo>
                <a:lnTo>
                  <a:pt x="33820" y="139700"/>
                </a:lnTo>
                <a:close/>
              </a:path>
              <a:path w="144779"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bject 6"/>
          <p:cNvSpPr/>
          <p:nvPr/>
        </p:nvSpPr>
        <p:spPr>
          <a:xfrm>
            <a:off x="7519341" y="1117600"/>
            <a:ext cx="190077" cy="367008"/>
          </a:xfrm>
          <a:custGeom>
            <a:avLst/>
            <a:gdLst/>
            <a:ahLst/>
            <a:cxnLst/>
            <a:rect l="l" t="t" r="r" b="b"/>
            <a:pathLst>
              <a:path w="151129" h="339089">
                <a:moveTo>
                  <a:pt x="14363" y="338556"/>
                </a:moveTo>
                <a:lnTo>
                  <a:pt x="7175" y="338556"/>
                </a:lnTo>
                <a:lnTo>
                  <a:pt x="2387" y="336067"/>
                </a:lnTo>
                <a:lnTo>
                  <a:pt x="2387" y="333578"/>
                </a:lnTo>
                <a:lnTo>
                  <a:pt x="0" y="328599"/>
                </a:lnTo>
                <a:lnTo>
                  <a:pt x="2387" y="321132"/>
                </a:lnTo>
                <a:lnTo>
                  <a:pt x="7175" y="321132"/>
                </a:lnTo>
                <a:lnTo>
                  <a:pt x="18058" y="315726"/>
                </a:lnTo>
                <a:lnTo>
                  <a:pt x="71207" y="276009"/>
                </a:lnTo>
                <a:lnTo>
                  <a:pt x="100441" y="239071"/>
                </a:lnTo>
                <a:lnTo>
                  <a:pt x="122760" y="188996"/>
                </a:lnTo>
                <a:lnTo>
                  <a:pt x="131648" y="124472"/>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72"/>
                </a:lnTo>
                <a:lnTo>
                  <a:pt x="140859" y="195650"/>
                </a:lnTo>
                <a:lnTo>
                  <a:pt x="115958" y="250785"/>
                </a:lnTo>
                <a:lnTo>
                  <a:pt x="83477" y="291260"/>
                </a:lnTo>
                <a:lnTo>
                  <a:pt x="50797" y="318458"/>
                </a:lnTo>
                <a:lnTo>
                  <a:pt x="25299" y="333762"/>
                </a:lnTo>
                <a:lnTo>
                  <a:pt x="14363" y="338556"/>
                </a:lnTo>
                <a:close/>
              </a:path>
            </a:pathLst>
          </a:custGeom>
          <a:solidFill>
            <a:srgbClr val="0D8ED0"/>
          </a:solidFill>
        </p:spPr>
        <p:txBody>
          <a:bodyPr wrap="square" lIns="0" tIns="0" rIns="0" bIns="0" rtlCol="0"/>
          <a:lstStyle/>
          <a:p>
            <a:endParaRPr sz="1600"/>
          </a:p>
        </p:txBody>
      </p:sp>
      <p:sp>
        <p:nvSpPr>
          <p:cNvPr id="72" name="object 7"/>
          <p:cNvSpPr/>
          <p:nvPr/>
        </p:nvSpPr>
        <p:spPr>
          <a:xfrm>
            <a:off x="7390780" y="1117600"/>
            <a:ext cx="188478" cy="367008"/>
          </a:xfrm>
          <a:custGeom>
            <a:avLst/>
            <a:gdLst/>
            <a:ahLst/>
            <a:cxnLst/>
            <a:rect l="l" t="t" r="r" b="b"/>
            <a:pathLst>
              <a:path w="149859" h="339089">
                <a:moveTo>
                  <a:pt x="142341" y="338556"/>
                </a:moveTo>
                <a:lnTo>
                  <a:pt x="135102" y="338556"/>
                </a:lnTo>
                <a:lnTo>
                  <a:pt x="56996" y="304407"/>
                </a:lnTo>
                <a:lnTo>
                  <a:pt x="16887" y="270724"/>
                </a:lnTo>
                <a:lnTo>
                  <a:pt x="2110" y="217436"/>
                </a:lnTo>
                <a:lnTo>
                  <a:pt x="0" y="124472"/>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72"/>
                </a:lnTo>
                <a:lnTo>
                  <a:pt x="28417" y="189861"/>
                </a:lnTo>
                <a:lnTo>
                  <a:pt x="51202" y="240177"/>
                </a:lnTo>
                <a:lnTo>
                  <a:pt x="80822" y="276942"/>
                </a:lnTo>
                <a:lnTo>
                  <a:pt x="110442" y="301676"/>
                </a:lnTo>
                <a:lnTo>
                  <a:pt x="142341" y="321132"/>
                </a:lnTo>
                <a:lnTo>
                  <a:pt x="147154" y="321132"/>
                </a:lnTo>
                <a:lnTo>
                  <a:pt x="149567" y="328599"/>
                </a:lnTo>
                <a:lnTo>
                  <a:pt x="147154" y="333578"/>
                </a:lnTo>
                <a:lnTo>
                  <a:pt x="147154" y="336067"/>
                </a:lnTo>
                <a:lnTo>
                  <a:pt x="142341" y="338556"/>
                </a:lnTo>
                <a:close/>
              </a:path>
            </a:pathLst>
          </a:custGeom>
          <a:solidFill>
            <a:srgbClr val="0D8ED0"/>
          </a:solidFill>
        </p:spPr>
        <p:txBody>
          <a:bodyPr wrap="square" lIns="0" tIns="0" rIns="0" bIns="0" rtlCol="0"/>
          <a:lstStyle/>
          <a:p>
            <a:endParaRPr sz="1600"/>
          </a:p>
        </p:txBody>
      </p:sp>
      <p:sp>
        <p:nvSpPr>
          <p:cNvPr id="73" name="object 8"/>
          <p:cNvSpPr txBox="1"/>
          <p:nvPr/>
        </p:nvSpPr>
        <p:spPr>
          <a:xfrm>
            <a:off x="7494233" y="1213194"/>
            <a:ext cx="134969" cy="246221"/>
          </a:xfrm>
          <a:prstGeom prst="rect">
            <a:avLst/>
          </a:prstGeom>
        </p:spPr>
        <p:txBody>
          <a:bodyPr vert="horz" wrap="square" lIns="0" tIns="0" rIns="0" bIns="0" rtlCol="0">
            <a:spAutoFit/>
          </a:bodyPr>
          <a:lstStyle/>
          <a:p>
            <a:pPr marL="12700">
              <a:lnSpc>
                <a:spcPct val="100000"/>
              </a:lnSpc>
            </a:pPr>
            <a:r>
              <a:rPr sz="1600" spc="185" dirty="0">
                <a:solidFill>
                  <a:srgbClr val="006FC0"/>
                </a:solidFill>
                <a:latin typeface="Calibri"/>
                <a:cs typeface="Calibri"/>
              </a:rPr>
              <a:t>1</a:t>
            </a:r>
            <a:endParaRPr sz="1600">
              <a:latin typeface="Calibri"/>
              <a:cs typeface="Calibri"/>
            </a:endParaRPr>
          </a:p>
        </p:txBody>
      </p:sp>
      <p:sp>
        <p:nvSpPr>
          <p:cNvPr id="74" name="object 9"/>
          <p:cNvSpPr/>
          <p:nvPr/>
        </p:nvSpPr>
        <p:spPr>
          <a:xfrm>
            <a:off x="7519341" y="1644155"/>
            <a:ext cx="190077" cy="367008"/>
          </a:xfrm>
          <a:custGeom>
            <a:avLst/>
            <a:gdLst/>
            <a:ahLst/>
            <a:cxnLst/>
            <a:rect l="l" t="t" r="r" b="b"/>
            <a:pathLst>
              <a:path w="151129" h="339089">
                <a:moveTo>
                  <a:pt x="14363" y="338556"/>
                </a:moveTo>
                <a:lnTo>
                  <a:pt x="7175" y="338556"/>
                </a:lnTo>
                <a:lnTo>
                  <a:pt x="2387" y="336067"/>
                </a:lnTo>
                <a:lnTo>
                  <a:pt x="2387" y="333578"/>
                </a:lnTo>
                <a:lnTo>
                  <a:pt x="0" y="328599"/>
                </a:lnTo>
                <a:lnTo>
                  <a:pt x="2387" y="321132"/>
                </a:lnTo>
                <a:lnTo>
                  <a:pt x="7175" y="321132"/>
                </a:lnTo>
                <a:lnTo>
                  <a:pt x="18058" y="315727"/>
                </a:lnTo>
                <a:lnTo>
                  <a:pt x="71207" y="276013"/>
                </a:lnTo>
                <a:lnTo>
                  <a:pt x="100441" y="239077"/>
                </a:lnTo>
                <a:lnTo>
                  <a:pt x="122760" y="189001"/>
                </a:lnTo>
                <a:lnTo>
                  <a:pt x="131648" y="124472"/>
                </a:lnTo>
                <a:lnTo>
                  <a:pt x="131648" y="59753"/>
                </a:lnTo>
                <a:lnTo>
                  <a:pt x="76821" y="52439"/>
                </a:lnTo>
                <a:lnTo>
                  <a:pt x="37699" y="38588"/>
                </a:lnTo>
                <a:lnTo>
                  <a:pt x="13837" y="24738"/>
                </a:lnTo>
                <a:lnTo>
                  <a:pt x="4787" y="17424"/>
                </a:lnTo>
                <a:lnTo>
                  <a:pt x="0" y="14935"/>
                </a:lnTo>
                <a:lnTo>
                  <a:pt x="0" y="7467"/>
                </a:lnTo>
                <a:lnTo>
                  <a:pt x="4787" y="4978"/>
                </a:lnTo>
                <a:lnTo>
                  <a:pt x="7175" y="0"/>
                </a:lnTo>
                <a:lnTo>
                  <a:pt x="14363" y="0"/>
                </a:lnTo>
                <a:lnTo>
                  <a:pt x="16751" y="2489"/>
                </a:lnTo>
                <a:lnTo>
                  <a:pt x="41584" y="24082"/>
                </a:lnTo>
                <a:lnTo>
                  <a:pt x="62828" y="35171"/>
                </a:lnTo>
                <a:lnTo>
                  <a:pt x="92151" y="39256"/>
                </a:lnTo>
                <a:lnTo>
                  <a:pt x="141224" y="39839"/>
                </a:lnTo>
                <a:lnTo>
                  <a:pt x="146011" y="39839"/>
                </a:lnTo>
                <a:lnTo>
                  <a:pt x="150799" y="44818"/>
                </a:lnTo>
                <a:lnTo>
                  <a:pt x="150799" y="124472"/>
                </a:lnTo>
                <a:lnTo>
                  <a:pt x="140859" y="195650"/>
                </a:lnTo>
                <a:lnTo>
                  <a:pt x="115958" y="250785"/>
                </a:lnTo>
                <a:lnTo>
                  <a:pt x="83477" y="291260"/>
                </a:lnTo>
                <a:lnTo>
                  <a:pt x="50797" y="318458"/>
                </a:lnTo>
                <a:lnTo>
                  <a:pt x="25299" y="333762"/>
                </a:lnTo>
                <a:lnTo>
                  <a:pt x="14363" y="338556"/>
                </a:lnTo>
                <a:close/>
              </a:path>
            </a:pathLst>
          </a:custGeom>
          <a:solidFill>
            <a:srgbClr val="0D8ED0"/>
          </a:solidFill>
        </p:spPr>
        <p:txBody>
          <a:bodyPr wrap="square" lIns="0" tIns="0" rIns="0" bIns="0" rtlCol="0"/>
          <a:lstStyle/>
          <a:p>
            <a:endParaRPr sz="1600"/>
          </a:p>
        </p:txBody>
      </p:sp>
      <p:sp>
        <p:nvSpPr>
          <p:cNvPr id="75" name="object 10"/>
          <p:cNvSpPr/>
          <p:nvPr/>
        </p:nvSpPr>
        <p:spPr>
          <a:xfrm>
            <a:off x="7390780" y="1644155"/>
            <a:ext cx="188478" cy="367008"/>
          </a:xfrm>
          <a:custGeom>
            <a:avLst/>
            <a:gdLst/>
            <a:ahLst/>
            <a:cxnLst/>
            <a:rect l="l" t="t" r="r" b="b"/>
            <a:pathLst>
              <a:path w="149859" h="339089">
                <a:moveTo>
                  <a:pt x="142341" y="338556"/>
                </a:moveTo>
                <a:lnTo>
                  <a:pt x="135102" y="338556"/>
                </a:lnTo>
                <a:lnTo>
                  <a:pt x="56996" y="304407"/>
                </a:lnTo>
                <a:lnTo>
                  <a:pt x="16887" y="270724"/>
                </a:lnTo>
                <a:lnTo>
                  <a:pt x="2110" y="217436"/>
                </a:lnTo>
                <a:lnTo>
                  <a:pt x="0" y="124472"/>
                </a:lnTo>
                <a:lnTo>
                  <a:pt x="0" y="44818"/>
                </a:lnTo>
                <a:lnTo>
                  <a:pt x="2412" y="39839"/>
                </a:lnTo>
                <a:lnTo>
                  <a:pt x="9651" y="39839"/>
                </a:lnTo>
                <a:lnTo>
                  <a:pt x="63482" y="34003"/>
                </a:lnTo>
                <a:lnTo>
                  <a:pt x="101931" y="21164"/>
                </a:lnTo>
                <a:lnTo>
                  <a:pt x="125000" y="8325"/>
                </a:lnTo>
                <a:lnTo>
                  <a:pt x="132689" y="2489"/>
                </a:lnTo>
                <a:lnTo>
                  <a:pt x="137515" y="0"/>
                </a:lnTo>
                <a:lnTo>
                  <a:pt x="142341" y="0"/>
                </a:lnTo>
                <a:lnTo>
                  <a:pt x="149567" y="7467"/>
                </a:lnTo>
                <a:lnTo>
                  <a:pt x="149567" y="14935"/>
                </a:lnTo>
                <a:lnTo>
                  <a:pt x="144741" y="17424"/>
                </a:lnTo>
                <a:lnTo>
                  <a:pt x="137015" y="24738"/>
                </a:lnTo>
                <a:lnTo>
                  <a:pt x="113684" y="38588"/>
                </a:lnTo>
                <a:lnTo>
                  <a:pt x="74522" y="52439"/>
                </a:lnTo>
                <a:lnTo>
                  <a:pt x="19303" y="59753"/>
                </a:lnTo>
                <a:lnTo>
                  <a:pt x="19303" y="124472"/>
                </a:lnTo>
                <a:lnTo>
                  <a:pt x="28417" y="189865"/>
                </a:lnTo>
                <a:lnTo>
                  <a:pt x="51202" y="240183"/>
                </a:lnTo>
                <a:lnTo>
                  <a:pt x="80822" y="276947"/>
                </a:lnTo>
                <a:lnTo>
                  <a:pt x="110442" y="301679"/>
                </a:lnTo>
                <a:lnTo>
                  <a:pt x="142341" y="321132"/>
                </a:lnTo>
                <a:lnTo>
                  <a:pt x="147154" y="321132"/>
                </a:lnTo>
                <a:lnTo>
                  <a:pt x="149567" y="328599"/>
                </a:lnTo>
                <a:lnTo>
                  <a:pt x="147154" y="333578"/>
                </a:lnTo>
                <a:lnTo>
                  <a:pt x="147154" y="336067"/>
                </a:lnTo>
                <a:lnTo>
                  <a:pt x="142341" y="338556"/>
                </a:lnTo>
                <a:close/>
              </a:path>
            </a:pathLst>
          </a:custGeom>
          <a:solidFill>
            <a:srgbClr val="0D8ED0"/>
          </a:solidFill>
        </p:spPr>
        <p:txBody>
          <a:bodyPr wrap="square" lIns="0" tIns="0" rIns="0" bIns="0" rtlCol="0"/>
          <a:lstStyle/>
          <a:p>
            <a:endParaRPr sz="1600"/>
          </a:p>
        </p:txBody>
      </p:sp>
      <p:sp>
        <p:nvSpPr>
          <p:cNvPr id="76" name="object 11"/>
          <p:cNvSpPr txBox="1"/>
          <p:nvPr/>
        </p:nvSpPr>
        <p:spPr>
          <a:xfrm>
            <a:off x="7566804" y="796655"/>
            <a:ext cx="4378918" cy="738664"/>
          </a:xfrm>
          <a:prstGeom prst="rect">
            <a:avLst/>
          </a:prstGeom>
        </p:spPr>
        <p:txBody>
          <a:bodyPr vert="horz" wrap="square" lIns="0" tIns="0" rIns="0" bIns="0" rtlCol="0">
            <a:spAutoFit/>
          </a:bodyPr>
          <a:lstStyle/>
          <a:p>
            <a:pPr marL="267335" marR="5080">
              <a:lnSpc>
                <a:spcPct val="100000"/>
              </a:lnSpc>
            </a:pPr>
            <a:r>
              <a:rPr lang="zh-CN" altLang="en-US" sz="2400" dirty="0" smtClean="0">
                <a:latin typeface="Microsoft YaHei"/>
                <a:cs typeface="Microsoft YaHei"/>
              </a:rPr>
              <a:t>识别会员、扫码销售、多支付方式、结账等功能高度集成</a:t>
            </a:r>
            <a:endParaRPr lang="zh-CN" altLang="en-US" sz="2400" dirty="0">
              <a:latin typeface="Microsoft YaHei"/>
              <a:cs typeface="Microsoft YaHei"/>
            </a:endParaRPr>
          </a:p>
        </p:txBody>
      </p:sp>
      <p:sp>
        <p:nvSpPr>
          <p:cNvPr id="77" name="object 12"/>
          <p:cNvSpPr txBox="1"/>
          <p:nvPr/>
        </p:nvSpPr>
        <p:spPr>
          <a:xfrm>
            <a:off x="7845127" y="2212632"/>
            <a:ext cx="3621159"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可快速前台发放会员卡</a:t>
            </a:r>
            <a:endParaRPr lang="zh-CN" altLang="en-US" sz="2400" dirty="0">
              <a:latin typeface="Microsoft YaHei"/>
              <a:cs typeface="Microsoft YaHei"/>
            </a:endParaRPr>
          </a:p>
        </p:txBody>
      </p:sp>
      <p:sp>
        <p:nvSpPr>
          <p:cNvPr id="78" name="object 13"/>
          <p:cNvSpPr/>
          <p:nvPr/>
        </p:nvSpPr>
        <p:spPr>
          <a:xfrm>
            <a:off x="7519341" y="2170722"/>
            <a:ext cx="190077" cy="367008"/>
          </a:xfrm>
          <a:custGeom>
            <a:avLst/>
            <a:gdLst/>
            <a:ahLst/>
            <a:cxnLst/>
            <a:rect l="l" t="t" r="r" b="b"/>
            <a:pathLst>
              <a:path w="151129" h="339089">
                <a:moveTo>
                  <a:pt x="14363" y="338543"/>
                </a:moveTo>
                <a:lnTo>
                  <a:pt x="7175" y="338543"/>
                </a:lnTo>
                <a:lnTo>
                  <a:pt x="2387" y="336054"/>
                </a:lnTo>
                <a:lnTo>
                  <a:pt x="2387" y="333565"/>
                </a:lnTo>
                <a:lnTo>
                  <a:pt x="0" y="328587"/>
                </a:lnTo>
                <a:lnTo>
                  <a:pt x="2387" y="321119"/>
                </a:lnTo>
                <a:lnTo>
                  <a:pt x="7175" y="321119"/>
                </a:lnTo>
                <a:lnTo>
                  <a:pt x="18058" y="315714"/>
                </a:lnTo>
                <a:lnTo>
                  <a:pt x="71207" y="276001"/>
                </a:lnTo>
                <a:lnTo>
                  <a:pt x="100441" y="239064"/>
                </a:lnTo>
                <a:lnTo>
                  <a:pt x="122760" y="188988"/>
                </a:lnTo>
                <a:lnTo>
                  <a:pt x="131648" y="124460"/>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60"/>
                </a:lnTo>
                <a:lnTo>
                  <a:pt x="140859" y="195638"/>
                </a:lnTo>
                <a:lnTo>
                  <a:pt x="115958" y="250772"/>
                </a:lnTo>
                <a:lnTo>
                  <a:pt x="83477" y="291247"/>
                </a:lnTo>
                <a:lnTo>
                  <a:pt x="50797" y="318445"/>
                </a:lnTo>
                <a:lnTo>
                  <a:pt x="25299" y="333749"/>
                </a:lnTo>
                <a:lnTo>
                  <a:pt x="14363" y="338543"/>
                </a:lnTo>
                <a:close/>
              </a:path>
            </a:pathLst>
          </a:custGeom>
          <a:solidFill>
            <a:srgbClr val="0D8ED0"/>
          </a:solidFill>
        </p:spPr>
        <p:txBody>
          <a:bodyPr wrap="square" lIns="0" tIns="0" rIns="0" bIns="0" rtlCol="0"/>
          <a:lstStyle/>
          <a:p>
            <a:endParaRPr sz="1600"/>
          </a:p>
        </p:txBody>
      </p:sp>
      <p:sp>
        <p:nvSpPr>
          <p:cNvPr id="79" name="object 14"/>
          <p:cNvSpPr/>
          <p:nvPr/>
        </p:nvSpPr>
        <p:spPr>
          <a:xfrm>
            <a:off x="7390780" y="2170722"/>
            <a:ext cx="188478" cy="367008"/>
          </a:xfrm>
          <a:custGeom>
            <a:avLst/>
            <a:gdLst/>
            <a:ahLst/>
            <a:cxnLst/>
            <a:rect l="l" t="t" r="r" b="b"/>
            <a:pathLst>
              <a:path w="149859" h="339089">
                <a:moveTo>
                  <a:pt x="142341" y="338543"/>
                </a:moveTo>
                <a:lnTo>
                  <a:pt x="135102" y="338543"/>
                </a:lnTo>
                <a:lnTo>
                  <a:pt x="56996" y="304394"/>
                </a:lnTo>
                <a:lnTo>
                  <a:pt x="16887" y="270711"/>
                </a:lnTo>
                <a:lnTo>
                  <a:pt x="2110" y="217423"/>
                </a:lnTo>
                <a:lnTo>
                  <a:pt x="0" y="124460"/>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60"/>
                </a:lnTo>
                <a:lnTo>
                  <a:pt x="28417" y="189852"/>
                </a:lnTo>
                <a:lnTo>
                  <a:pt x="51202" y="240170"/>
                </a:lnTo>
                <a:lnTo>
                  <a:pt x="80822" y="276934"/>
                </a:lnTo>
                <a:lnTo>
                  <a:pt x="110442" y="301666"/>
                </a:lnTo>
                <a:lnTo>
                  <a:pt x="142341" y="321119"/>
                </a:lnTo>
                <a:lnTo>
                  <a:pt x="147154" y="321119"/>
                </a:lnTo>
                <a:lnTo>
                  <a:pt x="149567" y="328587"/>
                </a:lnTo>
                <a:lnTo>
                  <a:pt x="147154" y="333565"/>
                </a:lnTo>
                <a:lnTo>
                  <a:pt x="147154" y="336054"/>
                </a:lnTo>
                <a:lnTo>
                  <a:pt x="142341" y="338543"/>
                </a:lnTo>
                <a:close/>
              </a:path>
            </a:pathLst>
          </a:custGeom>
          <a:solidFill>
            <a:srgbClr val="0D8ED0"/>
          </a:solidFill>
        </p:spPr>
        <p:txBody>
          <a:bodyPr wrap="square" lIns="0" tIns="0" rIns="0" bIns="0" rtlCol="0"/>
          <a:lstStyle/>
          <a:p>
            <a:endParaRPr sz="1600"/>
          </a:p>
        </p:txBody>
      </p:sp>
      <p:sp>
        <p:nvSpPr>
          <p:cNvPr id="80" name="object 15"/>
          <p:cNvSpPr txBox="1"/>
          <p:nvPr/>
        </p:nvSpPr>
        <p:spPr>
          <a:xfrm>
            <a:off x="7494233" y="2266303"/>
            <a:ext cx="134969" cy="246221"/>
          </a:xfrm>
          <a:prstGeom prst="rect">
            <a:avLst/>
          </a:prstGeom>
        </p:spPr>
        <p:txBody>
          <a:bodyPr vert="horz" wrap="square" lIns="0" tIns="0" rIns="0" bIns="0" rtlCol="0">
            <a:spAutoFit/>
          </a:bodyPr>
          <a:lstStyle/>
          <a:p>
            <a:pPr marL="12700">
              <a:lnSpc>
                <a:spcPct val="100000"/>
              </a:lnSpc>
            </a:pPr>
            <a:r>
              <a:rPr sz="1600" spc="185" dirty="0">
                <a:solidFill>
                  <a:srgbClr val="006FC0"/>
                </a:solidFill>
                <a:latin typeface="Calibri"/>
                <a:cs typeface="Calibri"/>
              </a:rPr>
              <a:t>3</a:t>
            </a:r>
            <a:endParaRPr sz="1600" dirty="0">
              <a:latin typeface="Calibri"/>
              <a:cs typeface="Calibri"/>
            </a:endParaRPr>
          </a:p>
        </p:txBody>
      </p:sp>
      <p:sp>
        <p:nvSpPr>
          <p:cNvPr id="81" name="object 16"/>
          <p:cNvSpPr/>
          <p:nvPr/>
        </p:nvSpPr>
        <p:spPr>
          <a:xfrm>
            <a:off x="7519341" y="2697277"/>
            <a:ext cx="190077" cy="367008"/>
          </a:xfrm>
          <a:custGeom>
            <a:avLst/>
            <a:gdLst/>
            <a:ahLst/>
            <a:cxnLst/>
            <a:rect l="l" t="t" r="r" b="b"/>
            <a:pathLst>
              <a:path w="151129" h="339089">
                <a:moveTo>
                  <a:pt x="14363" y="338556"/>
                </a:moveTo>
                <a:lnTo>
                  <a:pt x="7175" y="338556"/>
                </a:lnTo>
                <a:lnTo>
                  <a:pt x="2387" y="336067"/>
                </a:lnTo>
                <a:lnTo>
                  <a:pt x="2387" y="333578"/>
                </a:lnTo>
                <a:lnTo>
                  <a:pt x="0" y="328599"/>
                </a:lnTo>
                <a:lnTo>
                  <a:pt x="2387" y="321132"/>
                </a:lnTo>
                <a:lnTo>
                  <a:pt x="7175" y="321132"/>
                </a:lnTo>
                <a:lnTo>
                  <a:pt x="18058" y="315726"/>
                </a:lnTo>
                <a:lnTo>
                  <a:pt x="71207" y="276009"/>
                </a:lnTo>
                <a:lnTo>
                  <a:pt x="100441" y="239071"/>
                </a:lnTo>
                <a:lnTo>
                  <a:pt x="122760" y="188996"/>
                </a:lnTo>
                <a:lnTo>
                  <a:pt x="131648" y="124472"/>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72"/>
                </a:lnTo>
                <a:lnTo>
                  <a:pt x="140859" y="195646"/>
                </a:lnTo>
                <a:lnTo>
                  <a:pt x="115958" y="250779"/>
                </a:lnTo>
                <a:lnTo>
                  <a:pt x="83477" y="291255"/>
                </a:lnTo>
                <a:lnTo>
                  <a:pt x="50797" y="318455"/>
                </a:lnTo>
                <a:lnTo>
                  <a:pt x="25299" y="333761"/>
                </a:lnTo>
                <a:lnTo>
                  <a:pt x="14363" y="338556"/>
                </a:lnTo>
                <a:close/>
              </a:path>
            </a:pathLst>
          </a:custGeom>
          <a:solidFill>
            <a:srgbClr val="0D8ED0"/>
          </a:solidFill>
        </p:spPr>
        <p:txBody>
          <a:bodyPr wrap="square" lIns="0" tIns="0" rIns="0" bIns="0" rtlCol="0"/>
          <a:lstStyle/>
          <a:p>
            <a:endParaRPr sz="1600"/>
          </a:p>
        </p:txBody>
      </p:sp>
      <p:sp>
        <p:nvSpPr>
          <p:cNvPr id="82" name="object 17"/>
          <p:cNvSpPr/>
          <p:nvPr/>
        </p:nvSpPr>
        <p:spPr>
          <a:xfrm>
            <a:off x="7390780" y="2697277"/>
            <a:ext cx="188478" cy="367008"/>
          </a:xfrm>
          <a:custGeom>
            <a:avLst/>
            <a:gdLst/>
            <a:ahLst/>
            <a:cxnLst/>
            <a:rect l="l" t="t" r="r" b="b"/>
            <a:pathLst>
              <a:path w="149859" h="339089">
                <a:moveTo>
                  <a:pt x="142341" y="338556"/>
                </a:moveTo>
                <a:lnTo>
                  <a:pt x="135102" y="338556"/>
                </a:lnTo>
                <a:lnTo>
                  <a:pt x="56996" y="304400"/>
                </a:lnTo>
                <a:lnTo>
                  <a:pt x="16887" y="270714"/>
                </a:lnTo>
                <a:lnTo>
                  <a:pt x="2110" y="217428"/>
                </a:lnTo>
                <a:lnTo>
                  <a:pt x="0" y="124472"/>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72"/>
                </a:lnTo>
                <a:lnTo>
                  <a:pt x="28417" y="189861"/>
                </a:lnTo>
                <a:lnTo>
                  <a:pt x="51202" y="240177"/>
                </a:lnTo>
                <a:lnTo>
                  <a:pt x="80822" y="276942"/>
                </a:lnTo>
                <a:lnTo>
                  <a:pt x="110442" y="301676"/>
                </a:lnTo>
                <a:lnTo>
                  <a:pt x="142341" y="321132"/>
                </a:lnTo>
                <a:lnTo>
                  <a:pt x="147154" y="321132"/>
                </a:lnTo>
                <a:lnTo>
                  <a:pt x="149567" y="328599"/>
                </a:lnTo>
                <a:lnTo>
                  <a:pt x="147154" y="333578"/>
                </a:lnTo>
                <a:lnTo>
                  <a:pt x="147154" y="336067"/>
                </a:lnTo>
                <a:lnTo>
                  <a:pt x="142341" y="338556"/>
                </a:lnTo>
                <a:close/>
              </a:path>
            </a:pathLst>
          </a:custGeom>
          <a:solidFill>
            <a:srgbClr val="0D8ED0"/>
          </a:solidFill>
        </p:spPr>
        <p:txBody>
          <a:bodyPr wrap="square" lIns="0" tIns="0" rIns="0" bIns="0" rtlCol="0"/>
          <a:lstStyle/>
          <a:p>
            <a:endParaRPr sz="1600"/>
          </a:p>
        </p:txBody>
      </p:sp>
      <p:sp>
        <p:nvSpPr>
          <p:cNvPr id="83" name="object 18"/>
          <p:cNvSpPr txBox="1"/>
          <p:nvPr/>
        </p:nvSpPr>
        <p:spPr>
          <a:xfrm>
            <a:off x="7494234" y="2739188"/>
            <a:ext cx="4697765" cy="369332"/>
          </a:xfrm>
          <a:prstGeom prst="rect">
            <a:avLst/>
          </a:prstGeom>
        </p:spPr>
        <p:txBody>
          <a:bodyPr vert="horz" wrap="square" lIns="0" tIns="0" rIns="0" bIns="0" rtlCol="0">
            <a:spAutoFit/>
          </a:bodyPr>
          <a:lstStyle/>
          <a:p>
            <a:pPr marL="12700">
              <a:lnSpc>
                <a:spcPct val="100000"/>
              </a:lnSpc>
              <a:tabLst>
                <a:tab pos="266700" algn="l"/>
              </a:tabLst>
            </a:pPr>
            <a:r>
              <a:rPr lang="en-US" altLang="zh-CN" sz="2400" spc="277" baseline="6172" dirty="0" smtClean="0">
                <a:solidFill>
                  <a:srgbClr val="006FC0"/>
                </a:solidFill>
                <a:latin typeface="Calibri"/>
                <a:cs typeface="Calibri"/>
              </a:rPr>
              <a:t>4	</a:t>
            </a:r>
            <a:r>
              <a:rPr lang="zh-CN" altLang="en-US" sz="2400" dirty="0" smtClean="0">
                <a:latin typeface="Microsoft YaHei"/>
                <a:cs typeface="Microsoft YaHei"/>
              </a:rPr>
              <a:t>灵活的模糊查询功</a:t>
            </a:r>
            <a:r>
              <a:rPr lang="zh-CN" altLang="en-US" sz="2400" spc="5" dirty="0" smtClean="0">
                <a:latin typeface="Microsoft YaHei"/>
                <a:cs typeface="Microsoft YaHei"/>
              </a:rPr>
              <a:t>能</a:t>
            </a:r>
            <a:endParaRPr lang="zh-CN" altLang="en-US" sz="2400" dirty="0">
              <a:latin typeface="Microsoft YaHei"/>
              <a:cs typeface="Microsoft YaHei"/>
            </a:endParaRPr>
          </a:p>
        </p:txBody>
      </p:sp>
      <p:sp>
        <p:nvSpPr>
          <p:cNvPr id="84" name="object 19"/>
          <p:cNvSpPr txBox="1"/>
          <p:nvPr/>
        </p:nvSpPr>
        <p:spPr>
          <a:xfrm>
            <a:off x="7748881" y="3265743"/>
            <a:ext cx="4080261"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强大的快速结算能</a:t>
            </a:r>
            <a:r>
              <a:rPr lang="zh-CN" altLang="en-US" sz="2400" spc="5" dirty="0" smtClean="0">
                <a:latin typeface="Microsoft YaHei"/>
                <a:cs typeface="Microsoft YaHei"/>
              </a:rPr>
              <a:t>力</a:t>
            </a:r>
            <a:endParaRPr lang="zh-CN" altLang="en-US" sz="2400" dirty="0">
              <a:latin typeface="Microsoft YaHei"/>
              <a:cs typeface="Microsoft YaHei"/>
            </a:endParaRPr>
          </a:p>
        </p:txBody>
      </p:sp>
      <p:sp>
        <p:nvSpPr>
          <p:cNvPr id="85" name="object 20"/>
          <p:cNvSpPr/>
          <p:nvPr/>
        </p:nvSpPr>
        <p:spPr>
          <a:xfrm>
            <a:off x="7519341" y="3223831"/>
            <a:ext cx="190077" cy="367008"/>
          </a:xfrm>
          <a:custGeom>
            <a:avLst/>
            <a:gdLst/>
            <a:ahLst/>
            <a:cxnLst/>
            <a:rect l="l" t="t" r="r" b="b"/>
            <a:pathLst>
              <a:path w="151129" h="339089">
                <a:moveTo>
                  <a:pt x="14363" y="338556"/>
                </a:moveTo>
                <a:lnTo>
                  <a:pt x="7175" y="338556"/>
                </a:lnTo>
                <a:lnTo>
                  <a:pt x="2387" y="336067"/>
                </a:lnTo>
                <a:lnTo>
                  <a:pt x="2387" y="333578"/>
                </a:lnTo>
                <a:lnTo>
                  <a:pt x="0" y="328599"/>
                </a:lnTo>
                <a:lnTo>
                  <a:pt x="2387" y="321132"/>
                </a:lnTo>
                <a:lnTo>
                  <a:pt x="7175" y="321132"/>
                </a:lnTo>
                <a:lnTo>
                  <a:pt x="18058" y="315727"/>
                </a:lnTo>
                <a:lnTo>
                  <a:pt x="71207" y="276013"/>
                </a:lnTo>
                <a:lnTo>
                  <a:pt x="100441" y="239077"/>
                </a:lnTo>
                <a:lnTo>
                  <a:pt x="122760" y="189001"/>
                </a:lnTo>
                <a:lnTo>
                  <a:pt x="131648" y="124472"/>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72"/>
                </a:lnTo>
                <a:lnTo>
                  <a:pt x="140859" y="195650"/>
                </a:lnTo>
                <a:lnTo>
                  <a:pt x="115958" y="250785"/>
                </a:lnTo>
                <a:lnTo>
                  <a:pt x="83477" y="291260"/>
                </a:lnTo>
                <a:lnTo>
                  <a:pt x="50797" y="318458"/>
                </a:lnTo>
                <a:lnTo>
                  <a:pt x="25299" y="333762"/>
                </a:lnTo>
                <a:lnTo>
                  <a:pt x="14363" y="338556"/>
                </a:lnTo>
                <a:close/>
              </a:path>
            </a:pathLst>
          </a:custGeom>
          <a:solidFill>
            <a:srgbClr val="0D8ED0"/>
          </a:solidFill>
        </p:spPr>
        <p:txBody>
          <a:bodyPr wrap="square" lIns="0" tIns="0" rIns="0" bIns="0" rtlCol="0"/>
          <a:lstStyle/>
          <a:p>
            <a:endParaRPr sz="1600"/>
          </a:p>
        </p:txBody>
      </p:sp>
      <p:sp>
        <p:nvSpPr>
          <p:cNvPr id="86" name="object 21"/>
          <p:cNvSpPr/>
          <p:nvPr/>
        </p:nvSpPr>
        <p:spPr>
          <a:xfrm>
            <a:off x="7390780" y="3223831"/>
            <a:ext cx="188478" cy="367008"/>
          </a:xfrm>
          <a:custGeom>
            <a:avLst/>
            <a:gdLst/>
            <a:ahLst/>
            <a:cxnLst/>
            <a:rect l="l" t="t" r="r" b="b"/>
            <a:pathLst>
              <a:path w="149859" h="339089">
                <a:moveTo>
                  <a:pt x="142341" y="338556"/>
                </a:moveTo>
                <a:lnTo>
                  <a:pt x="135102" y="338556"/>
                </a:lnTo>
                <a:lnTo>
                  <a:pt x="56996" y="304407"/>
                </a:lnTo>
                <a:lnTo>
                  <a:pt x="16887" y="270724"/>
                </a:lnTo>
                <a:lnTo>
                  <a:pt x="2110" y="217436"/>
                </a:lnTo>
                <a:lnTo>
                  <a:pt x="0" y="124472"/>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72"/>
                </a:lnTo>
                <a:lnTo>
                  <a:pt x="28417" y="189865"/>
                </a:lnTo>
                <a:lnTo>
                  <a:pt x="51202" y="240183"/>
                </a:lnTo>
                <a:lnTo>
                  <a:pt x="80822" y="276947"/>
                </a:lnTo>
                <a:lnTo>
                  <a:pt x="110442" y="301679"/>
                </a:lnTo>
                <a:lnTo>
                  <a:pt x="142341" y="321132"/>
                </a:lnTo>
                <a:lnTo>
                  <a:pt x="147154" y="321132"/>
                </a:lnTo>
                <a:lnTo>
                  <a:pt x="149567" y="328599"/>
                </a:lnTo>
                <a:lnTo>
                  <a:pt x="147154" y="333578"/>
                </a:lnTo>
                <a:lnTo>
                  <a:pt x="147154" y="336067"/>
                </a:lnTo>
                <a:lnTo>
                  <a:pt x="142341" y="338556"/>
                </a:lnTo>
                <a:close/>
              </a:path>
            </a:pathLst>
          </a:custGeom>
          <a:solidFill>
            <a:srgbClr val="0D8ED0"/>
          </a:solidFill>
        </p:spPr>
        <p:txBody>
          <a:bodyPr wrap="square" lIns="0" tIns="0" rIns="0" bIns="0" rtlCol="0"/>
          <a:lstStyle/>
          <a:p>
            <a:endParaRPr sz="1600"/>
          </a:p>
        </p:txBody>
      </p:sp>
      <p:sp>
        <p:nvSpPr>
          <p:cNvPr id="87" name="object 22"/>
          <p:cNvSpPr txBox="1"/>
          <p:nvPr/>
        </p:nvSpPr>
        <p:spPr>
          <a:xfrm>
            <a:off x="7494233" y="3319424"/>
            <a:ext cx="134969" cy="246221"/>
          </a:xfrm>
          <a:prstGeom prst="rect">
            <a:avLst/>
          </a:prstGeom>
        </p:spPr>
        <p:txBody>
          <a:bodyPr vert="horz" wrap="square" lIns="0" tIns="0" rIns="0" bIns="0" rtlCol="0">
            <a:spAutoFit/>
          </a:bodyPr>
          <a:lstStyle/>
          <a:p>
            <a:pPr marL="12700">
              <a:lnSpc>
                <a:spcPct val="100000"/>
              </a:lnSpc>
            </a:pPr>
            <a:r>
              <a:rPr sz="1600" spc="185" dirty="0">
                <a:solidFill>
                  <a:srgbClr val="006FC0"/>
                </a:solidFill>
                <a:latin typeface="Calibri"/>
                <a:cs typeface="Calibri"/>
              </a:rPr>
              <a:t>5</a:t>
            </a:r>
            <a:endParaRPr sz="1600">
              <a:latin typeface="Calibri"/>
              <a:cs typeface="Calibri"/>
            </a:endParaRPr>
          </a:p>
        </p:txBody>
      </p:sp>
      <p:sp>
        <p:nvSpPr>
          <p:cNvPr id="88" name="object 23"/>
          <p:cNvSpPr txBox="1"/>
          <p:nvPr/>
        </p:nvSpPr>
        <p:spPr>
          <a:xfrm>
            <a:off x="7748882" y="3757410"/>
            <a:ext cx="4443118"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支持挂单、提单功</a:t>
            </a:r>
            <a:r>
              <a:rPr lang="zh-CN" altLang="en-US" sz="2400" spc="5" dirty="0" smtClean="0">
                <a:latin typeface="Microsoft YaHei"/>
                <a:cs typeface="Microsoft YaHei"/>
              </a:rPr>
              <a:t>能</a:t>
            </a:r>
            <a:endParaRPr lang="zh-CN" altLang="en-US" sz="2400" dirty="0">
              <a:latin typeface="Microsoft YaHei"/>
              <a:cs typeface="Microsoft YaHei"/>
            </a:endParaRPr>
          </a:p>
        </p:txBody>
      </p:sp>
      <p:sp>
        <p:nvSpPr>
          <p:cNvPr id="89" name="object 24"/>
          <p:cNvSpPr/>
          <p:nvPr/>
        </p:nvSpPr>
        <p:spPr>
          <a:xfrm>
            <a:off x="7519341" y="3715500"/>
            <a:ext cx="190077" cy="367008"/>
          </a:xfrm>
          <a:custGeom>
            <a:avLst/>
            <a:gdLst/>
            <a:ahLst/>
            <a:cxnLst/>
            <a:rect l="l" t="t" r="r" b="b"/>
            <a:pathLst>
              <a:path w="151129" h="339089">
                <a:moveTo>
                  <a:pt x="14363" y="338556"/>
                </a:moveTo>
                <a:lnTo>
                  <a:pt x="7175" y="338556"/>
                </a:lnTo>
                <a:lnTo>
                  <a:pt x="2387" y="336067"/>
                </a:lnTo>
                <a:lnTo>
                  <a:pt x="2387" y="333578"/>
                </a:lnTo>
                <a:lnTo>
                  <a:pt x="0" y="328599"/>
                </a:lnTo>
                <a:lnTo>
                  <a:pt x="2387" y="321119"/>
                </a:lnTo>
                <a:lnTo>
                  <a:pt x="7175" y="321119"/>
                </a:lnTo>
                <a:lnTo>
                  <a:pt x="18058" y="315714"/>
                </a:lnTo>
                <a:lnTo>
                  <a:pt x="71207" y="276001"/>
                </a:lnTo>
                <a:lnTo>
                  <a:pt x="100441" y="239064"/>
                </a:lnTo>
                <a:lnTo>
                  <a:pt x="122760" y="188988"/>
                </a:lnTo>
                <a:lnTo>
                  <a:pt x="131648" y="124460"/>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60"/>
                </a:lnTo>
                <a:lnTo>
                  <a:pt x="140859" y="195638"/>
                </a:lnTo>
                <a:lnTo>
                  <a:pt x="115958" y="250776"/>
                </a:lnTo>
                <a:lnTo>
                  <a:pt x="83477" y="291253"/>
                </a:lnTo>
                <a:lnTo>
                  <a:pt x="50797" y="318454"/>
                </a:lnTo>
                <a:lnTo>
                  <a:pt x="25299" y="333761"/>
                </a:lnTo>
                <a:lnTo>
                  <a:pt x="14363" y="338556"/>
                </a:lnTo>
                <a:close/>
              </a:path>
            </a:pathLst>
          </a:custGeom>
          <a:solidFill>
            <a:srgbClr val="0D8ED0"/>
          </a:solidFill>
        </p:spPr>
        <p:txBody>
          <a:bodyPr wrap="square" lIns="0" tIns="0" rIns="0" bIns="0" rtlCol="0"/>
          <a:lstStyle/>
          <a:p>
            <a:endParaRPr sz="1600"/>
          </a:p>
        </p:txBody>
      </p:sp>
      <p:sp>
        <p:nvSpPr>
          <p:cNvPr id="90" name="object 25"/>
          <p:cNvSpPr/>
          <p:nvPr/>
        </p:nvSpPr>
        <p:spPr>
          <a:xfrm>
            <a:off x="7390780" y="3715500"/>
            <a:ext cx="188478" cy="367008"/>
          </a:xfrm>
          <a:custGeom>
            <a:avLst/>
            <a:gdLst/>
            <a:ahLst/>
            <a:cxnLst/>
            <a:rect l="l" t="t" r="r" b="b"/>
            <a:pathLst>
              <a:path w="149859" h="339089">
                <a:moveTo>
                  <a:pt x="142341" y="338556"/>
                </a:moveTo>
                <a:lnTo>
                  <a:pt x="135102" y="338556"/>
                </a:lnTo>
                <a:lnTo>
                  <a:pt x="56996" y="304400"/>
                </a:lnTo>
                <a:lnTo>
                  <a:pt x="16887" y="270713"/>
                </a:lnTo>
                <a:lnTo>
                  <a:pt x="2110" y="217423"/>
                </a:lnTo>
                <a:lnTo>
                  <a:pt x="0" y="124460"/>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60"/>
                </a:lnTo>
                <a:lnTo>
                  <a:pt x="28417" y="189852"/>
                </a:lnTo>
                <a:lnTo>
                  <a:pt x="51202" y="240170"/>
                </a:lnTo>
                <a:lnTo>
                  <a:pt x="80822" y="276934"/>
                </a:lnTo>
                <a:lnTo>
                  <a:pt x="110442" y="301666"/>
                </a:lnTo>
                <a:lnTo>
                  <a:pt x="142341" y="321119"/>
                </a:lnTo>
                <a:lnTo>
                  <a:pt x="147154" y="321119"/>
                </a:lnTo>
                <a:lnTo>
                  <a:pt x="149567" y="328599"/>
                </a:lnTo>
                <a:lnTo>
                  <a:pt x="147154" y="333578"/>
                </a:lnTo>
                <a:lnTo>
                  <a:pt x="147154" y="336067"/>
                </a:lnTo>
                <a:lnTo>
                  <a:pt x="142341" y="338556"/>
                </a:lnTo>
                <a:close/>
              </a:path>
            </a:pathLst>
          </a:custGeom>
          <a:solidFill>
            <a:srgbClr val="0D8ED0"/>
          </a:solidFill>
        </p:spPr>
        <p:txBody>
          <a:bodyPr wrap="square" lIns="0" tIns="0" rIns="0" bIns="0" rtlCol="0"/>
          <a:lstStyle/>
          <a:p>
            <a:endParaRPr sz="1600"/>
          </a:p>
        </p:txBody>
      </p:sp>
      <p:sp>
        <p:nvSpPr>
          <p:cNvPr id="91" name="object 26"/>
          <p:cNvSpPr txBox="1"/>
          <p:nvPr/>
        </p:nvSpPr>
        <p:spPr>
          <a:xfrm>
            <a:off x="7494233" y="3811080"/>
            <a:ext cx="134969" cy="246221"/>
          </a:xfrm>
          <a:prstGeom prst="rect">
            <a:avLst/>
          </a:prstGeom>
        </p:spPr>
        <p:txBody>
          <a:bodyPr vert="horz" wrap="square" lIns="0" tIns="0" rIns="0" bIns="0" rtlCol="0">
            <a:spAutoFit/>
          </a:bodyPr>
          <a:lstStyle/>
          <a:p>
            <a:pPr marL="12700">
              <a:lnSpc>
                <a:spcPct val="100000"/>
              </a:lnSpc>
            </a:pPr>
            <a:r>
              <a:rPr sz="1600" spc="185" dirty="0">
                <a:solidFill>
                  <a:srgbClr val="006FC0"/>
                </a:solidFill>
                <a:latin typeface="Calibri"/>
                <a:cs typeface="Calibri"/>
              </a:rPr>
              <a:t>6</a:t>
            </a:r>
            <a:endParaRPr sz="1600">
              <a:latin typeface="Calibri"/>
              <a:cs typeface="Calibri"/>
            </a:endParaRPr>
          </a:p>
        </p:txBody>
      </p:sp>
      <p:sp>
        <p:nvSpPr>
          <p:cNvPr id="92" name="object 27"/>
          <p:cNvSpPr txBox="1"/>
          <p:nvPr/>
        </p:nvSpPr>
        <p:spPr>
          <a:xfrm>
            <a:off x="7748881" y="4283964"/>
            <a:ext cx="3688375"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支持跨店查库存、取货</a:t>
            </a:r>
            <a:endParaRPr lang="zh-CN" altLang="en-US" sz="2400" dirty="0">
              <a:latin typeface="Microsoft YaHei"/>
              <a:cs typeface="Microsoft YaHei"/>
            </a:endParaRPr>
          </a:p>
        </p:txBody>
      </p:sp>
      <p:sp>
        <p:nvSpPr>
          <p:cNvPr id="93" name="object 28"/>
          <p:cNvSpPr/>
          <p:nvPr/>
        </p:nvSpPr>
        <p:spPr>
          <a:xfrm>
            <a:off x="7519341" y="4242054"/>
            <a:ext cx="190077" cy="367008"/>
          </a:xfrm>
          <a:custGeom>
            <a:avLst/>
            <a:gdLst/>
            <a:ahLst/>
            <a:cxnLst/>
            <a:rect l="l" t="t" r="r" b="b"/>
            <a:pathLst>
              <a:path w="151129" h="339089">
                <a:moveTo>
                  <a:pt x="14363" y="338556"/>
                </a:moveTo>
                <a:lnTo>
                  <a:pt x="7175" y="338556"/>
                </a:lnTo>
                <a:lnTo>
                  <a:pt x="2387" y="336067"/>
                </a:lnTo>
                <a:lnTo>
                  <a:pt x="2387" y="333578"/>
                </a:lnTo>
                <a:lnTo>
                  <a:pt x="0" y="328599"/>
                </a:lnTo>
                <a:lnTo>
                  <a:pt x="2387" y="321132"/>
                </a:lnTo>
                <a:lnTo>
                  <a:pt x="7175" y="321132"/>
                </a:lnTo>
                <a:lnTo>
                  <a:pt x="18058" y="315727"/>
                </a:lnTo>
                <a:lnTo>
                  <a:pt x="71207" y="276013"/>
                </a:lnTo>
                <a:lnTo>
                  <a:pt x="100441" y="239077"/>
                </a:lnTo>
                <a:lnTo>
                  <a:pt x="122760" y="189001"/>
                </a:lnTo>
                <a:lnTo>
                  <a:pt x="131648" y="124472"/>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72"/>
                </a:lnTo>
                <a:lnTo>
                  <a:pt x="140859" y="195650"/>
                </a:lnTo>
                <a:lnTo>
                  <a:pt x="115958" y="250785"/>
                </a:lnTo>
                <a:lnTo>
                  <a:pt x="83477" y="291260"/>
                </a:lnTo>
                <a:lnTo>
                  <a:pt x="50797" y="318458"/>
                </a:lnTo>
                <a:lnTo>
                  <a:pt x="25299" y="333762"/>
                </a:lnTo>
                <a:lnTo>
                  <a:pt x="14363" y="338556"/>
                </a:lnTo>
                <a:close/>
              </a:path>
            </a:pathLst>
          </a:custGeom>
          <a:solidFill>
            <a:srgbClr val="0D8ED0"/>
          </a:solidFill>
        </p:spPr>
        <p:txBody>
          <a:bodyPr wrap="square" lIns="0" tIns="0" rIns="0" bIns="0" rtlCol="0"/>
          <a:lstStyle/>
          <a:p>
            <a:endParaRPr sz="1600"/>
          </a:p>
        </p:txBody>
      </p:sp>
      <p:sp>
        <p:nvSpPr>
          <p:cNvPr id="94" name="object 29"/>
          <p:cNvSpPr/>
          <p:nvPr/>
        </p:nvSpPr>
        <p:spPr>
          <a:xfrm>
            <a:off x="7390780" y="4242054"/>
            <a:ext cx="188478" cy="367008"/>
          </a:xfrm>
          <a:custGeom>
            <a:avLst/>
            <a:gdLst/>
            <a:ahLst/>
            <a:cxnLst/>
            <a:rect l="l" t="t" r="r" b="b"/>
            <a:pathLst>
              <a:path w="149859" h="339089">
                <a:moveTo>
                  <a:pt x="142341" y="338556"/>
                </a:moveTo>
                <a:lnTo>
                  <a:pt x="135102" y="338556"/>
                </a:lnTo>
                <a:lnTo>
                  <a:pt x="56996" y="304407"/>
                </a:lnTo>
                <a:lnTo>
                  <a:pt x="16887" y="270724"/>
                </a:lnTo>
                <a:lnTo>
                  <a:pt x="2110" y="217436"/>
                </a:lnTo>
                <a:lnTo>
                  <a:pt x="0" y="124472"/>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72"/>
                </a:lnTo>
                <a:lnTo>
                  <a:pt x="28417" y="189865"/>
                </a:lnTo>
                <a:lnTo>
                  <a:pt x="51202" y="240183"/>
                </a:lnTo>
                <a:lnTo>
                  <a:pt x="80822" y="276947"/>
                </a:lnTo>
                <a:lnTo>
                  <a:pt x="110442" y="301679"/>
                </a:lnTo>
                <a:lnTo>
                  <a:pt x="142341" y="321132"/>
                </a:lnTo>
                <a:lnTo>
                  <a:pt x="147154" y="321132"/>
                </a:lnTo>
                <a:lnTo>
                  <a:pt x="149567" y="328599"/>
                </a:lnTo>
                <a:lnTo>
                  <a:pt x="147154" y="333578"/>
                </a:lnTo>
                <a:lnTo>
                  <a:pt x="147154" y="336067"/>
                </a:lnTo>
                <a:lnTo>
                  <a:pt x="142341" y="338556"/>
                </a:lnTo>
                <a:close/>
              </a:path>
            </a:pathLst>
          </a:custGeom>
          <a:solidFill>
            <a:srgbClr val="0D8ED0"/>
          </a:solidFill>
        </p:spPr>
        <p:txBody>
          <a:bodyPr wrap="square" lIns="0" tIns="0" rIns="0" bIns="0" rtlCol="0"/>
          <a:lstStyle/>
          <a:p>
            <a:endParaRPr sz="1600"/>
          </a:p>
        </p:txBody>
      </p:sp>
      <p:sp>
        <p:nvSpPr>
          <p:cNvPr id="95" name="object 30"/>
          <p:cNvSpPr txBox="1"/>
          <p:nvPr/>
        </p:nvSpPr>
        <p:spPr>
          <a:xfrm>
            <a:off x="7494233" y="4337648"/>
            <a:ext cx="134969" cy="246221"/>
          </a:xfrm>
          <a:prstGeom prst="rect">
            <a:avLst/>
          </a:prstGeom>
        </p:spPr>
        <p:txBody>
          <a:bodyPr vert="horz" wrap="square" lIns="0" tIns="0" rIns="0" bIns="0" rtlCol="0">
            <a:spAutoFit/>
          </a:bodyPr>
          <a:lstStyle/>
          <a:p>
            <a:pPr marL="12700">
              <a:lnSpc>
                <a:spcPct val="100000"/>
              </a:lnSpc>
            </a:pPr>
            <a:r>
              <a:rPr sz="1600" spc="185" dirty="0">
                <a:solidFill>
                  <a:srgbClr val="006FC0"/>
                </a:solidFill>
                <a:latin typeface="Calibri"/>
                <a:cs typeface="Calibri"/>
              </a:rPr>
              <a:t>7</a:t>
            </a:r>
            <a:endParaRPr sz="1600">
              <a:latin typeface="Calibri"/>
              <a:cs typeface="Calibri"/>
            </a:endParaRPr>
          </a:p>
        </p:txBody>
      </p:sp>
      <p:sp>
        <p:nvSpPr>
          <p:cNvPr id="96" name="object 31"/>
          <p:cNvSpPr/>
          <p:nvPr/>
        </p:nvSpPr>
        <p:spPr>
          <a:xfrm>
            <a:off x="7519341" y="4768609"/>
            <a:ext cx="190077" cy="367008"/>
          </a:xfrm>
          <a:custGeom>
            <a:avLst/>
            <a:gdLst/>
            <a:ahLst/>
            <a:cxnLst/>
            <a:rect l="l" t="t" r="r" b="b"/>
            <a:pathLst>
              <a:path w="151129" h="339089">
                <a:moveTo>
                  <a:pt x="14363" y="338556"/>
                </a:moveTo>
                <a:lnTo>
                  <a:pt x="7175" y="338556"/>
                </a:lnTo>
                <a:lnTo>
                  <a:pt x="2387" y="336067"/>
                </a:lnTo>
                <a:lnTo>
                  <a:pt x="2387" y="333578"/>
                </a:lnTo>
                <a:lnTo>
                  <a:pt x="0" y="328599"/>
                </a:lnTo>
                <a:lnTo>
                  <a:pt x="2387" y="321132"/>
                </a:lnTo>
                <a:lnTo>
                  <a:pt x="7175" y="321132"/>
                </a:lnTo>
                <a:lnTo>
                  <a:pt x="18058" y="315727"/>
                </a:lnTo>
                <a:lnTo>
                  <a:pt x="71207" y="276013"/>
                </a:lnTo>
                <a:lnTo>
                  <a:pt x="100441" y="239077"/>
                </a:lnTo>
                <a:lnTo>
                  <a:pt x="122760" y="189001"/>
                </a:lnTo>
                <a:lnTo>
                  <a:pt x="131648" y="124472"/>
                </a:lnTo>
                <a:lnTo>
                  <a:pt x="131648" y="59753"/>
                </a:lnTo>
                <a:lnTo>
                  <a:pt x="76821" y="52439"/>
                </a:lnTo>
                <a:lnTo>
                  <a:pt x="37699" y="38588"/>
                </a:lnTo>
                <a:lnTo>
                  <a:pt x="13837" y="24738"/>
                </a:lnTo>
                <a:lnTo>
                  <a:pt x="4787" y="17424"/>
                </a:lnTo>
                <a:lnTo>
                  <a:pt x="0" y="14935"/>
                </a:lnTo>
                <a:lnTo>
                  <a:pt x="0" y="7467"/>
                </a:lnTo>
                <a:lnTo>
                  <a:pt x="4787" y="4978"/>
                </a:lnTo>
                <a:lnTo>
                  <a:pt x="7175" y="0"/>
                </a:lnTo>
                <a:lnTo>
                  <a:pt x="14363" y="0"/>
                </a:lnTo>
                <a:lnTo>
                  <a:pt x="16751" y="2489"/>
                </a:lnTo>
                <a:lnTo>
                  <a:pt x="41584" y="24082"/>
                </a:lnTo>
                <a:lnTo>
                  <a:pt x="62828" y="35171"/>
                </a:lnTo>
                <a:lnTo>
                  <a:pt x="92151" y="39256"/>
                </a:lnTo>
                <a:lnTo>
                  <a:pt x="141224" y="39839"/>
                </a:lnTo>
                <a:lnTo>
                  <a:pt x="146011" y="39839"/>
                </a:lnTo>
                <a:lnTo>
                  <a:pt x="150799" y="44818"/>
                </a:lnTo>
                <a:lnTo>
                  <a:pt x="150799" y="124472"/>
                </a:lnTo>
                <a:lnTo>
                  <a:pt x="140859" y="195650"/>
                </a:lnTo>
                <a:lnTo>
                  <a:pt x="115958" y="250785"/>
                </a:lnTo>
                <a:lnTo>
                  <a:pt x="83477" y="291260"/>
                </a:lnTo>
                <a:lnTo>
                  <a:pt x="50797" y="318458"/>
                </a:lnTo>
                <a:lnTo>
                  <a:pt x="25299" y="333762"/>
                </a:lnTo>
                <a:lnTo>
                  <a:pt x="14363" y="338556"/>
                </a:lnTo>
                <a:close/>
              </a:path>
            </a:pathLst>
          </a:custGeom>
          <a:solidFill>
            <a:srgbClr val="0D8ED0"/>
          </a:solidFill>
        </p:spPr>
        <p:txBody>
          <a:bodyPr wrap="square" lIns="0" tIns="0" rIns="0" bIns="0" rtlCol="0"/>
          <a:lstStyle/>
          <a:p>
            <a:endParaRPr sz="1600"/>
          </a:p>
        </p:txBody>
      </p:sp>
      <p:sp>
        <p:nvSpPr>
          <p:cNvPr id="97" name="object 32"/>
          <p:cNvSpPr/>
          <p:nvPr/>
        </p:nvSpPr>
        <p:spPr>
          <a:xfrm>
            <a:off x="7390780" y="4768609"/>
            <a:ext cx="188478" cy="367008"/>
          </a:xfrm>
          <a:custGeom>
            <a:avLst/>
            <a:gdLst/>
            <a:ahLst/>
            <a:cxnLst/>
            <a:rect l="l" t="t" r="r" b="b"/>
            <a:pathLst>
              <a:path w="149859" h="339089">
                <a:moveTo>
                  <a:pt x="142341" y="338556"/>
                </a:moveTo>
                <a:lnTo>
                  <a:pt x="135102" y="338556"/>
                </a:lnTo>
                <a:lnTo>
                  <a:pt x="56996" y="304407"/>
                </a:lnTo>
                <a:lnTo>
                  <a:pt x="16887" y="270724"/>
                </a:lnTo>
                <a:lnTo>
                  <a:pt x="2110" y="217436"/>
                </a:lnTo>
                <a:lnTo>
                  <a:pt x="0" y="124472"/>
                </a:lnTo>
                <a:lnTo>
                  <a:pt x="0" y="44818"/>
                </a:lnTo>
                <a:lnTo>
                  <a:pt x="2412" y="39839"/>
                </a:lnTo>
                <a:lnTo>
                  <a:pt x="9651" y="39839"/>
                </a:lnTo>
                <a:lnTo>
                  <a:pt x="63482" y="34003"/>
                </a:lnTo>
                <a:lnTo>
                  <a:pt x="101931" y="21164"/>
                </a:lnTo>
                <a:lnTo>
                  <a:pt x="125000" y="8325"/>
                </a:lnTo>
                <a:lnTo>
                  <a:pt x="132689" y="2489"/>
                </a:lnTo>
                <a:lnTo>
                  <a:pt x="137515" y="0"/>
                </a:lnTo>
                <a:lnTo>
                  <a:pt x="142341" y="0"/>
                </a:lnTo>
                <a:lnTo>
                  <a:pt x="149567" y="7467"/>
                </a:lnTo>
                <a:lnTo>
                  <a:pt x="149567" y="14935"/>
                </a:lnTo>
                <a:lnTo>
                  <a:pt x="144741" y="17424"/>
                </a:lnTo>
                <a:lnTo>
                  <a:pt x="137015" y="24738"/>
                </a:lnTo>
                <a:lnTo>
                  <a:pt x="113684" y="38588"/>
                </a:lnTo>
                <a:lnTo>
                  <a:pt x="74522" y="52439"/>
                </a:lnTo>
                <a:lnTo>
                  <a:pt x="19303" y="59753"/>
                </a:lnTo>
                <a:lnTo>
                  <a:pt x="19303" y="124472"/>
                </a:lnTo>
                <a:lnTo>
                  <a:pt x="28417" y="189865"/>
                </a:lnTo>
                <a:lnTo>
                  <a:pt x="51202" y="240183"/>
                </a:lnTo>
                <a:lnTo>
                  <a:pt x="80822" y="276947"/>
                </a:lnTo>
                <a:lnTo>
                  <a:pt x="110442" y="301679"/>
                </a:lnTo>
                <a:lnTo>
                  <a:pt x="142341" y="321132"/>
                </a:lnTo>
                <a:lnTo>
                  <a:pt x="147154" y="321132"/>
                </a:lnTo>
                <a:lnTo>
                  <a:pt x="149567" y="328599"/>
                </a:lnTo>
                <a:lnTo>
                  <a:pt x="147154" y="333578"/>
                </a:lnTo>
                <a:lnTo>
                  <a:pt x="147154" y="336067"/>
                </a:lnTo>
                <a:lnTo>
                  <a:pt x="142341" y="338556"/>
                </a:lnTo>
                <a:close/>
              </a:path>
            </a:pathLst>
          </a:custGeom>
          <a:solidFill>
            <a:srgbClr val="0D8ED0"/>
          </a:solidFill>
        </p:spPr>
        <p:txBody>
          <a:bodyPr wrap="square" lIns="0" tIns="0" rIns="0" bIns="0" rtlCol="0"/>
          <a:lstStyle/>
          <a:p>
            <a:endParaRPr sz="1600"/>
          </a:p>
        </p:txBody>
      </p:sp>
      <p:sp>
        <p:nvSpPr>
          <p:cNvPr id="98" name="object 33"/>
          <p:cNvSpPr txBox="1"/>
          <p:nvPr/>
        </p:nvSpPr>
        <p:spPr>
          <a:xfrm>
            <a:off x="7494235" y="4810519"/>
            <a:ext cx="3484448" cy="369332"/>
          </a:xfrm>
          <a:prstGeom prst="rect">
            <a:avLst/>
          </a:prstGeom>
        </p:spPr>
        <p:txBody>
          <a:bodyPr vert="horz" wrap="square" lIns="0" tIns="0" rIns="0" bIns="0" rtlCol="0">
            <a:spAutoFit/>
          </a:bodyPr>
          <a:lstStyle/>
          <a:p>
            <a:pPr marL="12700">
              <a:lnSpc>
                <a:spcPct val="100000"/>
              </a:lnSpc>
              <a:tabLst>
                <a:tab pos="266700" algn="l"/>
              </a:tabLst>
            </a:pPr>
            <a:r>
              <a:rPr lang="en-US" altLang="zh-CN" sz="2400" spc="277" baseline="6172" dirty="0" smtClean="0">
                <a:solidFill>
                  <a:srgbClr val="006FC0"/>
                </a:solidFill>
                <a:latin typeface="Calibri"/>
                <a:cs typeface="Calibri"/>
              </a:rPr>
              <a:t>8	</a:t>
            </a:r>
            <a:r>
              <a:rPr lang="en-US" altLang="zh-CN" sz="2400" dirty="0" smtClean="0">
                <a:latin typeface="Microsoft YaHei"/>
                <a:cs typeface="Microsoft YaHei"/>
              </a:rPr>
              <a:t>O2O</a:t>
            </a:r>
            <a:r>
              <a:rPr lang="zh-CN" altLang="en-US" sz="2400" dirty="0" smtClean="0">
                <a:latin typeface="Microsoft YaHei"/>
                <a:cs typeface="Microsoft YaHei"/>
              </a:rPr>
              <a:t>微订单无缝对接</a:t>
            </a:r>
            <a:endParaRPr lang="zh-CN" altLang="en-US" sz="2400" dirty="0">
              <a:latin typeface="Microsoft YaHei"/>
              <a:cs typeface="Microsoft YaHei"/>
            </a:endParaRPr>
          </a:p>
        </p:txBody>
      </p:sp>
      <p:sp>
        <p:nvSpPr>
          <p:cNvPr id="99" name="object 34"/>
          <p:cNvSpPr txBox="1"/>
          <p:nvPr/>
        </p:nvSpPr>
        <p:spPr>
          <a:xfrm>
            <a:off x="7748882" y="5337087"/>
            <a:ext cx="5038204"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商品原价、折扣情况一目了</a:t>
            </a:r>
            <a:r>
              <a:rPr lang="zh-CN" altLang="en-US" sz="2400" spc="5" dirty="0" smtClean="0">
                <a:latin typeface="Microsoft YaHei"/>
                <a:cs typeface="Microsoft YaHei"/>
              </a:rPr>
              <a:t>然</a:t>
            </a:r>
            <a:endParaRPr lang="zh-CN" altLang="en-US" sz="2400" dirty="0">
              <a:latin typeface="Microsoft YaHei"/>
              <a:cs typeface="Microsoft YaHei"/>
            </a:endParaRPr>
          </a:p>
        </p:txBody>
      </p:sp>
      <p:sp>
        <p:nvSpPr>
          <p:cNvPr id="100" name="object 35"/>
          <p:cNvSpPr/>
          <p:nvPr/>
        </p:nvSpPr>
        <p:spPr>
          <a:xfrm>
            <a:off x="7519341" y="5295176"/>
            <a:ext cx="190077" cy="367008"/>
          </a:xfrm>
          <a:custGeom>
            <a:avLst/>
            <a:gdLst/>
            <a:ahLst/>
            <a:cxnLst/>
            <a:rect l="l" t="t" r="r" b="b"/>
            <a:pathLst>
              <a:path w="151129" h="339089">
                <a:moveTo>
                  <a:pt x="14363" y="338543"/>
                </a:moveTo>
                <a:lnTo>
                  <a:pt x="7175" y="338543"/>
                </a:lnTo>
                <a:lnTo>
                  <a:pt x="2387" y="336054"/>
                </a:lnTo>
                <a:lnTo>
                  <a:pt x="2387" y="333565"/>
                </a:lnTo>
                <a:lnTo>
                  <a:pt x="0" y="328587"/>
                </a:lnTo>
                <a:lnTo>
                  <a:pt x="2387" y="321119"/>
                </a:lnTo>
                <a:lnTo>
                  <a:pt x="7175" y="321119"/>
                </a:lnTo>
                <a:lnTo>
                  <a:pt x="18058" y="315714"/>
                </a:lnTo>
                <a:lnTo>
                  <a:pt x="71207" y="276001"/>
                </a:lnTo>
                <a:lnTo>
                  <a:pt x="100441" y="239064"/>
                </a:lnTo>
                <a:lnTo>
                  <a:pt x="122760" y="188988"/>
                </a:lnTo>
                <a:lnTo>
                  <a:pt x="131648" y="124460"/>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60"/>
                </a:lnTo>
                <a:lnTo>
                  <a:pt x="140859" y="195638"/>
                </a:lnTo>
                <a:lnTo>
                  <a:pt x="115958" y="250772"/>
                </a:lnTo>
                <a:lnTo>
                  <a:pt x="83477" y="291247"/>
                </a:lnTo>
                <a:lnTo>
                  <a:pt x="50797" y="318445"/>
                </a:lnTo>
                <a:lnTo>
                  <a:pt x="25299" y="333749"/>
                </a:lnTo>
                <a:lnTo>
                  <a:pt x="14363" y="338543"/>
                </a:lnTo>
                <a:close/>
              </a:path>
            </a:pathLst>
          </a:custGeom>
          <a:solidFill>
            <a:srgbClr val="0D8ED0"/>
          </a:solidFill>
        </p:spPr>
        <p:txBody>
          <a:bodyPr wrap="square" lIns="0" tIns="0" rIns="0" bIns="0" rtlCol="0"/>
          <a:lstStyle/>
          <a:p>
            <a:endParaRPr sz="1600"/>
          </a:p>
        </p:txBody>
      </p:sp>
      <p:sp>
        <p:nvSpPr>
          <p:cNvPr id="101" name="object 36"/>
          <p:cNvSpPr/>
          <p:nvPr/>
        </p:nvSpPr>
        <p:spPr>
          <a:xfrm>
            <a:off x="7390780" y="5295176"/>
            <a:ext cx="188478" cy="367008"/>
          </a:xfrm>
          <a:custGeom>
            <a:avLst/>
            <a:gdLst/>
            <a:ahLst/>
            <a:cxnLst/>
            <a:rect l="l" t="t" r="r" b="b"/>
            <a:pathLst>
              <a:path w="149859" h="339089">
                <a:moveTo>
                  <a:pt x="142341" y="338543"/>
                </a:moveTo>
                <a:lnTo>
                  <a:pt x="135102" y="338543"/>
                </a:lnTo>
                <a:lnTo>
                  <a:pt x="56996" y="304394"/>
                </a:lnTo>
                <a:lnTo>
                  <a:pt x="16887" y="270711"/>
                </a:lnTo>
                <a:lnTo>
                  <a:pt x="2110" y="217423"/>
                </a:lnTo>
                <a:lnTo>
                  <a:pt x="0" y="124460"/>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60"/>
                </a:lnTo>
                <a:lnTo>
                  <a:pt x="28417" y="189852"/>
                </a:lnTo>
                <a:lnTo>
                  <a:pt x="51202" y="240170"/>
                </a:lnTo>
                <a:lnTo>
                  <a:pt x="80822" y="276934"/>
                </a:lnTo>
                <a:lnTo>
                  <a:pt x="110442" y="301666"/>
                </a:lnTo>
                <a:lnTo>
                  <a:pt x="142341" y="321119"/>
                </a:lnTo>
                <a:lnTo>
                  <a:pt x="147154" y="321119"/>
                </a:lnTo>
                <a:lnTo>
                  <a:pt x="149567" y="328587"/>
                </a:lnTo>
                <a:lnTo>
                  <a:pt x="147154" y="333565"/>
                </a:lnTo>
                <a:lnTo>
                  <a:pt x="147154" y="336054"/>
                </a:lnTo>
                <a:lnTo>
                  <a:pt x="142341" y="338543"/>
                </a:lnTo>
                <a:close/>
              </a:path>
            </a:pathLst>
          </a:custGeom>
          <a:solidFill>
            <a:srgbClr val="0D8ED0"/>
          </a:solidFill>
        </p:spPr>
        <p:txBody>
          <a:bodyPr wrap="square" lIns="0" tIns="0" rIns="0" bIns="0" rtlCol="0"/>
          <a:lstStyle/>
          <a:p>
            <a:endParaRPr sz="1600"/>
          </a:p>
        </p:txBody>
      </p:sp>
      <p:sp>
        <p:nvSpPr>
          <p:cNvPr id="102" name="object 37"/>
          <p:cNvSpPr txBox="1"/>
          <p:nvPr/>
        </p:nvSpPr>
        <p:spPr>
          <a:xfrm>
            <a:off x="7494233" y="5390758"/>
            <a:ext cx="134969" cy="246221"/>
          </a:xfrm>
          <a:prstGeom prst="rect">
            <a:avLst/>
          </a:prstGeom>
        </p:spPr>
        <p:txBody>
          <a:bodyPr vert="horz" wrap="square" lIns="0" tIns="0" rIns="0" bIns="0" rtlCol="0">
            <a:spAutoFit/>
          </a:bodyPr>
          <a:lstStyle/>
          <a:p>
            <a:pPr marL="12700">
              <a:lnSpc>
                <a:spcPct val="100000"/>
              </a:lnSpc>
            </a:pPr>
            <a:r>
              <a:rPr sz="1600" spc="185" dirty="0">
                <a:solidFill>
                  <a:srgbClr val="006FC0"/>
                </a:solidFill>
                <a:latin typeface="Calibri"/>
                <a:cs typeface="Calibri"/>
              </a:rPr>
              <a:t>9</a:t>
            </a:r>
            <a:endParaRPr sz="1600">
              <a:latin typeface="Calibri"/>
              <a:cs typeface="Calibri"/>
            </a:endParaRPr>
          </a:p>
        </p:txBody>
      </p:sp>
      <p:pic>
        <p:nvPicPr>
          <p:cNvPr id="103" name="Picture 2"/>
          <p:cNvPicPr>
            <a:picLocks noChangeAspect="1" noChangeArrowheads="1"/>
          </p:cNvPicPr>
          <p:nvPr/>
        </p:nvPicPr>
        <p:blipFill>
          <a:blip r:embed="rId3"/>
          <a:srcRect/>
          <a:stretch>
            <a:fillRect/>
          </a:stretch>
        </p:blipFill>
        <p:spPr bwMode="auto">
          <a:xfrm>
            <a:off x="413657" y="1632857"/>
            <a:ext cx="6840000" cy="3845622"/>
          </a:xfrm>
          <a:prstGeom prst="rect">
            <a:avLst/>
          </a:prstGeom>
          <a:noFill/>
          <a:ln w="9525">
            <a:noFill/>
            <a:miter lim="800000"/>
            <a:headEnd/>
            <a:tailEnd/>
          </a:ln>
          <a:effectLst/>
        </p:spPr>
      </p:pic>
      <p:sp>
        <p:nvSpPr>
          <p:cNvPr id="104" name="object 34"/>
          <p:cNvSpPr txBox="1"/>
          <p:nvPr/>
        </p:nvSpPr>
        <p:spPr>
          <a:xfrm>
            <a:off x="7757251" y="5775732"/>
            <a:ext cx="2939778"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门店零维护</a:t>
            </a:r>
            <a:endParaRPr lang="zh-CN" altLang="en-US" sz="2400" dirty="0">
              <a:latin typeface="Microsoft YaHei"/>
              <a:cs typeface="Microsoft YaHei"/>
            </a:endParaRPr>
          </a:p>
        </p:txBody>
      </p:sp>
      <p:sp>
        <p:nvSpPr>
          <p:cNvPr id="105" name="object 35"/>
          <p:cNvSpPr/>
          <p:nvPr/>
        </p:nvSpPr>
        <p:spPr>
          <a:xfrm>
            <a:off x="7527711" y="5733822"/>
            <a:ext cx="190077" cy="367008"/>
          </a:xfrm>
          <a:custGeom>
            <a:avLst/>
            <a:gdLst/>
            <a:ahLst/>
            <a:cxnLst/>
            <a:rect l="l" t="t" r="r" b="b"/>
            <a:pathLst>
              <a:path w="151129" h="339089">
                <a:moveTo>
                  <a:pt x="14363" y="338543"/>
                </a:moveTo>
                <a:lnTo>
                  <a:pt x="7175" y="338543"/>
                </a:lnTo>
                <a:lnTo>
                  <a:pt x="2387" y="336054"/>
                </a:lnTo>
                <a:lnTo>
                  <a:pt x="2387" y="333565"/>
                </a:lnTo>
                <a:lnTo>
                  <a:pt x="0" y="328587"/>
                </a:lnTo>
                <a:lnTo>
                  <a:pt x="2387" y="321119"/>
                </a:lnTo>
                <a:lnTo>
                  <a:pt x="7175" y="321119"/>
                </a:lnTo>
                <a:lnTo>
                  <a:pt x="18058" y="315714"/>
                </a:lnTo>
                <a:lnTo>
                  <a:pt x="71207" y="276001"/>
                </a:lnTo>
                <a:lnTo>
                  <a:pt x="100441" y="239064"/>
                </a:lnTo>
                <a:lnTo>
                  <a:pt x="122760" y="188988"/>
                </a:lnTo>
                <a:lnTo>
                  <a:pt x="131648" y="124460"/>
                </a:lnTo>
                <a:lnTo>
                  <a:pt x="131648" y="59740"/>
                </a:lnTo>
                <a:lnTo>
                  <a:pt x="76821" y="52428"/>
                </a:lnTo>
                <a:lnTo>
                  <a:pt x="37699" y="38582"/>
                </a:lnTo>
                <a:lnTo>
                  <a:pt x="13837" y="24736"/>
                </a:lnTo>
                <a:lnTo>
                  <a:pt x="4787" y="17424"/>
                </a:lnTo>
                <a:lnTo>
                  <a:pt x="0" y="14935"/>
                </a:lnTo>
                <a:lnTo>
                  <a:pt x="0" y="7467"/>
                </a:lnTo>
                <a:lnTo>
                  <a:pt x="4787" y="4978"/>
                </a:lnTo>
                <a:lnTo>
                  <a:pt x="7175" y="0"/>
                </a:lnTo>
                <a:lnTo>
                  <a:pt x="14363" y="0"/>
                </a:lnTo>
                <a:lnTo>
                  <a:pt x="16751" y="2489"/>
                </a:lnTo>
                <a:lnTo>
                  <a:pt x="41584" y="24075"/>
                </a:lnTo>
                <a:lnTo>
                  <a:pt x="62828" y="35159"/>
                </a:lnTo>
                <a:lnTo>
                  <a:pt x="92151" y="39243"/>
                </a:lnTo>
                <a:lnTo>
                  <a:pt x="141224" y="39827"/>
                </a:lnTo>
                <a:lnTo>
                  <a:pt x="146011" y="39827"/>
                </a:lnTo>
                <a:lnTo>
                  <a:pt x="150799" y="44805"/>
                </a:lnTo>
                <a:lnTo>
                  <a:pt x="150799" y="124460"/>
                </a:lnTo>
                <a:lnTo>
                  <a:pt x="140859" y="195638"/>
                </a:lnTo>
                <a:lnTo>
                  <a:pt x="115958" y="250772"/>
                </a:lnTo>
                <a:lnTo>
                  <a:pt x="83477" y="291247"/>
                </a:lnTo>
                <a:lnTo>
                  <a:pt x="50797" y="318445"/>
                </a:lnTo>
                <a:lnTo>
                  <a:pt x="25299" y="333749"/>
                </a:lnTo>
                <a:lnTo>
                  <a:pt x="14363" y="338543"/>
                </a:lnTo>
                <a:close/>
              </a:path>
            </a:pathLst>
          </a:custGeom>
          <a:solidFill>
            <a:srgbClr val="0D8ED0"/>
          </a:solidFill>
        </p:spPr>
        <p:txBody>
          <a:bodyPr wrap="square" lIns="0" tIns="0" rIns="0" bIns="0" rtlCol="0"/>
          <a:lstStyle/>
          <a:p>
            <a:endParaRPr sz="1600"/>
          </a:p>
        </p:txBody>
      </p:sp>
      <p:sp>
        <p:nvSpPr>
          <p:cNvPr id="106" name="object 36"/>
          <p:cNvSpPr/>
          <p:nvPr/>
        </p:nvSpPr>
        <p:spPr>
          <a:xfrm>
            <a:off x="7399149" y="5733822"/>
            <a:ext cx="188478" cy="367008"/>
          </a:xfrm>
          <a:custGeom>
            <a:avLst/>
            <a:gdLst/>
            <a:ahLst/>
            <a:cxnLst/>
            <a:rect l="l" t="t" r="r" b="b"/>
            <a:pathLst>
              <a:path w="149859" h="339089">
                <a:moveTo>
                  <a:pt x="142341" y="338543"/>
                </a:moveTo>
                <a:lnTo>
                  <a:pt x="135102" y="338543"/>
                </a:lnTo>
                <a:lnTo>
                  <a:pt x="56996" y="304394"/>
                </a:lnTo>
                <a:lnTo>
                  <a:pt x="16887" y="270711"/>
                </a:lnTo>
                <a:lnTo>
                  <a:pt x="2110" y="217423"/>
                </a:lnTo>
                <a:lnTo>
                  <a:pt x="0" y="124460"/>
                </a:lnTo>
                <a:lnTo>
                  <a:pt x="0" y="44805"/>
                </a:lnTo>
                <a:lnTo>
                  <a:pt x="2412" y="39827"/>
                </a:lnTo>
                <a:lnTo>
                  <a:pt x="9651" y="39827"/>
                </a:lnTo>
                <a:lnTo>
                  <a:pt x="63482" y="33993"/>
                </a:lnTo>
                <a:lnTo>
                  <a:pt x="101931" y="21158"/>
                </a:lnTo>
                <a:lnTo>
                  <a:pt x="125000" y="8323"/>
                </a:lnTo>
                <a:lnTo>
                  <a:pt x="132689" y="2489"/>
                </a:lnTo>
                <a:lnTo>
                  <a:pt x="137515" y="0"/>
                </a:lnTo>
                <a:lnTo>
                  <a:pt x="142341" y="0"/>
                </a:lnTo>
                <a:lnTo>
                  <a:pt x="149567" y="7467"/>
                </a:lnTo>
                <a:lnTo>
                  <a:pt x="149567" y="14935"/>
                </a:lnTo>
                <a:lnTo>
                  <a:pt x="144741" y="17424"/>
                </a:lnTo>
                <a:lnTo>
                  <a:pt x="137015" y="24736"/>
                </a:lnTo>
                <a:lnTo>
                  <a:pt x="113684" y="38582"/>
                </a:lnTo>
                <a:lnTo>
                  <a:pt x="74522" y="52428"/>
                </a:lnTo>
                <a:lnTo>
                  <a:pt x="19303" y="59740"/>
                </a:lnTo>
                <a:lnTo>
                  <a:pt x="19303" y="124460"/>
                </a:lnTo>
                <a:lnTo>
                  <a:pt x="28417" y="189852"/>
                </a:lnTo>
                <a:lnTo>
                  <a:pt x="51202" y="240170"/>
                </a:lnTo>
                <a:lnTo>
                  <a:pt x="80822" y="276934"/>
                </a:lnTo>
                <a:lnTo>
                  <a:pt x="110442" y="301666"/>
                </a:lnTo>
                <a:lnTo>
                  <a:pt x="142341" y="321119"/>
                </a:lnTo>
                <a:lnTo>
                  <a:pt x="147154" y="321119"/>
                </a:lnTo>
                <a:lnTo>
                  <a:pt x="149567" y="328587"/>
                </a:lnTo>
                <a:lnTo>
                  <a:pt x="147154" y="333565"/>
                </a:lnTo>
                <a:lnTo>
                  <a:pt x="147154" y="336054"/>
                </a:lnTo>
                <a:lnTo>
                  <a:pt x="142341" y="338543"/>
                </a:lnTo>
                <a:close/>
              </a:path>
            </a:pathLst>
          </a:custGeom>
          <a:solidFill>
            <a:srgbClr val="0D8ED0"/>
          </a:solidFill>
        </p:spPr>
        <p:txBody>
          <a:bodyPr wrap="square" lIns="0" tIns="0" rIns="0" bIns="0" rtlCol="0"/>
          <a:lstStyle/>
          <a:p>
            <a:endParaRPr sz="1600"/>
          </a:p>
        </p:txBody>
      </p:sp>
      <p:sp>
        <p:nvSpPr>
          <p:cNvPr id="107" name="object 37"/>
          <p:cNvSpPr txBox="1"/>
          <p:nvPr/>
        </p:nvSpPr>
        <p:spPr>
          <a:xfrm>
            <a:off x="7452450" y="5789635"/>
            <a:ext cx="320269" cy="246221"/>
          </a:xfrm>
          <a:prstGeom prst="rect">
            <a:avLst/>
          </a:prstGeom>
        </p:spPr>
        <p:txBody>
          <a:bodyPr vert="horz" wrap="square" lIns="0" tIns="0" rIns="0" bIns="0" rtlCol="0">
            <a:spAutoFit/>
          </a:bodyPr>
          <a:lstStyle/>
          <a:p>
            <a:pPr marL="12700">
              <a:lnSpc>
                <a:spcPct val="100000"/>
              </a:lnSpc>
            </a:pPr>
            <a:r>
              <a:rPr lang="en-US" sz="1600" spc="185" dirty="0" smtClean="0">
                <a:solidFill>
                  <a:srgbClr val="006FC0"/>
                </a:solidFill>
                <a:latin typeface="Calibri"/>
                <a:cs typeface="Calibri"/>
              </a:rPr>
              <a:t>10</a:t>
            </a:r>
            <a:endParaRPr sz="1600" dirty="0">
              <a:latin typeface="Calibri"/>
              <a:cs typeface="Calibri"/>
            </a:endParaRPr>
          </a:p>
        </p:txBody>
      </p:sp>
      <p:grpSp>
        <p:nvGrpSpPr>
          <p:cNvPr id="108" name="组合 53"/>
          <p:cNvGrpSpPr>
            <a:grpSpLocks/>
          </p:cNvGrpSpPr>
          <p:nvPr/>
        </p:nvGrpSpPr>
        <p:grpSpPr bwMode="auto">
          <a:xfrm>
            <a:off x="244303" y="109442"/>
            <a:ext cx="7433755" cy="1105528"/>
            <a:chOff x="-172" y="-1684"/>
            <a:chExt cx="7434192" cy="1105959"/>
          </a:xfrm>
        </p:grpSpPr>
        <p:grpSp>
          <p:nvGrpSpPr>
            <p:cNvPr id="109" name="组合 56"/>
            <p:cNvGrpSpPr>
              <a:grpSpLocks/>
            </p:cNvGrpSpPr>
            <p:nvPr/>
          </p:nvGrpSpPr>
          <p:grpSpPr bwMode="auto">
            <a:xfrm>
              <a:off x="-172" y="-1684"/>
              <a:ext cx="611598" cy="615696"/>
              <a:chOff x="-850" y="-8320"/>
              <a:chExt cx="3021648" cy="3041894"/>
            </a:xfrm>
          </p:grpSpPr>
          <p:pic>
            <p:nvPicPr>
              <p:cNvPr id="112" name="Picture 25@|13FFC:16777215|FBC:16777215|LFC:16777215|LBC:1677721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10"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11" name="文本框 62"/>
            <p:cNvSpPr txBox="1">
              <a:spLocks noChangeArrowheads="1"/>
            </p:cNvSpPr>
            <p:nvPr/>
          </p:nvSpPr>
          <p:spPr bwMode="auto">
            <a:xfrm>
              <a:off x="679914" y="26637"/>
              <a:ext cx="6754106" cy="1077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600" b="1" dirty="0" smtClean="0">
                  <a:solidFill>
                    <a:srgbClr val="4B5E75"/>
                  </a:solidFill>
                  <a:latin typeface="+mj-ea"/>
                  <a:ea typeface="+mj-ea"/>
                  <a:sym typeface="Arial" panose="020B0604020202020204" pitchFamily="34" charset="0"/>
                </a:rPr>
                <a:t>POS</a:t>
              </a:r>
              <a:r>
                <a:rPr lang="zh-CN" altLang="en-US" sz="3600" b="1" dirty="0" smtClean="0">
                  <a:solidFill>
                    <a:srgbClr val="4B5E75"/>
                  </a:solidFill>
                  <a:latin typeface="+mj-ea"/>
                  <a:ea typeface="+mj-ea"/>
                  <a:sym typeface="Arial" panose="020B0604020202020204" pitchFamily="34" charset="0"/>
                </a:rPr>
                <a:t>产品</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b="1" dirty="0">
                <a:solidFill>
                  <a:srgbClr val="4B5E75"/>
                </a:solidFill>
                <a:sym typeface="Arial" panose="020B0604020202020204" pitchFamily="34" charset="0"/>
              </a:endParaRPr>
            </a:p>
          </p:txBody>
        </p:sp>
      </p:grpSp>
      <p:sp>
        <p:nvSpPr>
          <p:cNvPr id="46" name="object 11"/>
          <p:cNvSpPr txBox="1"/>
          <p:nvPr/>
        </p:nvSpPr>
        <p:spPr>
          <a:xfrm>
            <a:off x="7813082" y="1667512"/>
            <a:ext cx="4378918" cy="369332"/>
          </a:xfrm>
          <a:prstGeom prst="rect">
            <a:avLst/>
          </a:prstGeom>
        </p:spPr>
        <p:txBody>
          <a:bodyPr vert="horz" wrap="square" lIns="0" tIns="0" rIns="0" bIns="0" rtlCol="0">
            <a:spAutoFit/>
          </a:bodyPr>
          <a:lstStyle/>
          <a:p>
            <a:pPr marL="12700">
              <a:lnSpc>
                <a:spcPct val="100000"/>
              </a:lnSpc>
              <a:spcBef>
                <a:spcPts val="785"/>
              </a:spcBef>
              <a:tabLst>
                <a:tab pos="266700" algn="l"/>
              </a:tabLst>
            </a:pPr>
            <a:r>
              <a:rPr lang="zh-CN" altLang="en-US" sz="2400" dirty="0" smtClean="0">
                <a:latin typeface="Microsoft YaHei"/>
                <a:cs typeface="Microsoft YaHei"/>
              </a:rPr>
              <a:t>操作功能可配置</a:t>
            </a:r>
            <a:endParaRPr lang="zh-CN" altLang="en-US" sz="2400" dirty="0">
              <a:latin typeface="Microsoft YaHei"/>
              <a:cs typeface="Microsoft YaHei"/>
            </a:endParaRPr>
          </a:p>
        </p:txBody>
      </p:sp>
      <p:sp>
        <p:nvSpPr>
          <p:cNvPr id="47" name="object 15"/>
          <p:cNvSpPr txBox="1"/>
          <p:nvPr/>
        </p:nvSpPr>
        <p:spPr>
          <a:xfrm>
            <a:off x="7465204" y="1714761"/>
            <a:ext cx="134969" cy="246221"/>
          </a:xfrm>
          <a:prstGeom prst="rect">
            <a:avLst/>
          </a:prstGeom>
        </p:spPr>
        <p:txBody>
          <a:bodyPr vert="horz" wrap="square" lIns="0" tIns="0" rIns="0" bIns="0" rtlCol="0">
            <a:spAutoFit/>
          </a:bodyPr>
          <a:lstStyle/>
          <a:p>
            <a:pPr marL="12700">
              <a:lnSpc>
                <a:spcPct val="100000"/>
              </a:lnSpc>
            </a:pPr>
            <a:r>
              <a:rPr lang="en-US" sz="1600" spc="185" dirty="0" smtClean="0">
                <a:solidFill>
                  <a:srgbClr val="006FC0"/>
                </a:solidFill>
                <a:latin typeface="Calibri"/>
                <a:cs typeface="Calibri"/>
              </a:rPr>
              <a:t>2</a:t>
            </a:r>
            <a:endParaRPr sz="1600" dirty="0">
              <a:latin typeface="Calibri"/>
              <a:cs typeface="Calibri"/>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10"/>
          <p:cNvSpPr/>
          <p:nvPr/>
        </p:nvSpPr>
        <p:spPr>
          <a:xfrm>
            <a:off x="3657600" y="2133600"/>
            <a:ext cx="2438400" cy="3886200"/>
          </a:xfrm>
          <a:custGeom>
            <a:avLst/>
            <a:gdLst/>
            <a:ahLst/>
            <a:cxnLst/>
            <a:rect l="l" t="t" r="r" b="b"/>
            <a:pathLst>
              <a:path w="1377950" h="2350135">
                <a:moveTo>
                  <a:pt x="1284732" y="2350007"/>
                </a:moveTo>
                <a:lnTo>
                  <a:pt x="92963" y="2350007"/>
                </a:lnTo>
                <a:lnTo>
                  <a:pt x="56533" y="2342460"/>
                </a:lnTo>
                <a:lnTo>
                  <a:pt x="26912" y="2322466"/>
                </a:lnTo>
                <a:lnTo>
                  <a:pt x="7076" y="2293002"/>
                </a:lnTo>
                <a:lnTo>
                  <a:pt x="0" y="2257043"/>
                </a:lnTo>
                <a:lnTo>
                  <a:pt x="0" y="92963"/>
                </a:lnTo>
                <a:lnTo>
                  <a:pt x="7076" y="56819"/>
                </a:lnTo>
                <a:lnTo>
                  <a:pt x="26912" y="27293"/>
                </a:lnTo>
                <a:lnTo>
                  <a:pt x="56533" y="7362"/>
                </a:lnTo>
                <a:lnTo>
                  <a:pt x="92963" y="0"/>
                </a:lnTo>
                <a:lnTo>
                  <a:pt x="1284732" y="0"/>
                </a:lnTo>
                <a:lnTo>
                  <a:pt x="1320540" y="7362"/>
                </a:lnTo>
                <a:lnTo>
                  <a:pt x="1349954" y="27293"/>
                </a:lnTo>
                <a:lnTo>
                  <a:pt x="1369998" y="56819"/>
                </a:lnTo>
                <a:lnTo>
                  <a:pt x="1377695" y="92963"/>
                </a:lnTo>
                <a:lnTo>
                  <a:pt x="1377695" y="2257043"/>
                </a:lnTo>
                <a:lnTo>
                  <a:pt x="1369998" y="2293002"/>
                </a:lnTo>
                <a:lnTo>
                  <a:pt x="1349954" y="2322466"/>
                </a:lnTo>
                <a:lnTo>
                  <a:pt x="1320540" y="2342460"/>
                </a:lnTo>
                <a:lnTo>
                  <a:pt x="1284732" y="2350007"/>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7" name="object 10"/>
          <p:cNvSpPr/>
          <p:nvPr/>
        </p:nvSpPr>
        <p:spPr>
          <a:xfrm>
            <a:off x="838200" y="2133600"/>
            <a:ext cx="2438400" cy="3886200"/>
          </a:xfrm>
          <a:custGeom>
            <a:avLst/>
            <a:gdLst/>
            <a:ahLst/>
            <a:cxnLst/>
            <a:rect l="l" t="t" r="r" b="b"/>
            <a:pathLst>
              <a:path w="1377950" h="2350135">
                <a:moveTo>
                  <a:pt x="1284732" y="2350007"/>
                </a:moveTo>
                <a:lnTo>
                  <a:pt x="92963" y="2350007"/>
                </a:lnTo>
                <a:lnTo>
                  <a:pt x="56533" y="2342460"/>
                </a:lnTo>
                <a:lnTo>
                  <a:pt x="26912" y="2322466"/>
                </a:lnTo>
                <a:lnTo>
                  <a:pt x="7076" y="2293002"/>
                </a:lnTo>
                <a:lnTo>
                  <a:pt x="0" y="2257043"/>
                </a:lnTo>
                <a:lnTo>
                  <a:pt x="0" y="92963"/>
                </a:lnTo>
                <a:lnTo>
                  <a:pt x="7076" y="56819"/>
                </a:lnTo>
                <a:lnTo>
                  <a:pt x="26912" y="27293"/>
                </a:lnTo>
                <a:lnTo>
                  <a:pt x="56533" y="7362"/>
                </a:lnTo>
                <a:lnTo>
                  <a:pt x="92963" y="0"/>
                </a:lnTo>
                <a:lnTo>
                  <a:pt x="1284732" y="0"/>
                </a:lnTo>
                <a:lnTo>
                  <a:pt x="1320540" y="7362"/>
                </a:lnTo>
                <a:lnTo>
                  <a:pt x="1349954" y="27293"/>
                </a:lnTo>
                <a:lnTo>
                  <a:pt x="1369998" y="56819"/>
                </a:lnTo>
                <a:lnTo>
                  <a:pt x="1377695" y="92963"/>
                </a:lnTo>
                <a:lnTo>
                  <a:pt x="1377695" y="2257043"/>
                </a:lnTo>
                <a:lnTo>
                  <a:pt x="1369998" y="2293002"/>
                </a:lnTo>
                <a:lnTo>
                  <a:pt x="1349954" y="2322466"/>
                </a:lnTo>
                <a:lnTo>
                  <a:pt x="1320540" y="2342460"/>
                </a:lnTo>
                <a:lnTo>
                  <a:pt x="1284732" y="2350007"/>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8" name="object 15"/>
          <p:cNvSpPr txBox="1"/>
          <p:nvPr/>
        </p:nvSpPr>
        <p:spPr>
          <a:xfrm>
            <a:off x="6769797" y="2405745"/>
            <a:ext cx="5422203" cy="738664"/>
          </a:xfrm>
          <a:prstGeom prst="rect">
            <a:avLst/>
          </a:prstGeom>
        </p:spPr>
        <p:txBody>
          <a:bodyPr vert="horz" wrap="square" lIns="0" tIns="0" rIns="0" bIns="0" rtlCol="0">
            <a:spAutoFit/>
          </a:bodyPr>
          <a:lstStyle/>
          <a:p>
            <a:pPr marL="12700">
              <a:lnSpc>
                <a:spcPct val="100000"/>
              </a:lnSpc>
            </a:pPr>
            <a:r>
              <a:rPr lang="zh-CN" altLang="en-US" sz="2400" spc="-5" dirty="0" smtClean="0">
                <a:latin typeface="Microsoft YaHei"/>
                <a:cs typeface="Microsoft YaHei"/>
              </a:rPr>
              <a:t>安卓手机、拉卡拉、极盒、商米等多种移动终端全支持</a:t>
            </a:r>
            <a:endParaRPr lang="zh-CN" altLang="en-US" sz="2400" dirty="0">
              <a:latin typeface="Microsoft YaHei"/>
              <a:cs typeface="Microsoft YaHei"/>
            </a:endParaRPr>
          </a:p>
        </p:txBody>
      </p:sp>
      <p:sp>
        <p:nvSpPr>
          <p:cNvPr id="49" name="object 16"/>
          <p:cNvSpPr/>
          <p:nvPr/>
        </p:nvSpPr>
        <p:spPr>
          <a:xfrm>
            <a:off x="6424131" y="2699136"/>
            <a:ext cx="224731" cy="464021"/>
          </a:xfrm>
          <a:custGeom>
            <a:avLst/>
            <a:gdLst/>
            <a:ahLst/>
            <a:cxnLst/>
            <a:rect l="l" t="t" r="r" b="b"/>
            <a:pathLst>
              <a:path w="151129" h="339089">
                <a:moveTo>
                  <a:pt x="14363" y="338556"/>
                </a:moveTo>
                <a:lnTo>
                  <a:pt x="7188" y="338556"/>
                </a:lnTo>
                <a:lnTo>
                  <a:pt x="2400" y="336067"/>
                </a:lnTo>
                <a:lnTo>
                  <a:pt x="2400" y="333578"/>
                </a:lnTo>
                <a:lnTo>
                  <a:pt x="0" y="328599"/>
                </a:lnTo>
                <a:lnTo>
                  <a:pt x="2400" y="321132"/>
                </a:lnTo>
                <a:lnTo>
                  <a:pt x="7188" y="321132"/>
                </a:lnTo>
                <a:lnTo>
                  <a:pt x="18070" y="315727"/>
                </a:lnTo>
                <a:lnTo>
                  <a:pt x="71220" y="276013"/>
                </a:lnTo>
                <a:lnTo>
                  <a:pt x="100454" y="239077"/>
                </a:lnTo>
                <a:lnTo>
                  <a:pt x="122773" y="189001"/>
                </a:lnTo>
                <a:lnTo>
                  <a:pt x="131660" y="124472"/>
                </a:lnTo>
                <a:lnTo>
                  <a:pt x="131660" y="59753"/>
                </a:lnTo>
                <a:lnTo>
                  <a:pt x="76829" y="52439"/>
                </a:lnTo>
                <a:lnTo>
                  <a:pt x="37706" y="38588"/>
                </a:lnTo>
                <a:lnTo>
                  <a:pt x="13842" y="24738"/>
                </a:lnTo>
                <a:lnTo>
                  <a:pt x="4787" y="17424"/>
                </a:lnTo>
                <a:lnTo>
                  <a:pt x="0" y="14935"/>
                </a:lnTo>
                <a:lnTo>
                  <a:pt x="0" y="7467"/>
                </a:lnTo>
                <a:lnTo>
                  <a:pt x="4787" y="4978"/>
                </a:lnTo>
                <a:lnTo>
                  <a:pt x="7188" y="0"/>
                </a:lnTo>
                <a:lnTo>
                  <a:pt x="14363" y="0"/>
                </a:lnTo>
                <a:lnTo>
                  <a:pt x="16764" y="2489"/>
                </a:lnTo>
                <a:lnTo>
                  <a:pt x="41597" y="24082"/>
                </a:lnTo>
                <a:lnTo>
                  <a:pt x="62841" y="35171"/>
                </a:lnTo>
                <a:lnTo>
                  <a:pt x="92164" y="39256"/>
                </a:lnTo>
                <a:lnTo>
                  <a:pt x="141236" y="39839"/>
                </a:lnTo>
                <a:lnTo>
                  <a:pt x="146024" y="39839"/>
                </a:lnTo>
                <a:lnTo>
                  <a:pt x="150812" y="44818"/>
                </a:lnTo>
                <a:lnTo>
                  <a:pt x="150812" y="124472"/>
                </a:lnTo>
                <a:lnTo>
                  <a:pt x="140871" y="195650"/>
                </a:lnTo>
                <a:lnTo>
                  <a:pt x="115970" y="250785"/>
                </a:lnTo>
                <a:lnTo>
                  <a:pt x="83488" y="291260"/>
                </a:lnTo>
                <a:lnTo>
                  <a:pt x="50806" y="318458"/>
                </a:lnTo>
                <a:lnTo>
                  <a:pt x="25304" y="333762"/>
                </a:lnTo>
                <a:lnTo>
                  <a:pt x="14363" y="338556"/>
                </a:lnTo>
                <a:close/>
              </a:path>
            </a:pathLst>
          </a:custGeom>
          <a:solidFill>
            <a:srgbClr val="0D8ED0"/>
          </a:solidFill>
        </p:spPr>
        <p:txBody>
          <a:bodyPr wrap="square" lIns="0" tIns="0" rIns="0" bIns="0" rtlCol="0"/>
          <a:lstStyle/>
          <a:p>
            <a:endParaRPr sz="2400"/>
          </a:p>
        </p:txBody>
      </p:sp>
      <p:sp>
        <p:nvSpPr>
          <p:cNvPr id="50" name="object 17"/>
          <p:cNvSpPr/>
          <p:nvPr/>
        </p:nvSpPr>
        <p:spPr>
          <a:xfrm>
            <a:off x="6295582" y="2699136"/>
            <a:ext cx="222841" cy="464021"/>
          </a:xfrm>
          <a:custGeom>
            <a:avLst/>
            <a:gdLst/>
            <a:ahLst/>
            <a:cxnLst/>
            <a:rect l="l" t="t" r="r" b="b"/>
            <a:pathLst>
              <a:path w="149859" h="339089">
                <a:moveTo>
                  <a:pt x="142328" y="338556"/>
                </a:moveTo>
                <a:lnTo>
                  <a:pt x="135089" y="338556"/>
                </a:lnTo>
                <a:lnTo>
                  <a:pt x="56991" y="304407"/>
                </a:lnTo>
                <a:lnTo>
                  <a:pt x="16886" y="270724"/>
                </a:lnTo>
                <a:lnTo>
                  <a:pt x="2110" y="217436"/>
                </a:lnTo>
                <a:lnTo>
                  <a:pt x="0" y="124472"/>
                </a:lnTo>
                <a:lnTo>
                  <a:pt x="0" y="44818"/>
                </a:lnTo>
                <a:lnTo>
                  <a:pt x="2412" y="39839"/>
                </a:lnTo>
                <a:lnTo>
                  <a:pt x="9651" y="39839"/>
                </a:lnTo>
                <a:lnTo>
                  <a:pt x="63475" y="34003"/>
                </a:lnTo>
                <a:lnTo>
                  <a:pt x="101920" y="21164"/>
                </a:lnTo>
                <a:lnTo>
                  <a:pt x="124987" y="8325"/>
                </a:lnTo>
                <a:lnTo>
                  <a:pt x="132676" y="2489"/>
                </a:lnTo>
                <a:lnTo>
                  <a:pt x="137502" y="0"/>
                </a:lnTo>
                <a:lnTo>
                  <a:pt x="142328" y="0"/>
                </a:lnTo>
                <a:lnTo>
                  <a:pt x="149567" y="7467"/>
                </a:lnTo>
                <a:lnTo>
                  <a:pt x="149567" y="14935"/>
                </a:lnTo>
                <a:lnTo>
                  <a:pt x="144741" y="17424"/>
                </a:lnTo>
                <a:lnTo>
                  <a:pt x="137014" y="24738"/>
                </a:lnTo>
                <a:lnTo>
                  <a:pt x="113682" y="38588"/>
                </a:lnTo>
                <a:lnTo>
                  <a:pt x="74517" y="52439"/>
                </a:lnTo>
                <a:lnTo>
                  <a:pt x="19291" y="59753"/>
                </a:lnTo>
                <a:lnTo>
                  <a:pt x="19291" y="124472"/>
                </a:lnTo>
                <a:lnTo>
                  <a:pt x="28405" y="189865"/>
                </a:lnTo>
                <a:lnTo>
                  <a:pt x="51189" y="240183"/>
                </a:lnTo>
                <a:lnTo>
                  <a:pt x="80810" y="276947"/>
                </a:lnTo>
                <a:lnTo>
                  <a:pt x="110430" y="301679"/>
                </a:lnTo>
                <a:lnTo>
                  <a:pt x="142328" y="321132"/>
                </a:lnTo>
                <a:lnTo>
                  <a:pt x="147154" y="321132"/>
                </a:lnTo>
                <a:lnTo>
                  <a:pt x="149567" y="328599"/>
                </a:lnTo>
                <a:lnTo>
                  <a:pt x="147154" y="333578"/>
                </a:lnTo>
                <a:lnTo>
                  <a:pt x="147154" y="336067"/>
                </a:lnTo>
                <a:lnTo>
                  <a:pt x="142328" y="338556"/>
                </a:lnTo>
                <a:close/>
              </a:path>
            </a:pathLst>
          </a:custGeom>
          <a:solidFill>
            <a:srgbClr val="0D8ED0"/>
          </a:solidFill>
        </p:spPr>
        <p:txBody>
          <a:bodyPr wrap="square" lIns="0" tIns="0" rIns="0" bIns="0" rtlCol="0"/>
          <a:lstStyle/>
          <a:p>
            <a:endParaRPr sz="2400"/>
          </a:p>
        </p:txBody>
      </p:sp>
      <p:sp>
        <p:nvSpPr>
          <p:cNvPr id="51" name="object 18"/>
          <p:cNvSpPr txBox="1"/>
          <p:nvPr/>
        </p:nvSpPr>
        <p:spPr>
          <a:xfrm>
            <a:off x="6399023" y="2794731"/>
            <a:ext cx="159577" cy="369332"/>
          </a:xfrm>
          <a:prstGeom prst="rect">
            <a:avLst/>
          </a:prstGeom>
        </p:spPr>
        <p:txBody>
          <a:bodyPr vert="horz" wrap="square" lIns="0" tIns="0" rIns="0" bIns="0" rtlCol="0">
            <a:spAutoFit/>
          </a:bodyPr>
          <a:lstStyle/>
          <a:p>
            <a:pPr marL="12700">
              <a:lnSpc>
                <a:spcPct val="100000"/>
              </a:lnSpc>
            </a:pPr>
            <a:r>
              <a:rPr sz="2400" spc="185" dirty="0">
                <a:solidFill>
                  <a:srgbClr val="006FC0"/>
                </a:solidFill>
                <a:latin typeface="Calibri"/>
                <a:cs typeface="Calibri"/>
              </a:rPr>
              <a:t>1</a:t>
            </a:r>
            <a:endParaRPr sz="2400" dirty="0">
              <a:latin typeface="Calibri"/>
              <a:cs typeface="Calibri"/>
            </a:endParaRPr>
          </a:p>
        </p:txBody>
      </p:sp>
      <p:sp>
        <p:nvSpPr>
          <p:cNvPr id="52" name="object 19"/>
          <p:cNvSpPr txBox="1"/>
          <p:nvPr/>
        </p:nvSpPr>
        <p:spPr>
          <a:xfrm>
            <a:off x="6769797" y="3296643"/>
            <a:ext cx="4014317"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可在移动端下</a:t>
            </a:r>
            <a:r>
              <a:rPr lang="zh-CN" altLang="en-US" sz="2400" spc="5" dirty="0" smtClean="0">
                <a:latin typeface="Microsoft YaHei"/>
                <a:cs typeface="Microsoft YaHei"/>
              </a:rPr>
              <a:t>单</a:t>
            </a:r>
            <a:endParaRPr lang="zh-CN" altLang="en-US" sz="2400" dirty="0">
              <a:latin typeface="Microsoft YaHei"/>
              <a:cs typeface="Microsoft YaHei"/>
            </a:endParaRPr>
          </a:p>
        </p:txBody>
      </p:sp>
      <p:sp>
        <p:nvSpPr>
          <p:cNvPr id="53" name="object 20"/>
          <p:cNvSpPr/>
          <p:nvPr/>
        </p:nvSpPr>
        <p:spPr>
          <a:xfrm>
            <a:off x="6424131" y="3225703"/>
            <a:ext cx="224731" cy="464021"/>
          </a:xfrm>
          <a:custGeom>
            <a:avLst/>
            <a:gdLst/>
            <a:ahLst/>
            <a:cxnLst/>
            <a:rect l="l" t="t" r="r" b="b"/>
            <a:pathLst>
              <a:path w="151129" h="339089">
                <a:moveTo>
                  <a:pt x="14363" y="338556"/>
                </a:moveTo>
                <a:lnTo>
                  <a:pt x="7188" y="338556"/>
                </a:lnTo>
                <a:lnTo>
                  <a:pt x="2400" y="336067"/>
                </a:lnTo>
                <a:lnTo>
                  <a:pt x="2400" y="333565"/>
                </a:lnTo>
                <a:lnTo>
                  <a:pt x="0" y="328587"/>
                </a:lnTo>
                <a:lnTo>
                  <a:pt x="2400" y="321119"/>
                </a:lnTo>
                <a:lnTo>
                  <a:pt x="7188" y="321119"/>
                </a:lnTo>
                <a:lnTo>
                  <a:pt x="18070" y="315714"/>
                </a:lnTo>
                <a:lnTo>
                  <a:pt x="71220" y="276001"/>
                </a:lnTo>
                <a:lnTo>
                  <a:pt x="100454" y="239064"/>
                </a:lnTo>
                <a:lnTo>
                  <a:pt x="122773" y="188988"/>
                </a:lnTo>
                <a:lnTo>
                  <a:pt x="131660" y="124460"/>
                </a:lnTo>
                <a:lnTo>
                  <a:pt x="131660" y="59740"/>
                </a:lnTo>
                <a:lnTo>
                  <a:pt x="76829" y="52428"/>
                </a:lnTo>
                <a:lnTo>
                  <a:pt x="37706" y="38582"/>
                </a:lnTo>
                <a:lnTo>
                  <a:pt x="13842" y="24736"/>
                </a:lnTo>
                <a:lnTo>
                  <a:pt x="4787" y="17424"/>
                </a:lnTo>
                <a:lnTo>
                  <a:pt x="0" y="14935"/>
                </a:lnTo>
                <a:lnTo>
                  <a:pt x="0" y="7467"/>
                </a:lnTo>
                <a:lnTo>
                  <a:pt x="4787" y="4978"/>
                </a:lnTo>
                <a:lnTo>
                  <a:pt x="7188" y="0"/>
                </a:lnTo>
                <a:lnTo>
                  <a:pt x="14363" y="0"/>
                </a:lnTo>
                <a:lnTo>
                  <a:pt x="16764" y="2489"/>
                </a:lnTo>
                <a:lnTo>
                  <a:pt x="41597" y="24075"/>
                </a:lnTo>
                <a:lnTo>
                  <a:pt x="62841" y="35159"/>
                </a:lnTo>
                <a:lnTo>
                  <a:pt x="92164" y="39243"/>
                </a:lnTo>
                <a:lnTo>
                  <a:pt x="141236" y="39827"/>
                </a:lnTo>
                <a:lnTo>
                  <a:pt x="146024" y="39827"/>
                </a:lnTo>
                <a:lnTo>
                  <a:pt x="150812" y="44805"/>
                </a:lnTo>
                <a:lnTo>
                  <a:pt x="150812" y="124460"/>
                </a:lnTo>
                <a:lnTo>
                  <a:pt x="140871" y="195638"/>
                </a:lnTo>
                <a:lnTo>
                  <a:pt x="115970" y="250776"/>
                </a:lnTo>
                <a:lnTo>
                  <a:pt x="83488" y="291253"/>
                </a:lnTo>
                <a:lnTo>
                  <a:pt x="50806" y="318454"/>
                </a:lnTo>
                <a:lnTo>
                  <a:pt x="25304" y="333761"/>
                </a:lnTo>
                <a:lnTo>
                  <a:pt x="14363" y="338556"/>
                </a:lnTo>
                <a:close/>
              </a:path>
            </a:pathLst>
          </a:custGeom>
          <a:solidFill>
            <a:srgbClr val="0D8ED0"/>
          </a:solidFill>
        </p:spPr>
        <p:txBody>
          <a:bodyPr wrap="square" lIns="0" tIns="0" rIns="0" bIns="0" rtlCol="0"/>
          <a:lstStyle/>
          <a:p>
            <a:endParaRPr sz="2400"/>
          </a:p>
        </p:txBody>
      </p:sp>
      <p:sp>
        <p:nvSpPr>
          <p:cNvPr id="54" name="object 21"/>
          <p:cNvSpPr/>
          <p:nvPr/>
        </p:nvSpPr>
        <p:spPr>
          <a:xfrm>
            <a:off x="6295582" y="3225703"/>
            <a:ext cx="222841" cy="464021"/>
          </a:xfrm>
          <a:custGeom>
            <a:avLst/>
            <a:gdLst/>
            <a:ahLst/>
            <a:cxnLst/>
            <a:rect l="l" t="t" r="r" b="b"/>
            <a:pathLst>
              <a:path w="149859" h="339089">
                <a:moveTo>
                  <a:pt x="142328" y="338556"/>
                </a:moveTo>
                <a:lnTo>
                  <a:pt x="135089" y="338556"/>
                </a:lnTo>
                <a:lnTo>
                  <a:pt x="56991" y="304400"/>
                </a:lnTo>
                <a:lnTo>
                  <a:pt x="16886" y="270713"/>
                </a:lnTo>
                <a:lnTo>
                  <a:pt x="2110" y="217423"/>
                </a:lnTo>
                <a:lnTo>
                  <a:pt x="0" y="124460"/>
                </a:lnTo>
                <a:lnTo>
                  <a:pt x="0" y="44805"/>
                </a:lnTo>
                <a:lnTo>
                  <a:pt x="2412" y="39827"/>
                </a:lnTo>
                <a:lnTo>
                  <a:pt x="9651" y="39827"/>
                </a:lnTo>
                <a:lnTo>
                  <a:pt x="63475" y="33993"/>
                </a:lnTo>
                <a:lnTo>
                  <a:pt x="101920" y="21158"/>
                </a:lnTo>
                <a:lnTo>
                  <a:pt x="124987" y="8323"/>
                </a:lnTo>
                <a:lnTo>
                  <a:pt x="132676" y="2489"/>
                </a:lnTo>
                <a:lnTo>
                  <a:pt x="137502" y="0"/>
                </a:lnTo>
                <a:lnTo>
                  <a:pt x="142328" y="0"/>
                </a:lnTo>
                <a:lnTo>
                  <a:pt x="149567" y="7467"/>
                </a:lnTo>
                <a:lnTo>
                  <a:pt x="149567" y="14935"/>
                </a:lnTo>
                <a:lnTo>
                  <a:pt x="144741" y="17424"/>
                </a:lnTo>
                <a:lnTo>
                  <a:pt x="137014" y="24736"/>
                </a:lnTo>
                <a:lnTo>
                  <a:pt x="113682" y="38582"/>
                </a:lnTo>
                <a:lnTo>
                  <a:pt x="74517" y="52428"/>
                </a:lnTo>
                <a:lnTo>
                  <a:pt x="19291" y="59740"/>
                </a:lnTo>
                <a:lnTo>
                  <a:pt x="19291" y="124460"/>
                </a:lnTo>
                <a:lnTo>
                  <a:pt x="28405" y="189852"/>
                </a:lnTo>
                <a:lnTo>
                  <a:pt x="51189" y="240170"/>
                </a:lnTo>
                <a:lnTo>
                  <a:pt x="80810" y="276934"/>
                </a:lnTo>
                <a:lnTo>
                  <a:pt x="110430" y="301666"/>
                </a:lnTo>
                <a:lnTo>
                  <a:pt x="142328" y="321119"/>
                </a:lnTo>
                <a:lnTo>
                  <a:pt x="147154" y="321119"/>
                </a:lnTo>
                <a:lnTo>
                  <a:pt x="149567" y="328587"/>
                </a:lnTo>
                <a:lnTo>
                  <a:pt x="147154" y="333565"/>
                </a:lnTo>
                <a:lnTo>
                  <a:pt x="147154" y="336067"/>
                </a:lnTo>
                <a:lnTo>
                  <a:pt x="142328" y="338556"/>
                </a:lnTo>
                <a:close/>
              </a:path>
            </a:pathLst>
          </a:custGeom>
          <a:solidFill>
            <a:srgbClr val="0D8ED0"/>
          </a:solidFill>
        </p:spPr>
        <p:txBody>
          <a:bodyPr wrap="square" lIns="0" tIns="0" rIns="0" bIns="0" rtlCol="0"/>
          <a:lstStyle/>
          <a:p>
            <a:endParaRPr sz="2400"/>
          </a:p>
        </p:txBody>
      </p:sp>
      <p:sp>
        <p:nvSpPr>
          <p:cNvPr id="55" name="object 22"/>
          <p:cNvSpPr txBox="1"/>
          <p:nvPr/>
        </p:nvSpPr>
        <p:spPr>
          <a:xfrm>
            <a:off x="6399023" y="3321285"/>
            <a:ext cx="159577" cy="369332"/>
          </a:xfrm>
          <a:prstGeom prst="rect">
            <a:avLst/>
          </a:prstGeom>
        </p:spPr>
        <p:txBody>
          <a:bodyPr vert="horz" wrap="square" lIns="0" tIns="0" rIns="0" bIns="0" rtlCol="0">
            <a:spAutoFit/>
          </a:bodyPr>
          <a:lstStyle/>
          <a:p>
            <a:pPr marL="12700">
              <a:lnSpc>
                <a:spcPct val="100000"/>
              </a:lnSpc>
            </a:pPr>
            <a:r>
              <a:rPr sz="2400" spc="185" dirty="0">
                <a:solidFill>
                  <a:srgbClr val="006FC0"/>
                </a:solidFill>
                <a:latin typeface="Calibri"/>
                <a:cs typeface="Calibri"/>
              </a:rPr>
              <a:t>2</a:t>
            </a:r>
            <a:endParaRPr sz="2400">
              <a:latin typeface="Calibri"/>
              <a:cs typeface="Calibri"/>
            </a:endParaRPr>
          </a:p>
        </p:txBody>
      </p:sp>
      <p:sp>
        <p:nvSpPr>
          <p:cNvPr id="56" name="object 23"/>
          <p:cNvSpPr txBox="1"/>
          <p:nvPr/>
        </p:nvSpPr>
        <p:spPr>
          <a:xfrm>
            <a:off x="6769796" y="3823198"/>
            <a:ext cx="5422203"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快速的支持结算能力和移动扫</a:t>
            </a:r>
            <a:r>
              <a:rPr lang="zh-CN" altLang="en-US" sz="2400" spc="5" dirty="0" smtClean="0">
                <a:latin typeface="Microsoft YaHei"/>
                <a:cs typeface="Microsoft YaHei"/>
              </a:rPr>
              <a:t>描</a:t>
            </a:r>
            <a:endParaRPr lang="zh-CN" altLang="en-US" sz="2400" dirty="0">
              <a:latin typeface="Microsoft YaHei"/>
              <a:cs typeface="Microsoft YaHei"/>
            </a:endParaRPr>
          </a:p>
        </p:txBody>
      </p:sp>
      <p:sp>
        <p:nvSpPr>
          <p:cNvPr id="57" name="object 24"/>
          <p:cNvSpPr/>
          <p:nvPr/>
        </p:nvSpPr>
        <p:spPr>
          <a:xfrm>
            <a:off x="6424131" y="3752258"/>
            <a:ext cx="224731" cy="464021"/>
          </a:xfrm>
          <a:custGeom>
            <a:avLst/>
            <a:gdLst/>
            <a:ahLst/>
            <a:cxnLst/>
            <a:rect l="l" t="t" r="r" b="b"/>
            <a:pathLst>
              <a:path w="151129" h="339089">
                <a:moveTo>
                  <a:pt x="14363" y="338556"/>
                </a:moveTo>
                <a:lnTo>
                  <a:pt x="7188" y="338556"/>
                </a:lnTo>
                <a:lnTo>
                  <a:pt x="2400" y="336067"/>
                </a:lnTo>
                <a:lnTo>
                  <a:pt x="2400" y="333578"/>
                </a:lnTo>
                <a:lnTo>
                  <a:pt x="0" y="328599"/>
                </a:lnTo>
                <a:lnTo>
                  <a:pt x="2400" y="321132"/>
                </a:lnTo>
                <a:lnTo>
                  <a:pt x="7188" y="321132"/>
                </a:lnTo>
                <a:lnTo>
                  <a:pt x="18070" y="315726"/>
                </a:lnTo>
                <a:lnTo>
                  <a:pt x="71220" y="276009"/>
                </a:lnTo>
                <a:lnTo>
                  <a:pt x="100454" y="239071"/>
                </a:lnTo>
                <a:lnTo>
                  <a:pt x="122773" y="188996"/>
                </a:lnTo>
                <a:lnTo>
                  <a:pt x="131660" y="124472"/>
                </a:lnTo>
                <a:lnTo>
                  <a:pt x="131660" y="59740"/>
                </a:lnTo>
                <a:lnTo>
                  <a:pt x="76829" y="52428"/>
                </a:lnTo>
                <a:lnTo>
                  <a:pt x="37706" y="38582"/>
                </a:lnTo>
                <a:lnTo>
                  <a:pt x="13842" y="24736"/>
                </a:lnTo>
                <a:lnTo>
                  <a:pt x="4787" y="17424"/>
                </a:lnTo>
                <a:lnTo>
                  <a:pt x="0" y="14935"/>
                </a:lnTo>
                <a:lnTo>
                  <a:pt x="0" y="7467"/>
                </a:lnTo>
                <a:lnTo>
                  <a:pt x="4787" y="4978"/>
                </a:lnTo>
                <a:lnTo>
                  <a:pt x="7188" y="0"/>
                </a:lnTo>
                <a:lnTo>
                  <a:pt x="14363" y="0"/>
                </a:lnTo>
                <a:lnTo>
                  <a:pt x="16764" y="2489"/>
                </a:lnTo>
                <a:lnTo>
                  <a:pt x="41597" y="24075"/>
                </a:lnTo>
                <a:lnTo>
                  <a:pt x="62841" y="35159"/>
                </a:lnTo>
                <a:lnTo>
                  <a:pt x="92164" y="39243"/>
                </a:lnTo>
                <a:lnTo>
                  <a:pt x="141236" y="39827"/>
                </a:lnTo>
                <a:lnTo>
                  <a:pt x="146024" y="39827"/>
                </a:lnTo>
                <a:lnTo>
                  <a:pt x="150812" y="44805"/>
                </a:lnTo>
                <a:lnTo>
                  <a:pt x="150812" y="124472"/>
                </a:lnTo>
                <a:lnTo>
                  <a:pt x="140871" y="195646"/>
                </a:lnTo>
                <a:lnTo>
                  <a:pt x="115970" y="250779"/>
                </a:lnTo>
                <a:lnTo>
                  <a:pt x="83488" y="291255"/>
                </a:lnTo>
                <a:lnTo>
                  <a:pt x="50806" y="318455"/>
                </a:lnTo>
                <a:lnTo>
                  <a:pt x="25304" y="333761"/>
                </a:lnTo>
                <a:lnTo>
                  <a:pt x="14363" y="338556"/>
                </a:lnTo>
                <a:close/>
              </a:path>
            </a:pathLst>
          </a:custGeom>
          <a:solidFill>
            <a:srgbClr val="0D8ED0"/>
          </a:solidFill>
        </p:spPr>
        <p:txBody>
          <a:bodyPr wrap="square" lIns="0" tIns="0" rIns="0" bIns="0" rtlCol="0"/>
          <a:lstStyle/>
          <a:p>
            <a:endParaRPr sz="2400"/>
          </a:p>
        </p:txBody>
      </p:sp>
      <p:sp>
        <p:nvSpPr>
          <p:cNvPr id="58" name="object 25"/>
          <p:cNvSpPr/>
          <p:nvPr/>
        </p:nvSpPr>
        <p:spPr>
          <a:xfrm>
            <a:off x="6295582" y="3752258"/>
            <a:ext cx="222841" cy="464021"/>
          </a:xfrm>
          <a:custGeom>
            <a:avLst/>
            <a:gdLst/>
            <a:ahLst/>
            <a:cxnLst/>
            <a:rect l="l" t="t" r="r" b="b"/>
            <a:pathLst>
              <a:path w="149859" h="339089">
                <a:moveTo>
                  <a:pt x="142328" y="338556"/>
                </a:moveTo>
                <a:lnTo>
                  <a:pt x="135089" y="338556"/>
                </a:lnTo>
                <a:lnTo>
                  <a:pt x="56991" y="304400"/>
                </a:lnTo>
                <a:lnTo>
                  <a:pt x="16886" y="270714"/>
                </a:lnTo>
                <a:lnTo>
                  <a:pt x="2110" y="217428"/>
                </a:lnTo>
                <a:lnTo>
                  <a:pt x="0" y="124472"/>
                </a:lnTo>
                <a:lnTo>
                  <a:pt x="0" y="44805"/>
                </a:lnTo>
                <a:lnTo>
                  <a:pt x="2412" y="39827"/>
                </a:lnTo>
                <a:lnTo>
                  <a:pt x="9651" y="39827"/>
                </a:lnTo>
                <a:lnTo>
                  <a:pt x="63475" y="33993"/>
                </a:lnTo>
                <a:lnTo>
                  <a:pt x="101920" y="21158"/>
                </a:lnTo>
                <a:lnTo>
                  <a:pt x="124987" y="8323"/>
                </a:lnTo>
                <a:lnTo>
                  <a:pt x="132676" y="2489"/>
                </a:lnTo>
                <a:lnTo>
                  <a:pt x="137502" y="0"/>
                </a:lnTo>
                <a:lnTo>
                  <a:pt x="142328" y="0"/>
                </a:lnTo>
                <a:lnTo>
                  <a:pt x="149567" y="7467"/>
                </a:lnTo>
                <a:lnTo>
                  <a:pt x="149567" y="14935"/>
                </a:lnTo>
                <a:lnTo>
                  <a:pt x="144741" y="17424"/>
                </a:lnTo>
                <a:lnTo>
                  <a:pt x="137014" y="24736"/>
                </a:lnTo>
                <a:lnTo>
                  <a:pt x="113682" y="38582"/>
                </a:lnTo>
                <a:lnTo>
                  <a:pt x="74517" y="52428"/>
                </a:lnTo>
                <a:lnTo>
                  <a:pt x="19291" y="59740"/>
                </a:lnTo>
                <a:lnTo>
                  <a:pt x="19291" y="124472"/>
                </a:lnTo>
                <a:lnTo>
                  <a:pt x="28405" y="189861"/>
                </a:lnTo>
                <a:lnTo>
                  <a:pt x="51189" y="240177"/>
                </a:lnTo>
                <a:lnTo>
                  <a:pt x="80810" y="276942"/>
                </a:lnTo>
                <a:lnTo>
                  <a:pt x="110430" y="301676"/>
                </a:lnTo>
                <a:lnTo>
                  <a:pt x="142328" y="321132"/>
                </a:lnTo>
                <a:lnTo>
                  <a:pt x="147154" y="321132"/>
                </a:lnTo>
                <a:lnTo>
                  <a:pt x="149567" y="328599"/>
                </a:lnTo>
                <a:lnTo>
                  <a:pt x="147154" y="333578"/>
                </a:lnTo>
                <a:lnTo>
                  <a:pt x="147154" y="336067"/>
                </a:lnTo>
                <a:lnTo>
                  <a:pt x="142328" y="338556"/>
                </a:lnTo>
                <a:close/>
              </a:path>
            </a:pathLst>
          </a:custGeom>
          <a:solidFill>
            <a:srgbClr val="0D8ED0"/>
          </a:solidFill>
        </p:spPr>
        <p:txBody>
          <a:bodyPr wrap="square" lIns="0" tIns="0" rIns="0" bIns="0" rtlCol="0"/>
          <a:lstStyle/>
          <a:p>
            <a:endParaRPr sz="2400"/>
          </a:p>
        </p:txBody>
      </p:sp>
      <p:sp>
        <p:nvSpPr>
          <p:cNvPr id="59" name="object 26"/>
          <p:cNvSpPr txBox="1"/>
          <p:nvPr/>
        </p:nvSpPr>
        <p:spPr>
          <a:xfrm>
            <a:off x="6399023" y="3847853"/>
            <a:ext cx="159577" cy="369332"/>
          </a:xfrm>
          <a:prstGeom prst="rect">
            <a:avLst/>
          </a:prstGeom>
        </p:spPr>
        <p:txBody>
          <a:bodyPr vert="horz" wrap="square" lIns="0" tIns="0" rIns="0" bIns="0" rtlCol="0">
            <a:spAutoFit/>
          </a:bodyPr>
          <a:lstStyle/>
          <a:p>
            <a:pPr marL="12700">
              <a:lnSpc>
                <a:spcPct val="100000"/>
              </a:lnSpc>
            </a:pPr>
            <a:r>
              <a:rPr sz="2400" spc="185" dirty="0">
                <a:solidFill>
                  <a:srgbClr val="006FC0"/>
                </a:solidFill>
                <a:latin typeface="Calibri"/>
                <a:cs typeface="Calibri"/>
              </a:rPr>
              <a:t>3</a:t>
            </a:r>
            <a:endParaRPr sz="2400">
              <a:latin typeface="Calibri"/>
              <a:cs typeface="Calibri"/>
            </a:endParaRPr>
          </a:p>
        </p:txBody>
      </p:sp>
      <p:sp>
        <p:nvSpPr>
          <p:cNvPr id="60" name="object 27"/>
          <p:cNvSpPr txBox="1"/>
          <p:nvPr/>
        </p:nvSpPr>
        <p:spPr>
          <a:xfrm>
            <a:off x="6769796" y="4349752"/>
            <a:ext cx="4420718"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线下门店系统无缝对接</a:t>
            </a:r>
            <a:endParaRPr lang="zh-CN" altLang="en-US" sz="2400" dirty="0">
              <a:latin typeface="Microsoft YaHei"/>
              <a:cs typeface="Microsoft YaHei"/>
            </a:endParaRPr>
          </a:p>
        </p:txBody>
      </p:sp>
      <p:sp>
        <p:nvSpPr>
          <p:cNvPr id="61" name="object 28"/>
          <p:cNvSpPr/>
          <p:nvPr/>
        </p:nvSpPr>
        <p:spPr>
          <a:xfrm>
            <a:off x="6424131" y="4278812"/>
            <a:ext cx="224731" cy="464021"/>
          </a:xfrm>
          <a:custGeom>
            <a:avLst/>
            <a:gdLst/>
            <a:ahLst/>
            <a:cxnLst/>
            <a:rect l="l" t="t" r="r" b="b"/>
            <a:pathLst>
              <a:path w="151129" h="339089">
                <a:moveTo>
                  <a:pt x="14363" y="338556"/>
                </a:moveTo>
                <a:lnTo>
                  <a:pt x="7188" y="338556"/>
                </a:lnTo>
                <a:lnTo>
                  <a:pt x="2400" y="336067"/>
                </a:lnTo>
                <a:lnTo>
                  <a:pt x="2400" y="333578"/>
                </a:lnTo>
                <a:lnTo>
                  <a:pt x="0" y="328599"/>
                </a:lnTo>
                <a:lnTo>
                  <a:pt x="2400" y="321132"/>
                </a:lnTo>
                <a:lnTo>
                  <a:pt x="7188" y="321132"/>
                </a:lnTo>
                <a:lnTo>
                  <a:pt x="18070" y="315727"/>
                </a:lnTo>
                <a:lnTo>
                  <a:pt x="71220" y="276013"/>
                </a:lnTo>
                <a:lnTo>
                  <a:pt x="100454" y="239077"/>
                </a:lnTo>
                <a:lnTo>
                  <a:pt x="122773" y="189001"/>
                </a:lnTo>
                <a:lnTo>
                  <a:pt x="131660" y="124472"/>
                </a:lnTo>
                <a:lnTo>
                  <a:pt x="131660" y="59753"/>
                </a:lnTo>
                <a:lnTo>
                  <a:pt x="76829" y="52439"/>
                </a:lnTo>
                <a:lnTo>
                  <a:pt x="37706" y="38588"/>
                </a:lnTo>
                <a:lnTo>
                  <a:pt x="13842" y="24738"/>
                </a:lnTo>
                <a:lnTo>
                  <a:pt x="4787" y="17424"/>
                </a:lnTo>
                <a:lnTo>
                  <a:pt x="0" y="14935"/>
                </a:lnTo>
                <a:lnTo>
                  <a:pt x="0" y="7467"/>
                </a:lnTo>
                <a:lnTo>
                  <a:pt x="4787" y="4978"/>
                </a:lnTo>
                <a:lnTo>
                  <a:pt x="7188" y="0"/>
                </a:lnTo>
                <a:lnTo>
                  <a:pt x="14363" y="0"/>
                </a:lnTo>
                <a:lnTo>
                  <a:pt x="16764" y="2489"/>
                </a:lnTo>
                <a:lnTo>
                  <a:pt x="41597" y="24075"/>
                </a:lnTo>
                <a:lnTo>
                  <a:pt x="62841" y="35159"/>
                </a:lnTo>
                <a:lnTo>
                  <a:pt x="92164" y="39243"/>
                </a:lnTo>
                <a:lnTo>
                  <a:pt x="141236" y="39827"/>
                </a:lnTo>
                <a:lnTo>
                  <a:pt x="146024" y="39827"/>
                </a:lnTo>
                <a:lnTo>
                  <a:pt x="150812" y="44805"/>
                </a:lnTo>
                <a:lnTo>
                  <a:pt x="150812" y="124472"/>
                </a:lnTo>
                <a:lnTo>
                  <a:pt x="140871" y="195650"/>
                </a:lnTo>
                <a:lnTo>
                  <a:pt x="115970" y="250785"/>
                </a:lnTo>
                <a:lnTo>
                  <a:pt x="83488" y="291260"/>
                </a:lnTo>
                <a:lnTo>
                  <a:pt x="50806" y="318458"/>
                </a:lnTo>
                <a:lnTo>
                  <a:pt x="25304" y="333762"/>
                </a:lnTo>
                <a:lnTo>
                  <a:pt x="14363" y="338556"/>
                </a:lnTo>
                <a:close/>
              </a:path>
            </a:pathLst>
          </a:custGeom>
          <a:solidFill>
            <a:srgbClr val="0D8ED0"/>
          </a:solidFill>
        </p:spPr>
        <p:txBody>
          <a:bodyPr wrap="square" lIns="0" tIns="0" rIns="0" bIns="0" rtlCol="0"/>
          <a:lstStyle/>
          <a:p>
            <a:endParaRPr sz="2400"/>
          </a:p>
        </p:txBody>
      </p:sp>
      <p:sp>
        <p:nvSpPr>
          <p:cNvPr id="62" name="object 29"/>
          <p:cNvSpPr/>
          <p:nvPr/>
        </p:nvSpPr>
        <p:spPr>
          <a:xfrm>
            <a:off x="6295582" y="4278812"/>
            <a:ext cx="222841" cy="464021"/>
          </a:xfrm>
          <a:custGeom>
            <a:avLst/>
            <a:gdLst/>
            <a:ahLst/>
            <a:cxnLst/>
            <a:rect l="l" t="t" r="r" b="b"/>
            <a:pathLst>
              <a:path w="149859" h="339089">
                <a:moveTo>
                  <a:pt x="142328" y="338556"/>
                </a:moveTo>
                <a:lnTo>
                  <a:pt x="135089" y="338556"/>
                </a:lnTo>
                <a:lnTo>
                  <a:pt x="56991" y="304407"/>
                </a:lnTo>
                <a:lnTo>
                  <a:pt x="16886" y="270724"/>
                </a:lnTo>
                <a:lnTo>
                  <a:pt x="2110" y="217436"/>
                </a:lnTo>
                <a:lnTo>
                  <a:pt x="0" y="124472"/>
                </a:lnTo>
                <a:lnTo>
                  <a:pt x="0" y="44805"/>
                </a:lnTo>
                <a:lnTo>
                  <a:pt x="2412" y="39827"/>
                </a:lnTo>
                <a:lnTo>
                  <a:pt x="9651" y="39827"/>
                </a:lnTo>
                <a:lnTo>
                  <a:pt x="63475" y="33993"/>
                </a:lnTo>
                <a:lnTo>
                  <a:pt x="101920" y="21158"/>
                </a:lnTo>
                <a:lnTo>
                  <a:pt x="124987" y="8323"/>
                </a:lnTo>
                <a:lnTo>
                  <a:pt x="132676" y="2489"/>
                </a:lnTo>
                <a:lnTo>
                  <a:pt x="137502" y="0"/>
                </a:lnTo>
                <a:lnTo>
                  <a:pt x="142328" y="0"/>
                </a:lnTo>
                <a:lnTo>
                  <a:pt x="149567" y="7467"/>
                </a:lnTo>
                <a:lnTo>
                  <a:pt x="149567" y="14935"/>
                </a:lnTo>
                <a:lnTo>
                  <a:pt x="144741" y="17424"/>
                </a:lnTo>
                <a:lnTo>
                  <a:pt x="137014" y="24738"/>
                </a:lnTo>
                <a:lnTo>
                  <a:pt x="113682" y="38588"/>
                </a:lnTo>
                <a:lnTo>
                  <a:pt x="74517" y="52439"/>
                </a:lnTo>
                <a:lnTo>
                  <a:pt x="19291" y="59753"/>
                </a:lnTo>
                <a:lnTo>
                  <a:pt x="19291" y="124472"/>
                </a:lnTo>
                <a:lnTo>
                  <a:pt x="28405" y="189865"/>
                </a:lnTo>
                <a:lnTo>
                  <a:pt x="51189" y="240183"/>
                </a:lnTo>
                <a:lnTo>
                  <a:pt x="80810" y="276947"/>
                </a:lnTo>
                <a:lnTo>
                  <a:pt x="110430" y="301679"/>
                </a:lnTo>
                <a:lnTo>
                  <a:pt x="142328" y="321132"/>
                </a:lnTo>
                <a:lnTo>
                  <a:pt x="147154" y="321132"/>
                </a:lnTo>
                <a:lnTo>
                  <a:pt x="149567" y="328599"/>
                </a:lnTo>
                <a:lnTo>
                  <a:pt x="147154" y="333578"/>
                </a:lnTo>
                <a:lnTo>
                  <a:pt x="147154" y="336067"/>
                </a:lnTo>
                <a:lnTo>
                  <a:pt x="142328" y="338556"/>
                </a:lnTo>
                <a:close/>
              </a:path>
            </a:pathLst>
          </a:custGeom>
          <a:solidFill>
            <a:srgbClr val="0D8ED0"/>
          </a:solidFill>
        </p:spPr>
        <p:txBody>
          <a:bodyPr wrap="square" lIns="0" tIns="0" rIns="0" bIns="0" rtlCol="0"/>
          <a:lstStyle/>
          <a:p>
            <a:endParaRPr sz="2400"/>
          </a:p>
        </p:txBody>
      </p:sp>
      <p:sp>
        <p:nvSpPr>
          <p:cNvPr id="63" name="object 30"/>
          <p:cNvSpPr txBox="1"/>
          <p:nvPr/>
        </p:nvSpPr>
        <p:spPr>
          <a:xfrm>
            <a:off x="6399023" y="4374407"/>
            <a:ext cx="159577" cy="369332"/>
          </a:xfrm>
          <a:prstGeom prst="rect">
            <a:avLst/>
          </a:prstGeom>
        </p:spPr>
        <p:txBody>
          <a:bodyPr vert="horz" wrap="square" lIns="0" tIns="0" rIns="0" bIns="0" rtlCol="0">
            <a:spAutoFit/>
          </a:bodyPr>
          <a:lstStyle/>
          <a:p>
            <a:pPr marL="12700">
              <a:lnSpc>
                <a:spcPct val="100000"/>
              </a:lnSpc>
            </a:pPr>
            <a:r>
              <a:rPr sz="2400" spc="185" dirty="0">
                <a:solidFill>
                  <a:srgbClr val="006FC0"/>
                </a:solidFill>
                <a:latin typeface="Calibri"/>
                <a:cs typeface="Calibri"/>
              </a:rPr>
              <a:t>4</a:t>
            </a:r>
            <a:endParaRPr sz="2400">
              <a:latin typeface="Calibri"/>
              <a:cs typeface="Calibri"/>
            </a:endParaRPr>
          </a:p>
        </p:txBody>
      </p:sp>
      <p:pic>
        <p:nvPicPr>
          <p:cNvPr id="66" name="图片 9" descr="Screenshot_2017-06-27-15-25-27_com.siss.mobilepos.png"/>
          <p:cNvPicPr>
            <a:picLocks noChangeAspect="1" noChangeArrowheads="1"/>
          </p:cNvPicPr>
          <p:nvPr/>
        </p:nvPicPr>
        <p:blipFill>
          <a:blip r:embed="rId3"/>
          <a:srcRect/>
          <a:stretch>
            <a:fillRect/>
          </a:stretch>
        </p:blipFill>
        <p:spPr bwMode="auto">
          <a:xfrm>
            <a:off x="3733800" y="2286000"/>
            <a:ext cx="2269531" cy="3352312"/>
          </a:xfrm>
          <a:prstGeom prst="rect">
            <a:avLst/>
          </a:prstGeom>
          <a:ln>
            <a:noFill/>
          </a:ln>
          <a:effectLst>
            <a:outerShdw blurRad="292100" dist="139700" dir="2700000" algn="tl" rotWithShape="0">
              <a:srgbClr val="333333">
                <a:alpha val="65000"/>
              </a:srgbClr>
            </a:outerShdw>
          </a:effectLst>
        </p:spPr>
      </p:pic>
      <p:grpSp>
        <p:nvGrpSpPr>
          <p:cNvPr id="67" name="组合 53"/>
          <p:cNvGrpSpPr>
            <a:grpSpLocks/>
          </p:cNvGrpSpPr>
          <p:nvPr/>
        </p:nvGrpSpPr>
        <p:grpSpPr bwMode="auto">
          <a:xfrm>
            <a:off x="273331" y="211042"/>
            <a:ext cx="8914211" cy="1105528"/>
            <a:chOff x="-172" y="-1684"/>
            <a:chExt cx="8914735" cy="1105958"/>
          </a:xfrm>
        </p:grpSpPr>
        <p:grpSp>
          <p:nvGrpSpPr>
            <p:cNvPr id="68" name="组合 56"/>
            <p:cNvGrpSpPr>
              <a:grpSpLocks/>
            </p:cNvGrpSpPr>
            <p:nvPr/>
          </p:nvGrpSpPr>
          <p:grpSpPr bwMode="auto">
            <a:xfrm>
              <a:off x="-172" y="-1684"/>
              <a:ext cx="611598" cy="615696"/>
              <a:chOff x="-850" y="-8320"/>
              <a:chExt cx="3021648" cy="3041894"/>
            </a:xfrm>
          </p:grpSpPr>
          <p:pic>
            <p:nvPicPr>
              <p:cNvPr id="108" name="Picture 25@|13FFC:16777215|FBC:16777215|LFC:16777215|LBC:1677721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69"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70" name="文本框 62"/>
            <p:cNvSpPr txBox="1">
              <a:spLocks noChangeArrowheads="1"/>
            </p:cNvSpPr>
            <p:nvPr/>
          </p:nvSpPr>
          <p:spPr bwMode="auto">
            <a:xfrm>
              <a:off x="679914" y="26637"/>
              <a:ext cx="8234649"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微</a:t>
              </a:r>
              <a:r>
                <a:rPr lang="en-US" altLang="zh-CN" sz="3600" b="1" dirty="0" smtClean="0">
                  <a:solidFill>
                    <a:srgbClr val="4B5E75"/>
                  </a:solidFill>
                  <a:latin typeface="+mj-ea"/>
                  <a:ea typeface="+mj-ea"/>
                  <a:sym typeface="Arial" panose="020B0604020202020204" pitchFamily="34" charset="0"/>
                </a:rPr>
                <a:t>POS</a:t>
              </a:r>
              <a:endParaRPr lang="zh-CN" altLang="en-US" sz="3600" b="1" dirty="0" smtClean="0">
                <a:solidFill>
                  <a:srgbClr val="4B5E75"/>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b="1" dirty="0">
                <a:solidFill>
                  <a:srgbClr val="4B5E75"/>
                </a:solidFill>
                <a:sym typeface="Arial" panose="020B0604020202020204" pitchFamily="34" charset="0"/>
              </a:endParaRPr>
            </a:p>
          </p:txBody>
        </p:sp>
      </p:grpSp>
      <p:pic>
        <p:nvPicPr>
          <p:cNvPr id="1026" name="Picture 2"/>
          <p:cNvPicPr>
            <a:picLocks noChangeAspect="1" noChangeArrowheads="1"/>
          </p:cNvPicPr>
          <p:nvPr/>
        </p:nvPicPr>
        <p:blipFill>
          <a:blip r:embed="rId5"/>
          <a:srcRect/>
          <a:stretch>
            <a:fillRect/>
          </a:stretch>
        </p:blipFill>
        <p:spPr bwMode="auto">
          <a:xfrm>
            <a:off x="950005" y="2194154"/>
            <a:ext cx="2185080" cy="3487446"/>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41035" y="1910672"/>
            <a:ext cx="3017837"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椭圆 7"/>
          <p:cNvSpPr>
            <a:spLocks noChangeArrowheads="1"/>
          </p:cNvSpPr>
          <p:nvPr/>
        </p:nvSpPr>
        <p:spPr bwMode="auto">
          <a:xfrm>
            <a:off x="1739447" y="1910670"/>
            <a:ext cx="3021013" cy="3021012"/>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7172" name="文本框 5"/>
          <p:cNvSpPr txBox="1">
            <a:spLocks noChangeArrowheads="1"/>
          </p:cNvSpPr>
          <p:nvPr/>
        </p:nvSpPr>
        <p:spPr bwMode="auto">
          <a:xfrm>
            <a:off x="2077586" y="2313895"/>
            <a:ext cx="234473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13800" b="1">
                <a:solidFill>
                  <a:schemeClr val="bg1"/>
                </a:solidFill>
                <a:cs typeface="Vrinda" panose="020B0502040204020203" pitchFamily="34" charset="0"/>
                <a:sym typeface="Arial" panose="020B0604020202020204" pitchFamily="34" charset="0"/>
              </a:rPr>
              <a:t>1</a:t>
            </a:r>
            <a:endParaRPr lang="zh-CN" altLang="en-US" sz="13800" b="1">
              <a:solidFill>
                <a:schemeClr val="bg1"/>
              </a:solidFill>
              <a:cs typeface="Vrinda" panose="020B0502040204020203" pitchFamily="34" charset="0"/>
              <a:sym typeface="Arial" panose="020B0604020202020204" pitchFamily="34" charset="0"/>
            </a:endParaRPr>
          </a:p>
        </p:txBody>
      </p:sp>
      <p:sp>
        <p:nvSpPr>
          <p:cNvPr id="6" name="矩形 5"/>
          <p:cNvSpPr/>
          <p:nvPr/>
        </p:nvSpPr>
        <p:spPr>
          <a:xfrm>
            <a:off x="5271815" y="2851221"/>
            <a:ext cx="4438242" cy="1200329"/>
          </a:xfrm>
          <a:prstGeom prst="rect">
            <a:avLst/>
          </a:prstGeom>
          <a:noFill/>
        </p:spPr>
        <p:txBody>
          <a:bodyPr wrap="square" lIns="91440" tIns="45720" rIns="91440" bIns="45720">
            <a:spAutoFit/>
          </a:bodyPr>
          <a:lstStyle/>
          <a:p>
            <a:pPr algn="ctr"/>
            <a:r>
              <a:rPr lang="zh-CN" alt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rPr>
              <a:t>公司介绍</a:t>
            </a:r>
            <a:endParaRPr lang="zh-CN" alt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微信支付LOGO.jpg"/>
          <p:cNvPicPr>
            <a:picLocks noChangeAspect="1"/>
          </p:cNvPicPr>
          <p:nvPr/>
        </p:nvPicPr>
        <p:blipFill>
          <a:blip r:embed="rId3" cstate="print"/>
          <a:stretch>
            <a:fillRect/>
          </a:stretch>
        </p:blipFill>
        <p:spPr>
          <a:xfrm>
            <a:off x="366486" y="2385801"/>
            <a:ext cx="1980000" cy="2036461"/>
          </a:xfrm>
          <a:prstGeom prst="rect">
            <a:avLst/>
          </a:prstGeom>
        </p:spPr>
      </p:pic>
      <p:pic>
        <p:nvPicPr>
          <p:cNvPr id="9" name="图片 8" descr="翼支付LOGO.jpg"/>
          <p:cNvPicPr>
            <a:picLocks noChangeAspect="1"/>
          </p:cNvPicPr>
          <p:nvPr/>
        </p:nvPicPr>
        <p:blipFill>
          <a:blip r:embed="rId4"/>
          <a:stretch>
            <a:fillRect/>
          </a:stretch>
        </p:blipFill>
        <p:spPr>
          <a:xfrm>
            <a:off x="4539342" y="2362202"/>
            <a:ext cx="1995968" cy="1980000"/>
          </a:xfrm>
          <a:prstGeom prst="rect">
            <a:avLst/>
          </a:prstGeom>
        </p:spPr>
      </p:pic>
      <p:pic>
        <p:nvPicPr>
          <p:cNvPr id="10" name="图片 9" descr="银联支付LOGO.jpg"/>
          <p:cNvPicPr>
            <a:picLocks noChangeAspect="1"/>
          </p:cNvPicPr>
          <p:nvPr/>
        </p:nvPicPr>
        <p:blipFill>
          <a:blip r:embed="rId5"/>
          <a:stretch>
            <a:fillRect/>
          </a:stretch>
        </p:blipFill>
        <p:spPr>
          <a:xfrm>
            <a:off x="6614887" y="2362200"/>
            <a:ext cx="2851200" cy="1980000"/>
          </a:xfrm>
          <a:prstGeom prst="rect">
            <a:avLst/>
          </a:prstGeom>
        </p:spPr>
      </p:pic>
      <p:pic>
        <p:nvPicPr>
          <p:cNvPr id="11" name="图片 10" descr="支付宝支付LOGO2.jpg"/>
          <p:cNvPicPr>
            <a:picLocks noChangeAspect="1"/>
          </p:cNvPicPr>
          <p:nvPr/>
        </p:nvPicPr>
        <p:blipFill>
          <a:blip r:embed="rId6" cstate="print"/>
          <a:stretch>
            <a:fillRect/>
          </a:stretch>
        </p:blipFill>
        <p:spPr>
          <a:xfrm>
            <a:off x="2467428" y="2391229"/>
            <a:ext cx="1980000" cy="1980000"/>
          </a:xfrm>
          <a:prstGeom prst="rect">
            <a:avLst/>
          </a:prstGeom>
        </p:spPr>
      </p:pic>
      <p:pic>
        <p:nvPicPr>
          <p:cNvPr id="12" name="Picture 2"/>
          <p:cNvPicPr>
            <a:picLocks noChangeAspect="1" noChangeArrowheads="1"/>
          </p:cNvPicPr>
          <p:nvPr/>
        </p:nvPicPr>
        <p:blipFill>
          <a:blip r:embed="rId7"/>
          <a:srcRect/>
          <a:stretch>
            <a:fillRect/>
          </a:stretch>
        </p:blipFill>
        <p:spPr bwMode="auto">
          <a:xfrm>
            <a:off x="9528632" y="2376716"/>
            <a:ext cx="2096111" cy="1980000"/>
          </a:xfrm>
          <a:prstGeom prst="rect">
            <a:avLst/>
          </a:prstGeom>
          <a:noFill/>
          <a:ln w="9525">
            <a:noFill/>
            <a:miter lim="800000"/>
            <a:headEnd/>
            <a:tailEnd/>
          </a:ln>
          <a:effectLst/>
        </p:spPr>
      </p:pic>
      <p:grpSp>
        <p:nvGrpSpPr>
          <p:cNvPr id="13" name="组合 53"/>
          <p:cNvGrpSpPr>
            <a:grpSpLocks/>
          </p:cNvGrpSpPr>
          <p:nvPr/>
        </p:nvGrpSpPr>
        <p:grpSpPr bwMode="auto">
          <a:xfrm>
            <a:off x="215274" y="312642"/>
            <a:ext cx="7433755" cy="1105528"/>
            <a:chOff x="-172" y="-1684"/>
            <a:chExt cx="7434192" cy="1105959"/>
          </a:xfrm>
        </p:grpSpPr>
        <p:grpSp>
          <p:nvGrpSpPr>
            <p:cNvPr id="14"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4" y="26637"/>
              <a:ext cx="6754106" cy="1077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sym typeface="Arial" panose="020B0604020202020204" pitchFamily="34" charset="0"/>
                </a:rPr>
                <a:t>移动支付</a:t>
              </a:r>
            </a:p>
            <a:p>
              <a:pPr eaLnBrk="1" hangingPunct="1">
                <a:buFont typeface="Arial" panose="020B0604020202020204" pitchFamily="34" charset="0"/>
                <a:buNone/>
              </a:pPr>
              <a:endParaRPr lang="zh-CN" altLang="en-US" sz="2800" b="1" dirty="0">
                <a:solidFill>
                  <a:srgbClr val="4B5E75"/>
                </a:solidFill>
                <a:sym typeface="Arial" panose="020B0604020202020204" pitchFamily="34" charset="0"/>
              </a:endParaRPr>
            </a:p>
          </p:txBody>
        </p:sp>
      </p:grpSp>
      <p:pic>
        <p:nvPicPr>
          <p:cNvPr id="19" name="图片 18" descr="思迅Pay.png"/>
          <p:cNvPicPr>
            <a:picLocks noChangeAspect="1"/>
          </p:cNvPicPr>
          <p:nvPr/>
        </p:nvPicPr>
        <p:blipFill>
          <a:blip r:embed="rId9"/>
          <a:stretch>
            <a:fillRect/>
          </a:stretch>
        </p:blipFill>
        <p:spPr>
          <a:xfrm>
            <a:off x="2619394" y="4629989"/>
            <a:ext cx="7040298" cy="1865222"/>
          </a:xfrm>
          <a:prstGeom prst="rect">
            <a:avLst/>
          </a:prstGeo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3" y="240072"/>
            <a:ext cx="7433755" cy="1105528"/>
            <a:chOff x="-172" y="-1684"/>
            <a:chExt cx="7434192" cy="1105958"/>
          </a:xfrm>
        </p:grpSpPr>
        <p:grpSp>
          <p:nvGrpSpPr>
            <p:cNvPr id="3"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5" y="26637"/>
              <a:ext cx="675410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600" b="1" dirty="0" smtClean="0">
                  <a:solidFill>
                    <a:srgbClr val="4B5E75"/>
                  </a:solidFill>
                  <a:latin typeface="+mj-ea"/>
                  <a:ea typeface="+mj-ea"/>
                  <a:sym typeface="Arial" panose="020B0604020202020204" pitchFamily="34" charset="0"/>
                </a:rPr>
                <a:t>O2O</a:t>
              </a:r>
              <a:r>
                <a:rPr lang="zh-CN" altLang="en-US" sz="3600" b="1" dirty="0" smtClean="0">
                  <a:solidFill>
                    <a:srgbClr val="4B5E75"/>
                  </a:solidFill>
                  <a:latin typeface="+mj-ea"/>
                  <a:ea typeface="+mj-ea"/>
                  <a:sym typeface="Arial" panose="020B0604020202020204" pitchFamily="34" charset="0"/>
                </a:rPr>
                <a:t>微商城 </a:t>
              </a:r>
              <a:r>
                <a:rPr lang="en-US" altLang="zh-CN" sz="3600" b="1" dirty="0" smtClean="0">
                  <a:solidFill>
                    <a:srgbClr val="4B5E75"/>
                  </a:solidFill>
                  <a:latin typeface="+mj-ea"/>
                  <a:ea typeface="+mj-ea"/>
                  <a:sym typeface="Arial" panose="020B0604020202020204" pitchFamily="34" charset="0"/>
                </a:rPr>
                <a:t>+</a:t>
              </a:r>
              <a:r>
                <a:rPr lang="zh-CN" altLang="en-US" sz="3600" b="1" dirty="0" smtClean="0">
                  <a:solidFill>
                    <a:srgbClr val="4B5E75"/>
                  </a:solidFill>
                  <a:latin typeface="+mj-ea"/>
                  <a:ea typeface="+mj-ea"/>
                  <a:sym typeface="Arial" panose="020B0604020202020204" pitchFamily="34" charset="0"/>
                </a:rPr>
                <a:t>自助应用</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23" name="object 2"/>
          <p:cNvSpPr/>
          <p:nvPr/>
        </p:nvSpPr>
        <p:spPr>
          <a:xfrm>
            <a:off x="0" y="3861817"/>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sp>
        <p:nvSpPr>
          <p:cNvPr id="24" name="object 3"/>
          <p:cNvSpPr txBox="1"/>
          <p:nvPr/>
        </p:nvSpPr>
        <p:spPr>
          <a:xfrm>
            <a:off x="2761448" y="2657538"/>
            <a:ext cx="1099351"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营销</a:t>
            </a:r>
          </a:p>
        </p:txBody>
      </p:sp>
      <p:sp>
        <p:nvSpPr>
          <p:cNvPr id="25" name="object 4"/>
          <p:cNvSpPr txBox="1"/>
          <p:nvPr/>
        </p:nvSpPr>
        <p:spPr>
          <a:xfrm>
            <a:off x="5912623" y="2636901"/>
            <a:ext cx="1779947"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营运</a:t>
            </a:r>
          </a:p>
        </p:txBody>
      </p:sp>
      <p:sp>
        <p:nvSpPr>
          <p:cNvPr id="26" name="object 5"/>
          <p:cNvSpPr txBox="1"/>
          <p:nvPr/>
        </p:nvSpPr>
        <p:spPr>
          <a:xfrm>
            <a:off x="9082875" y="2636901"/>
            <a:ext cx="1352896" cy="369332"/>
          </a:xfrm>
          <a:prstGeom prst="rect">
            <a:avLst/>
          </a:prstGeom>
        </p:spPr>
        <p:txBody>
          <a:bodyPr vert="horz" wrap="square" lIns="0" tIns="0" rIns="0" bIns="0" rtlCol="0">
            <a:spAutoFit/>
          </a:bodyPr>
          <a:lstStyle/>
          <a:p>
            <a:pPr marL="12700">
              <a:lnSpc>
                <a:spcPct val="100000"/>
              </a:lnSpc>
            </a:pPr>
            <a:r>
              <a:rPr sz="2400" dirty="0">
                <a:latin typeface="Microsoft YaHei"/>
                <a:cs typeface="Microsoft YaHei"/>
              </a:rPr>
              <a:t>粉丝</a:t>
            </a:r>
          </a:p>
        </p:txBody>
      </p:sp>
      <p:sp>
        <p:nvSpPr>
          <p:cNvPr id="27" name="object 6"/>
          <p:cNvSpPr/>
          <p:nvPr/>
        </p:nvSpPr>
        <p:spPr>
          <a:xfrm>
            <a:off x="1629156" y="4641341"/>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sz="2400"/>
          </a:p>
        </p:txBody>
      </p:sp>
      <p:sp>
        <p:nvSpPr>
          <p:cNvPr id="28" name="object 7"/>
          <p:cNvSpPr/>
          <p:nvPr/>
        </p:nvSpPr>
        <p:spPr>
          <a:xfrm>
            <a:off x="7984236" y="4641341"/>
            <a:ext cx="2661285" cy="0"/>
          </a:xfrm>
          <a:custGeom>
            <a:avLst/>
            <a:gdLst/>
            <a:ahLst/>
            <a:cxnLst/>
            <a:rect l="l" t="t" r="r" b="b"/>
            <a:pathLst>
              <a:path w="2661284">
                <a:moveTo>
                  <a:pt x="0" y="0"/>
                </a:moveTo>
                <a:lnTo>
                  <a:pt x="2660904" y="0"/>
                </a:lnTo>
              </a:path>
            </a:pathLst>
          </a:custGeom>
          <a:ln w="56387">
            <a:solidFill>
              <a:srgbClr val="FAF8E0"/>
            </a:solidFill>
          </a:ln>
        </p:spPr>
        <p:txBody>
          <a:bodyPr wrap="square" lIns="0" tIns="0" rIns="0" bIns="0" rtlCol="0"/>
          <a:lstStyle/>
          <a:p>
            <a:endParaRPr sz="2400"/>
          </a:p>
        </p:txBody>
      </p:sp>
      <p:sp>
        <p:nvSpPr>
          <p:cNvPr id="29" name="object 8"/>
          <p:cNvSpPr/>
          <p:nvPr/>
        </p:nvSpPr>
        <p:spPr>
          <a:xfrm>
            <a:off x="4806697" y="4641341"/>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sz="2400"/>
          </a:p>
        </p:txBody>
      </p:sp>
      <p:sp>
        <p:nvSpPr>
          <p:cNvPr id="30" name="object 9"/>
          <p:cNvSpPr/>
          <p:nvPr/>
        </p:nvSpPr>
        <p:spPr>
          <a:xfrm>
            <a:off x="2751746" y="2020863"/>
            <a:ext cx="1026795"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a:p>
        </p:txBody>
      </p:sp>
      <p:sp>
        <p:nvSpPr>
          <p:cNvPr id="31" name="object 10"/>
          <p:cNvSpPr/>
          <p:nvPr/>
        </p:nvSpPr>
        <p:spPr>
          <a:xfrm>
            <a:off x="2200270" y="2051547"/>
            <a:ext cx="1520191"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a:p>
        </p:txBody>
      </p:sp>
      <p:sp>
        <p:nvSpPr>
          <p:cNvPr id="32" name="object 11"/>
          <p:cNvSpPr/>
          <p:nvPr/>
        </p:nvSpPr>
        <p:spPr>
          <a:xfrm>
            <a:off x="1972055" y="1779589"/>
            <a:ext cx="687071"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a:p>
        </p:txBody>
      </p:sp>
      <p:sp>
        <p:nvSpPr>
          <p:cNvPr id="33" name="object 12"/>
          <p:cNvSpPr/>
          <p:nvPr/>
        </p:nvSpPr>
        <p:spPr>
          <a:xfrm>
            <a:off x="5733008" y="2020886"/>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a:p>
        </p:txBody>
      </p:sp>
      <p:sp>
        <p:nvSpPr>
          <p:cNvPr id="34" name="object 13"/>
          <p:cNvSpPr/>
          <p:nvPr/>
        </p:nvSpPr>
        <p:spPr>
          <a:xfrm>
            <a:off x="5348452" y="2021016"/>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4" y="701855"/>
                </a:lnTo>
                <a:lnTo>
                  <a:pt x="123952" y="749871"/>
                </a:lnTo>
                <a:lnTo>
                  <a:pt x="122847" y="797619"/>
                </a:lnTo>
                <a:lnTo>
                  <a:pt x="125148" y="844940"/>
                </a:lnTo>
                <a:lnTo>
                  <a:pt x="130773" y="891675"/>
                </a:lnTo>
                <a:lnTo>
                  <a:pt x="139642" y="937664"/>
                </a:lnTo>
                <a:lnTo>
                  <a:pt x="151674" y="982748"/>
                </a:lnTo>
                <a:lnTo>
                  <a:pt x="166789" y="1026769"/>
                </a:lnTo>
                <a:lnTo>
                  <a:pt x="184904" y="1069565"/>
                </a:lnTo>
                <a:lnTo>
                  <a:pt x="205939" y="1110979"/>
                </a:lnTo>
                <a:lnTo>
                  <a:pt x="229814" y="1150850"/>
                </a:lnTo>
                <a:lnTo>
                  <a:pt x="256446" y="1189019"/>
                </a:lnTo>
                <a:lnTo>
                  <a:pt x="285757" y="1225328"/>
                </a:lnTo>
                <a:lnTo>
                  <a:pt x="317663" y="1259616"/>
                </a:lnTo>
                <a:lnTo>
                  <a:pt x="352085" y="1291724"/>
                </a:lnTo>
                <a:lnTo>
                  <a:pt x="388942" y="1321493"/>
                </a:lnTo>
                <a:lnTo>
                  <a:pt x="428152"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a:p>
        </p:txBody>
      </p:sp>
      <p:sp>
        <p:nvSpPr>
          <p:cNvPr id="35" name="object 14"/>
          <p:cNvSpPr/>
          <p:nvPr/>
        </p:nvSpPr>
        <p:spPr>
          <a:xfrm>
            <a:off x="5064253" y="1779589"/>
            <a:ext cx="687705" cy="687705"/>
          </a:xfrm>
          <a:custGeom>
            <a:avLst/>
            <a:gdLst/>
            <a:ahLst/>
            <a:cxnLst/>
            <a:rect l="l" t="t" r="r" b="b"/>
            <a:pathLst>
              <a:path w="687704" h="687705">
                <a:moveTo>
                  <a:pt x="343573" y="687387"/>
                </a:moveTo>
                <a:lnTo>
                  <a:pt x="296933" y="684249"/>
                </a:lnTo>
                <a:lnTo>
                  <a:pt x="252202" y="675109"/>
                </a:lnTo>
                <a:lnTo>
                  <a:pt x="209788" y="660373"/>
                </a:lnTo>
                <a:lnTo>
                  <a:pt x="170102" y="640451"/>
                </a:lnTo>
                <a:lnTo>
                  <a:pt x="133554" y="615750"/>
                </a:lnTo>
                <a:lnTo>
                  <a:pt x="100553" y="586679"/>
                </a:lnTo>
                <a:lnTo>
                  <a:pt x="71510" y="553647"/>
                </a:lnTo>
                <a:lnTo>
                  <a:pt x="46834" y="517060"/>
                </a:lnTo>
                <a:lnTo>
                  <a:pt x="26935" y="477329"/>
                </a:lnTo>
                <a:lnTo>
                  <a:pt x="12223" y="434860"/>
                </a:lnTo>
                <a:lnTo>
                  <a:pt x="3108" y="390062"/>
                </a:lnTo>
                <a:lnTo>
                  <a:pt x="0" y="343344"/>
                </a:lnTo>
                <a:lnTo>
                  <a:pt x="3108" y="296786"/>
                </a:lnTo>
                <a:lnTo>
                  <a:pt x="12223" y="252122"/>
                </a:lnTo>
                <a:lnTo>
                  <a:pt x="26935" y="209763"/>
                </a:lnTo>
                <a:lnTo>
                  <a:pt x="46834" y="170119"/>
                </a:lnTo>
                <a:lnTo>
                  <a:pt x="71510" y="133601"/>
                </a:lnTo>
                <a:lnTo>
                  <a:pt x="100553" y="100620"/>
                </a:lnTo>
                <a:lnTo>
                  <a:pt x="133554" y="71586"/>
                </a:lnTo>
                <a:lnTo>
                  <a:pt x="170102" y="46910"/>
                </a:lnTo>
                <a:lnTo>
                  <a:pt x="209788" y="27003"/>
                </a:lnTo>
                <a:lnTo>
                  <a:pt x="252202" y="12275"/>
                </a:lnTo>
                <a:lnTo>
                  <a:pt x="296933" y="3137"/>
                </a:lnTo>
                <a:lnTo>
                  <a:pt x="343573" y="0"/>
                </a:lnTo>
                <a:lnTo>
                  <a:pt x="390209" y="3137"/>
                </a:lnTo>
                <a:lnTo>
                  <a:pt x="434939" y="12276"/>
                </a:lnTo>
                <a:lnTo>
                  <a:pt x="477352" y="27008"/>
                </a:lnTo>
                <a:lnTo>
                  <a:pt x="517039" y="46923"/>
                </a:lnTo>
                <a:lnTo>
                  <a:pt x="553590" y="71612"/>
                </a:lnTo>
                <a:lnTo>
                  <a:pt x="586597" y="100664"/>
                </a:lnTo>
                <a:lnTo>
                  <a:pt x="615649" y="133672"/>
                </a:lnTo>
                <a:lnTo>
                  <a:pt x="640337" y="170225"/>
                </a:lnTo>
                <a:lnTo>
                  <a:pt x="660251" y="209913"/>
                </a:lnTo>
                <a:lnTo>
                  <a:pt x="674983" y="252328"/>
                </a:lnTo>
                <a:lnTo>
                  <a:pt x="684123" y="297060"/>
                </a:lnTo>
                <a:lnTo>
                  <a:pt x="687260" y="343700"/>
                </a:lnTo>
                <a:lnTo>
                  <a:pt x="684123" y="390336"/>
                </a:lnTo>
                <a:lnTo>
                  <a:pt x="674983" y="435066"/>
                </a:lnTo>
                <a:lnTo>
                  <a:pt x="660251" y="477479"/>
                </a:lnTo>
                <a:lnTo>
                  <a:pt x="640337" y="517166"/>
                </a:lnTo>
                <a:lnTo>
                  <a:pt x="615649" y="553717"/>
                </a:lnTo>
                <a:lnTo>
                  <a:pt x="586597" y="586724"/>
                </a:lnTo>
                <a:lnTo>
                  <a:pt x="553590" y="615776"/>
                </a:lnTo>
                <a:lnTo>
                  <a:pt x="517039" y="640464"/>
                </a:lnTo>
                <a:lnTo>
                  <a:pt x="477352" y="660378"/>
                </a:lnTo>
                <a:lnTo>
                  <a:pt x="434939" y="675110"/>
                </a:lnTo>
                <a:lnTo>
                  <a:pt x="390209" y="684250"/>
                </a:lnTo>
                <a:lnTo>
                  <a:pt x="343573" y="687387"/>
                </a:lnTo>
                <a:close/>
              </a:path>
            </a:pathLst>
          </a:custGeom>
          <a:solidFill>
            <a:srgbClr val="79CDEE"/>
          </a:solidFill>
        </p:spPr>
        <p:txBody>
          <a:bodyPr wrap="square" lIns="0" tIns="0" rIns="0" bIns="0" rtlCol="0"/>
          <a:lstStyle/>
          <a:p>
            <a:endParaRPr/>
          </a:p>
        </p:txBody>
      </p:sp>
      <p:sp>
        <p:nvSpPr>
          <p:cNvPr id="36" name="object 15"/>
          <p:cNvSpPr/>
          <p:nvPr/>
        </p:nvSpPr>
        <p:spPr>
          <a:xfrm>
            <a:off x="9733419" y="2195374"/>
            <a:ext cx="370840" cy="1162685"/>
          </a:xfrm>
          <a:custGeom>
            <a:avLst/>
            <a:gdLst/>
            <a:ahLst/>
            <a:cxnLst/>
            <a:rect l="l" t="t" r="r" b="b"/>
            <a:pathLst>
              <a:path w="370840" h="1162685">
                <a:moveTo>
                  <a:pt x="149034" y="1162329"/>
                </a:moveTo>
                <a:lnTo>
                  <a:pt x="60502" y="1076909"/>
                </a:lnTo>
                <a:lnTo>
                  <a:pt x="94361" y="1039037"/>
                </a:lnTo>
                <a:lnTo>
                  <a:pt x="125047" y="998970"/>
                </a:lnTo>
                <a:lnTo>
                  <a:pt x="152489" y="956909"/>
                </a:lnTo>
                <a:lnTo>
                  <a:pt x="176610" y="913056"/>
                </a:lnTo>
                <a:lnTo>
                  <a:pt x="197338" y="867613"/>
                </a:lnTo>
                <a:lnTo>
                  <a:pt x="214598" y="820780"/>
                </a:lnTo>
                <a:lnTo>
                  <a:pt x="228315" y="772759"/>
                </a:lnTo>
                <a:lnTo>
                  <a:pt x="238416" y="723751"/>
                </a:lnTo>
                <a:lnTo>
                  <a:pt x="244826" y="673958"/>
                </a:lnTo>
                <a:lnTo>
                  <a:pt x="247472" y="623580"/>
                </a:lnTo>
                <a:lnTo>
                  <a:pt x="246278" y="572820"/>
                </a:lnTo>
                <a:lnTo>
                  <a:pt x="241226" y="522302"/>
                </a:lnTo>
                <a:lnTo>
                  <a:pt x="232411" y="472643"/>
                </a:lnTo>
                <a:lnTo>
                  <a:pt x="219932" y="424034"/>
                </a:lnTo>
                <a:lnTo>
                  <a:pt x="203887" y="376665"/>
                </a:lnTo>
                <a:lnTo>
                  <a:pt x="184375" y="330727"/>
                </a:lnTo>
                <a:lnTo>
                  <a:pt x="161494" y="286410"/>
                </a:lnTo>
                <a:lnTo>
                  <a:pt x="135343" y="243904"/>
                </a:lnTo>
                <a:lnTo>
                  <a:pt x="106019" y="203401"/>
                </a:lnTo>
                <a:lnTo>
                  <a:pt x="73622" y="165090"/>
                </a:lnTo>
                <a:lnTo>
                  <a:pt x="38249" y="129163"/>
                </a:lnTo>
                <a:lnTo>
                  <a:pt x="0" y="95808"/>
                </a:lnTo>
                <a:lnTo>
                  <a:pt x="77355" y="0"/>
                </a:lnTo>
                <a:lnTo>
                  <a:pt x="115918" y="33232"/>
                </a:lnTo>
                <a:lnTo>
                  <a:pt x="152053" y="68672"/>
                </a:lnTo>
                <a:lnTo>
                  <a:pt x="185689" y="106183"/>
                </a:lnTo>
                <a:lnTo>
                  <a:pt x="216757" y="145628"/>
                </a:lnTo>
                <a:lnTo>
                  <a:pt x="245185" y="186870"/>
                </a:lnTo>
                <a:lnTo>
                  <a:pt x="270903" y="229774"/>
                </a:lnTo>
                <a:lnTo>
                  <a:pt x="293841" y="274201"/>
                </a:lnTo>
                <a:lnTo>
                  <a:pt x="313927" y="320017"/>
                </a:lnTo>
                <a:lnTo>
                  <a:pt x="331092" y="367083"/>
                </a:lnTo>
                <a:lnTo>
                  <a:pt x="345265" y="415263"/>
                </a:lnTo>
                <a:lnTo>
                  <a:pt x="356375" y="464422"/>
                </a:lnTo>
                <a:lnTo>
                  <a:pt x="364352" y="514421"/>
                </a:lnTo>
                <a:lnTo>
                  <a:pt x="369125" y="565124"/>
                </a:lnTo>
                <a:lnTo>
                  <a:pt x="370619" y="616033"/>
                </a:lnTo>
                <a:lnTo>
                  <a:pt x="368847" y="666643"/>
                </a:lnTo>
                <a:lnTo>
                  <a:pt x="363863" y="716810"/>
                </a:lnTo>
                <a:lnTo>
                  <a:pt x="355720" y="766390"/>
                </a:lnTo>
                <a:lnTo>
                  <a:pt x="344470" y="815237"/>
                </a:lnTo>
                <a:lnTo>
                  <a:pt x="330167" y="863208"/>
                </a:lnTo>
                <a:lnTo>
                  <a:pt x="312864" y="910158"/>
                </a:lnTo>
                <a:lnTo>
                  <a:pt x="292615" y="955943"/>
                </a:lnTo>
                <a:lnTo>
                  <a:pt x="269473" y="1000418"/>
                </a:lnTo>
                <a:lnTo>
                  <a:pt x="243490" y="1043438"/>
                </a:lnTo>
                <a:lnTo>
                  <a:pt x="214721" y="1084860"/>
                </a:lnTo>
                <a:lnTo>
                  <a:pt x="183218" y="1124538"/>
                </a:lnTo>
                <a:lnTo>
                  <a:pt x="149034" y="1162329"/>
                </a:lnTo>
                <a:close/>
              </a:path>
            </a:pathLst>
          </a:custGeom>
          <a:solidFill>
            <a:srgbClr val="BEBEBE"/>
          </a:solidFill>
        </p:spPr>
        <p:txBody>
          <a:bodyPr wrap="square" lIns="0" tIns="0" rIns="0" bIns="0" rtlCol="0"/>
          <a:lstStyle/>
          <a:p>
            <a:endParaRPr/>
          </a:p>
        </p:txBody>
      </p:sp>
      <p:sp>
        <p:nvSpPr>
          <p:cNvPr id="37" name="object 16"/>
          <p:cNvSpPr/>
          <p:nvPr/>
        </p:nvSpPr>
        <p:spPr>
          <a:xfrm>
            <a:off x="8525264" y="2020509"/>
            <a:ext cx="1402080" cy="1579245"/>
          </a:xfrm>
          <a:custGeom>
            <a:avLst/>
            <a:gdLst/>
            <a:ahLst/>
            <a:cxnLst/>
            <a:rect l="l" t="t" r="r" b="b"/>
            <a:pathLst>
              <a:path w="1402079" h="1579245">
                <a:moveTo>
                  <a:pt x="782797" y="1578771"/>
                </a:moveTo>
                <a:lnTo>
                  <a:pt x="735592" y="1577014"/>
                </a:lnTo>
                <a:lnTo>
                  <a:pt x="688339" y="1572397"/>
                </a:lnTo>
                <a:lnTo>
                  <a:pt x="641160" y="1564885"/>
                </a:lnTo>
                <a:lnTo>
                  <a:pt x="594177" y="1554441"/>
                </a:lnTo>
                <a:lnTo>
                  <a:pt x="547514" y="1541029"/>
                </a:lnTo>
                <a:lnTo>
                  <a:pt x="501761" y="1524786"/>
                </a:lnTo>
                <a:lnTo>
                  <a:pt x="457480" y="1505944"/>
                </a:lnTo>
                <a:lnTo>
                  <a:pt x="414750" y="1484605"/>
                </a:lnTo>
                <a:lnTo>
                  <a:pt x="373648" y="1460870"/>
                </a:lnTo>
                <a:lnTo>
                  <a:pt x="334254" y="1434838"/>
                </a:lnTo>
                <a:lnTo>
                  <a:pt x="296645" y="1406612"/>
                </a:lnTo>
                <a:lnTo>
                  <a:pt x="260899" y="1376292"/>
                </a:lnTo>
                <a:lnTo>
                  <a:pt x="227096" y="1343979"/>
                </a:lnTo>
                <a:lnTo>
                  <a:pt x="195313" y="1309773"/>
                </a:lnTo>
                <a:lnTo>
                  <a:pt x="165628" y="1273777"/>
                </a:lnTo>
                <a:lnTo>
                  <a:pt x="138120" y="1236089"/>
                </a:lnTo>
                <a:lnTo>
                  <a:pt x="112868" y="1196812"/>
                </a:lnTo>
                <a:lnTo>
                  <a:pt x="89948" y="1156047"/>
                </a:lnTo>
                <a:lnTo>
                  <a:pt x="69441" y="1113893"/>
                </a:lnTo>
                <a:lnTo>
                  <a:pt x="51423" y="1070452"/>
                </a:lnTo>
                <a:lnTo>
                  <a:pt x="35974" y="1025826"/>
                </a:lnTo>
                <a:lnTo>
                  <a:pt x="23172" y="980114"/>
                </a:lnTo>
                <a:lnTo>
                  <a:pt x="13094" y="933417"/>
                </a:lnTo>
                <a:lnTo>
                  <a:pt x="5820" y="885837"/>
                </a:lnTo>
                <a:lnTo>
                  <a:pt x="1427" y="837474"/>
                </a:lnTo>
                <a:lnTo>
                  <a:pt x="0" y="788931"/>
                </a:lnTo>
                <a:lnTo>
                  <a:pt x="1527" y="740814"/>
                </a:lnTo>
                <a:lnTo>
                  <a:pt x="5942" y="693232"/>
                </a:lnTo>
                <a:lnTo>
                  <a:pt x="13181" y="646297"/>
                </a:lnTo>
                <a:lnTo>
                  <a:pt x="23176" y="600117"/>
                </a:lnTo>
                <a:lnTo>
                  <a:pt x="35863" y="554802"/>
                </a:lnTo>
                <a:lnTo>
                  <a:pt x="51177" y="510462"/>
                </a:lnTo>
                <a:lnTo>
                  <a:pt x="69050" y="467206"/>
                </a:lnTo>
                <a:lnTo>
                  <a:pt x="89418" y="425144"/>
                </a:lnTo>
                <a:lnTo>
                  <a:pt x="112215" y="384386"/>
                </a:lnTo>
                <a:lnTo>
                  <a:pt x="137375" y="345041"/>
                </a:lnTo>
                <a:lnTo>
                  <a:pt x="164834" y="307219"/>
                </a:lnTo>
                <a:lnTo>
                  <a:pt x="194524" y="271030"/>
                </a:lnTo>
                <a:lnTo>
                  <a:pt x="226380" y="236583"/>
                </a:lnTo>
                <a:lnTo>
                  <a:pt x="260338" y="203988"/>
                </a:lnTo>
                <a:lnTo>
                  <a:pt x="296330" y="173355"/>
                </a:lnTo>
                <a:lnTo>
                  <a:pt x="334292" y="144792"/>
                </a:lnTo>
                <a:lnTo>
                  <a:pt x="374158" y="118411"/>
                </a:lnTo>
                <a:lnTo>
                  <a:pt x="415861" y="94320"/>
                </a:lnTo>
                <a:lnTo>
                  <a:pt x="459338" y="72630"/>
                </a:lnTo>
                <a:lnTo>
                  <a:pt x="504055" y="53637"/>
                </a:lnTo>
                <a:lnTo>
                  <a:pt x="549444" y="37552"/>
                </a:lnTo>
                <a:lnTo>
                  <a:pt x="595379" y="24353"/>
                </a:lnTo>
                <a:lnTo>
                  <a:pt x="641734" y="14020"/>
                </a:lnTo>
                <a:lnTo>
                  <a:pt x="688383" y="6531"/>
                </a:lnTo>
                <a:lnTo>
                  <a:pt x="735201" y="1864"/>
                </a:lnTo>
                <a:lnTo>
                  <a:pt x="782061" y="0"/>
                </a:lnTo>
                <a:lnTo>
                  <a:pt x="828837" y="915"/>
                </a:lnTo>
                <a:lnTo>
                  <a:pt x="875404" y="4589"/>
                </a:lnTo>
                <a:lnTo>
                  <a:pt x="921635" y="11001"/>
                </a:lnTo>
                <a:lnTo>
                  <a:pt x="967405" y="20130"/>
                </a:lnTo>
                <a:lnTo>
                  <a:pt x="1012587" y="31953"/>
                </a:lnTo>
                <a:lnTo>
                  <a:pt x="1057056" y="46451"/>
                </a:lnTo>
                <a:lnTo>
                  <a:pt x="1100686" y="63601"/>
                </a:lnTo>
                <a:lnTo>
                  <a:pt x="1143350" y="83383"/>
                </a:lnTo>
                <a:lnTo>
                  <a:pt x="1184923" y="105774"/>
                </a:lnTo>
                <a:lnTo>
                  <a:pt x="1212855" y="123065"/>
                </a:lnTo>
                <a:lnTo>
                  <a:pt x="785529" y="123065"/>
                </a:lnTo>
                <a:lnTo>
                  <a:pt x="738996" y="124998"/>
                </a:lnTo>
                <a:lnTo>
                  <a:pt x="692531" y="130208"/>
                </a:lnTo>
                <a:lnTo>
                  <a:pt x="646305" y="138722"/>
                </a:lnTo>
                <a:lnTo>
                  <a:pt x="600492" y="150571"/>
                </a:lnTo>
                <a:lnTo>
                  <a:pt x="555266" y="165784"/>
                </a:lnTo>
                <a:lnTo>
                  <a:pt x="510798" y="184390"/>
                </a:lnTo>
                <a:lnTo>
                  <a:pt x="467778" y="206140"/>
                </a:lnTo>
                <a:lnTo>
                  <a:pt x="426842" y="230673"/>
                </a:lnTo>
                <a:lnTo>
                  <a:pt x="388082" y="257836"/>
                </a:lnTo>
                <a:lnTo>
                  <a:pt x="351586" y="287480"/>
                </a:lnTo>
                <a:lnTo>
                  <a:pt x="317445" y="319453"/>
                </a:lnTo>
                <a:lnTo>
                  <a:pt x="285750" y="353605"/>
                </a:lnTo>
                <a:lnTo>
                  <a:pt x="256590" y="389786"/>
                </a:lnTo>
                <a:lnTo>
                  <a:pt x="230056" y="427843"/>
                </a:lnTo>
                <a:lnTo>
                  <a:pt x="206237" y="467627"/>
                </a:lnTo>
                <a:lnTo>
                  <a:pt x="185225" y="508987"/>
                </a:lnTo>
                <a:lnTo>
                  <a:pt x="167109" y="551772"/>
                </a:lnTo>
                <a:lnTo>
                  <a:pt x="151980" y="595832"/>
                </a:lnTo>
                <a:lnTo>
                  <a:pt x="139927" y="641015"/>
                </a:lnTo>
                <a:lnTo>
                  <a:pt x="131041" y="687171"/>
                </a:lnTo>
                <a:lnTo>
                  <a:pt x="125412" y="734149"/>
                </a:lnTo>
                <a:lnTo>
                  <a:pt x="123131" y="781799"/>
                </a:lnTo>
                <a:lnTo>
                  <a:pt x="124286" y="829969"/>
                </a:lnTo>
                <a:lnTo>
                  <a:pt x="128902" y="877930"/>
                </a:lnTo>
                <a:lnTo>
                  <a:pt x="136868" y="924955"/>
                </a:lnTo>
                <a:lnTo>
                  <a:pt x="148077" y="970907"/>
                </a:lnTo>
                <a:lnTo>
                  <a:pt x="162421" y="1015646"/>
                </a:lnTo>
                <a:lnTo>
                  <a:pt x="179792" y="1059033"/>
                </a:lnTo>
                <a:lnTo>
                  <a:pt x="200083" y="1100931"/>
                </a:lnTo>
                <a:lnTo>
                  <a:pt x="223187" y="1141200"/>
                </a:lnTo>
                <a:lnTo>
                  <a:pt x="248995" y="1179702"/>
                </a:lnTo>
                <a:lnTo>
                  <a:pt x="277400" y="1216298"/>
                </a:lnTo>
                <a:lnTo>
                  <a:pt x="308295" y="1250849"/>
                </a:lnTo>
                <a:lnTo>
                  <a:pt x="341571" y="1283218"/>
                </a:lnTo>
                <a:lnTo>
                  <a:pt x="377122" y="1313264"/>
                </a:lnTo>
                <a:lnTo>
                  <a:pt x="414839" y="1340851"/>
                </a:lnTo>
                <a:lnTo>
                  <a:pt x="454615" y="1365838"/>
                </a:lnTo>
                <a:lnTo>
                  <a:pt x="496342" y="1388088"/>
                </a:lnTo>
                <a:lnTo>
                  <a:pt x="539913" y="1407462"/>
                </a:lnTo>
                <a:lnTo>
                  <a:pt x="585220" y="1423821"/>
                </a:lnTo>
                <a:lnTo>
                  <a:pt x="631589" y="1436881"/>
                </a:lnTo>
                <a:lnTo>
                  <a:pt x="678306" y="1446481"/>
                </a:lnTo>
                <a:lnTo>
                  <a:pt x="725203" y="1452670"/>
                </a:lnTo>
                <a:lnTo>
                  <a:pt x="772111" y="1455499"/>
                </a:lnTo>
                <a:lnTo>
                  <a:pt x="1211752" y="1455499"/>
                </a:lnTo>
                <a:lnTo>
                  <a:pt x="1185259" y="1471949"/>
                </a:lnTo>
                <a:lnTo>
                  <a:pt x="1144000" y="1494282"/>
                </a:lnTo>
                <a:lnTo>
                  <a:pt x="1101591" y="1514084"/>
                </a:lnTo>
                <a:lnTo>
                  <a:pt x="1058153" y="1531319"/>
                </a:lnTo>
                <a:lnTo>
                  <a:pt x="1013810" y="1545950"/>
                </a:lnTo>
                <a:lnTo>
                  <a:pt x="968684" y="1557941"/>
                </a:lnTo>
                <a:lnTo>
                  <a:pt x="922897" y="1567255"/>
                </a:lnTo>
                <a:lnTo>
                  <a:pt x="876572" y="1573856"/>
                </a:lnTo>
                <a:lnTo>
                  <a:pt x="829831" y="1577707"/>
                </a:lnTo>
                <a:lnTo>
                  <a:pt x="782797" y="1578771"/>
                </a:lnTo>
                <a:close/>
              </a:path>
              <a:path w="1402079" h="1579245">
                <a:moveTo>
                  <a:pt x="1252275" y="309637"/>
                </a:moveTo>
                <a:lnTo>
                  <a:pt x="1216435" y="277467"/>
                </a:lnTo>
                <a:lnTo>
                  <a:pt x="1178757" y="248250"/>
                </a:lnTo>
                <a:lnTo>
                  <a:pt x="1139415" y="222017"/>
                </a:lnTo>
                <a:lnTo>
                  <a:pt x="1098581" y="198797"/>
                </a:lnTo>
                <a:lnTo>
                  <a:pt x="1056429" y="178618"/>
                </a:lnTo>
                <a:lnTo>
                  <a:pt x="1013132" y="161511"/>
                </a:lnTo>
                <a:lnTo>
                  <a:pt x="968863" y="147504"/>
                </a:lnTo>
                <a:lnTo>
                  <a:pt x="923795" y="136626"/>
                </a:lnTo>
                <a:lnTo>
                  <a:pt x="878101" y="128908"/>
                </a:lnTo>
                <a:lnTo>
                  <a:pt x="831955" y="124378"/>
                </a:lnTo>
                <a:lnTo>
                  <a:pt x="785529" y="123065"/>
                </a:lnTo>
                <a:lnTo>
                  <a:pt x="1212855" y="123065"/>
                </a:lnTo>
                <a:lnTo>
                  <a:pt x="1225279" y="130755"/>
                </a:lnTo>
                <a:lnTo>
                  <a:pt x="1264292" y="158303"/>
                </a:lnTo>
                <a:lnTo>
                  <a:pt x="1301835" y="188397"/>
                </a:lnTo>
                <a:lnTo>
                  <a:pt x="1337784" y="221016"/>
                </a:lnTo>
                <a:lnTo>
                  <a:pt x="1252275" y="309637"/>
                </a:lnTo>
                <a:close/>
              </a:path>
              <a:path w="1402079" h="1579245">
                <a:moveTo>
                  <a:pt x="1211752" y="1455499"/>
                </a:moveTo>
                <a:lnTo>
                  <a:pt x="772111" y="1455499"/>
                </a:lnTo>
                <a:lnTo>
                  <a:pt x="818861" y="1455018"/>
                </a:lnTo>
                <a:lnTo>
                  <a:pt x="865285" y="1451276"/>
                </a:lnTo>
                <a:lnTo>
                  <a:pt x="911216" y="1444325"/>
                </a:lnTo>
                <a:lnTo>
                  <a:pt x="956484" y="1434213"/>
                </a:lnTo>
                <a:lnTo>
                  <a:pt x="1000921" y="1420992"/>
                </a:lnTo>
                <a:lnTo>
                  <a:pt x="1044359" y="1404710"/>
                </a:lnTo>
                <a:lnTo>
                  <a:pt x="1086629" y="1385420"/>
                </a:lnTo>
                <a:lnTo>
                  <a:pt x="1127564" y="1363169"/>
                </a:lnTo>
                <a:lnTo>
                  <a:pt x="1166994" y="1338010"/>
                </a:lnTo>
                <a:lnTo>
                  <a:pt x="1204751" y="1309991"/>
                </a:lnTo>
                <a:lnTo>
                  <a:pt x="1240666" y="1279163"/>
                </a:lnTo>
                <a:lnTo>
                  <a:pt x="1274573" y="1245576"/>
                </a:lnTo>
                <a:lnTo>
                  <a:pt x="1306301" y="1209280"/>
                </a:lnTo>
                <a:lnTo>
                  <a:pt x="1401792" y="1286839"/>
                </a:lnTo>
                <a:lnTo>
                  <a:pt x="1370009" y="1323593"/>
                </a:lnTo>
                <a:lnTo>
                  <a:pt x="1336340" y="1358034"/>
                </a:lnTo>
                <a:lnTo>
                  <a:pt x="1300908" y="1390127"/>
                </a:lnTo>
                <a:lnTo>
                  <a:pt x="1263835" y="1419835"/>
                </a:lnTo>
                <a:lnTo>
                  <a:pt x="1225245" y="1447121"/>
                </a:lnTo>
                <a:lnTo>
                  <a:pt x="1211752" y="1455499"/>
                </a:lnTo>
                <a:close/>
              </a:path>
            </a:pathLst>
          </a:custGeom>
          <a:solidFill>
            <a:srgbClr val="404040"/>
          </a:solidFill>
        </p:spPr>
        <p:txBody>
          <a:bodyPr wrap="square" lIns="0" tIns="0" rIns="0" bIns="0" rtlCol="0"/>
          <a:lstStyle/>
          <a:p>
            <a:endParaRPr/>
          </a:p>
        </p:txBody>
      </p:sp>
      <p:sp>
        <p:nvSpPr>
          <p:cNvPr id="38" name="object 17"/>
          <p:cNvSpPr/>
          <p:nvPr/>
        </p:nvSpPr>
        <p:spPr>
          <a:xfrm>
            <a:off x="8240269" y="1779589"/>
            <a:ext cx="688340" cy="687705"/>
          </a:xfrm>
          <a:custGeom>
            <a:avLst/>
            <a:gdLst/>
            <a:ahLst/>
            <a:cxnLst/>
            <a:rect l="l" t="t" r="r" b="b"/>
            <a:pathLst>
              <a:path w="688340" h="687705">
                <a:moveTo>
                  <a:pt x="344144" y="687387"/>
                </a:moveTo>
                <a:lnTo>
                  <a:pt x="297504" y="684249"/>
                </a:lnTo>
                <a:lnTo>
                  <a:pt x="252771" y="675109"/>
                </a:lnTo>
                <a:lnTo>
                  <a:pt x="210351" y="660373"/>
                </a:lnTo>
                <a:lnTo>
                  <a:pt x="170653" y="640451"/>
                </a:lnTo>
                <a:lnTo>
                  <a:pt x="134084" y="615750"/>
                </a:lnTo>
                <a:lnTo>
                  <a:pt x="101053" y="586679"/>
                </a:lnTo>
                <a:lnTo>
                  <a:pt x="71968" y="553647"/>
                </a:lnTo>
                <a:lnTo>
                  <a:pt x="47236" y="517060"/>
                </a:lnTo>
                <a:lnTo>
                  <a:pt x="27265" y="477329"/>
                </a:lnTo>
                <a:lnTo>
                  <a:pt x="12464" y="434860"/>
                </a:lnTo>
                <a:lnTo>
                  <a:pt x="3239" y="390062"/>
                </a:lnTo>
                <a:lnTo>
                  <a:pt x="0" y="343344"/>
                </a:lnTo>
                <a:lnTo>
                  <a:pt x="3239" y="296786"/>
                </a:lnTo>
                <a:lnTo>
                  <a:pt x="12464" y="252122"/>
                </a:lnTo>
                <a:lnTo>
                  <a:pt x="27265" y="209763"/>
                </a:lnTo>
                <a:lnTo>
                  <a:pt x="47236" y="170119"/>
                </a:lnTo>
                <a:lnTo>
                  <a:pt x="71968" y="133601"/>
                </a:lnTo>
                <a:lnTo>
                  <a:pt x="101053" y="100620"/>
                </a:lnTo>
                <a:lnTo>
                  <a:pt x="134084" y="71586"/>
                </a:lnTo>
                <a:lnTo>
                  <a:pt x="170653" y="46910"/>
                </a:lnTo>
                <a:lnTo>
                  <a:pt x="210351" y="27003"/>
                </a:lnTo>
                <a:lnTo>
                  <a:pt x="252771" y="12275"/>
                </a:lnTo>
                <a:lnTo>
                  <a:pt x="297504" y="3137"/>
                </a:lnTo>
                <a:lnTo>
                  <a:pt x="344144" y="0"/>
                </a:lnTo>
                <a:lnTo>
                  <a:pt x="390781" y="3137"/>
                </a:lnTo>
                <a:lnTo>
                  <a:pt x="435510" y="12276"/>
                </a:lnTo>
                <a:lnTo>
                  <a:pt x="477923" y="27008"/>
                </a:lnTo>
                <a:lnTo>
                  <a:pt x="517610" y="46923"/>
                </a:lnTo>
                <a:lnTo>
                  <a:pt x="554162" y="71612"/>
                </a:lnTo>
                <a:lnTo>
                  <a:pt x="587168" y="100664"/>
                </a:lnTo>
                <a:lnTo>
                  <a:pt x="616220" y="133672"/>
                </a:lnTo>
                <a:lnTo>
                  <a:pt x="640908" y="170225"/>
                </a:lnTo>
                <a:lnTo>
                  <a:pt x="660823" y="209913"/>
                </a:lnTo>
                <a:lnTo>
                  <a:pt x="675555" y="252328"/>
                </a:lnTo>
                <a:lnTo>
                  <a:pt x="684694" y="297060"/>
                </a:lnTo>
                <a:lnTo>
                  <a:pt x="687831" y="343700"/>
                </a:lnTo>
                <a:lnTo>
                  <a:pt x="684694" y="390336"/>
                </a:lnTo>
                <a:lnTo>
                  <a:pt x="675555" y="435066"/>
                </a:lnTo>
                <a:lnTo>
                  <a:pt x="660823" y="477479"/>
                </a:lnTo>
                <a:lnTo>
                  <a:pt x="640908" y="517166"/>
                </a:lnTo>
                <a:lnTo>
                  <a:pt x="616220" y="553717"/>
                </a:lnTo>
                <a:lnTo>
                  <a:pt x="587168" y="586724"/>
                </a:lnTo>
                <a:lnTo>
                  <a:pt x="554162" y="615776"/>
                </a:lnTo>
                <a:lnTo>
                  <a:pt x="517610" y="640464"/>
                </a:lnTo>
                <a:lnTo>
                  <a:pt x="477923" y="660378"/>
                </a:lnTo>
                <a:lnTo>
                  <a:pt x="435510" y="675110"/>
                </a:lnTo>
                <a:lnTo>
                  <a:pt x="390781" y="684250"/>
                </a:lnTo>
                <a:lnTo>
                  <a:pt x="344144" y="687387"/>
                </a:lnTo>
                <a:close/>
              </a:path>
            </a:pathLst>
          </a:custGeom>
          <a:solidFill>
            <a:srgbClr val="BEBEBE"/>
          </a:solidFill>
        </p:spPr>
        <p:txBody>
          <a:bodyPr wrap="square" lIns="0" tIns="0" rIns="0" bIns="0" rtlCol="0"/>
          <a:lstStyle/>
          <a:p>
            <a:endParaRPr/>
          </a:p>
        </p:txBody>
      </p:sp>
      <p:sp>
        <p:nvSpPr>
          <p:cNvPr id="39" name="object 18"/>
          <p:cNvSpPr txBox="1"/>
          <p:nvPr/>
        </p:nvSpPr>
        <p:spPr>
          <a:xfrm>
            <a:off x="740230" y="4830694"/>
            <a:ext cx="4586514" cy="1846659"/>
          </a:xfrm>
          <a:prstGeom prst="rect">
            <a:avLst/>
          </a:prstGeom>
        </p:spPr>
        <p:txBody>
          <a:bodyPr vert="horz" wrap="square" lIns="0" tIns="0" rIns="0" bIns="0" rtlCol="0">
            <a:spAutoFit/>
          </a:bodyPr>
          <a:lstStyle/>
          <a:p>
            <a:pPr marL="12700" marR="5080">
              <a:lnSpc>
                <a:spcPct val="100000"/>
              </a:lnSpc>
            </a:pPr>
            <a:r>
              <a:rPr sz="2400" dirty="0">
                <a:solidFill>
                  <a:srgbClr val="FFFFFF"/>
                </a:solidFill>
                <a:latin typeface="Microsoft YaHei"/>
                <a:cs typeface="Microsoft YaHei"/>
              </a:rPr>
              <a:t>完善的会员注册、充值、电子  券赠送功能  企业新闻、营销活动自动推送  会员可在线充值，购买电子券  </a:t>
            </a:r>
            <a:r>
              <a:rPr sz="2400" spc="-5" dirty="0" smtClean="0">
                <a:solidFill>
                  <a:srgbClr val="FFFFFF"/>
                </a:solidFill>
                <a:latin typeface="Microsoft YaHei"/>
                <a:cs typeface="Microsoft YaHei"/>
              </a:rPr>
              <a:t>快捷的</a:t>
            </a:r>
            <a:r>
              <a:rPr lang="zh-CN" altLang="en-US" sz="2400" spc="-5" dirty="0" smtClean="0">
                <a:solidFill>
                  <a:srgbClr val="FFFFFF"/>
                </a:solidFill>
                <a:latin typeface="Microsoft YaHei"/>
                <a:cs typeface="Microsoft YaHei"/>
              </a:rPr>
              <a:t>门店定位服务，</a:t>
            </a:r>
            <a:r>
              <a:rPr sz="2400" dirty="0" smtClean="0">
                <a:solidFill>
                  <a:srgbClr val="FFFFFF"/>
                </a:solidFill>
                <a:latin typeface="Microsoft YaHei"/>
                <a:cs typeface="Microsoft YaHei"/>
              </a:rPr>
              <a:t>协助客户快速</a:t>
            </a:r>
            <a:r>
              <a:rPr lang="zh-CN" altLang="en-US" sz="2400" dirty="0" smtClean="0">
                <a:solidFill>
                  <a:srgbClr val="FFFFFF"/>
                </a:solidFill>
                <a:latin typeface="Microsoft YaHei"/>
                <a:cs typeface="Microsoft YaHei"/>
              </a:rPr>
              <a:t>下单到最近</a:t>
            </a:r>
            <a:r>
              <a:rPr sz="2400" dirty="0" smtClean="0">
                <a:solidFill>
                  <a:srgbClr val="FFFFFF"/>
                </a:solidFill>
                <a:latin typeface="Microsoft YaHei"/>
                <a:cs typeface="Microsoft YaHei"/>
              </a:rPr>
              <a:t>门</a:t>
            </a:r>
            <a:r>
              <a:rPr sz="2400" spc="5" dirty="0" smtClean="0">
                <a:solidFill>
                  <a:srgbClr val="FFFFFF"/>
                </a:solidFill>
                <a:latin typeface="Microsoft YaHei"/>
                <a:cs typeface="Microsoft YaHei"/>
              </a:rPr>
              <a:t>店</a:t>
            </a:r>
            <a:endParaRPr sz="2400" dirty="0">
              <a:latin typeface="Microsoft YaHei"/>
              <a:cs typeface="Microsoft YaHei"/>
            </a:endParaRPr>
          </a:p>
        </p:txBody>
      </p:sp>
      <p:sp>
        <p:nvSpPr>
          <p:cNvPr id="40" name="object 19"/>
          <p:cNvSpPr txBox="1"/>
          <p:nvPr/>
        </p:nvSpPr>
        <p:spPr>
          <a:xfrm>
            <a:off x="2758325" y="4247515"/>
            <a:ext cx="1566932"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营</a:t>
            </a:r>
            <a:r>
              <a:rPr sz="2400" b="1" dirty="0">
                <a:solidFill>
                  <a:srgbClr val="FFFFFF"/>
                </a:solidFill>
                <a:latin typeface="Microsoft YaHei"/>
                <a:cs typeface="Microsoft YaHei"/>
              </a:rPr>
              <a:t>销</a:t>
            </a:r>
            <a:endParaRPr sz="2400" dirty="0">
              <a:latin typeface="Microsoft YaHei"/>
              <a:cs typeface="Microsoft YaHei"/>
            </a:endParaRPr>
          </a:p>
        </p:txBody>
      </p:sp>
      <p:sp>
        <p:nvSpPr>
          <p:cNvPr id="41" name="object 20"/>
          <p:cNvSpPr txBox="1"/>
          <p:nvPr/>
        </p:nvSpPr>
        <p:spPr>
          <a:xfrm>
            <a:off x="5668781" y="4759734"/>
            <a:ext cx="1864133" cy="1846659"/>
          </a:xfrm>
          <a:prstGeom prst="rect">
            <a:avLst/>
          </a:prstGeom>
        </p:spPr>
        <p:txBody>
          <a:bodyPr vert="horz" wrap="square" lIns="0" tIns="0" rIns="0" bIns="0" rtlCol="0">
            <a:spAutoFit/>
          </a:bodyPr>
          <a:lstStyle/>
          <a:p>
            <a:pPr marL="12700" marR="5080">
              <a:lnSpc>
                <a:spcPct val="100000"/>
              </a:lnSpc>
            </a:pPr>
            <a:r>
              <a:rPr lang="zh-CN" altLang="en-US" sz="2400" dirty="0" smtClean="0">
                <a:solidFill>
                  <a:srgbClr val="FFFFFF"/>
                </a:solidFill>
                <a:latin typeface="Microsoft YaHei"/>
                <a:cs typeface="Microsoft YaHei"/>
              </a:rPr>
              <a:t>送货上门</a:t>
            </a:r>
            <a:endParaRPr lang="en-US" altLang="zh-CN" sz="2400" dirty="0" smtClean="0">
              <a:solidFill>
                <a:srgbClr val="FFFFFF"/>
              </a:solidFill>
              <a:latin typeface="Microsoft YaHei"/>
              <a:cs typeface="Microsoft YaHei"/>
            </a:endParaRPr>
          </a:p>
          <a:p>
            <a:pPr marL="12700" marR="5080">
              <a:lnSpc>
                <a:spcPct val="100000"/>
              </a:lnSpc>
            </a:pPr>
            <a:r>
              <a:rPr lang="zh-CN" altLang="en-US" sz="2400" dirty="0">
                <a:solidFill>
                  <a:srgbClr val="FFFFFF"/>
                </a:solidFill>
                <a:latin typeface="Microsoft YaHei"/>
                <a:cs typeface="Microsoft YaHei"/>
              </a:rPr>
              <a:t>到店取</a:t>
            </a:r>
            <a:r>
              <a:rPr lang="zh-CN" altLang="en-US" sz="2400" dirty="0" smtClean="0">
                <a:solidFill>
                  <a:srgbClr val="FFFFFF"/>
                </a:solidFill>
                <a:latin typeface="Microsoft YaHei"/>
                <a:cs typeface="Microsoft YaHei"/>
              </a:rPr>
              <a:t>货</a:t>
            </a:r>
            <a:endParaRPr lang="en-US" altLang="zh-CN" sz="2400" dirty="0" smtClean="0">
              <a:solidFill>
                <a:srgbClr val="FFFFFF"/>
              </a:solidFill>
              <a:latin typeface="Microsoft YaHei"/>
              <a:cs typeface="Microsoft YaHei"/>
            </a:endParaRPr>
          </a:p>
          <a:p>
            <a:pPr marL="12700" marR="5080">
              <a:lnSpc>
                <a:spcPct val="100000"/>
              </a:lnSpc>
            </a:pPr>
            <a:r>
              <a:rPr sz="2400" dirty="0" smtClean="0">
                <a:solidFill>
                  <a:srgbClr val="FFFFFF"/>
                </a:solidFill>
                <a:latin typeface="Microsoft YaHei"/>
                <a:cs typeface="Microsoft YaHei"/>
              </a:rPr>
              <a:t>自助结账  </a:t>
            </a:r>
            <a:endParaRPr lang="en-US" sz="2400" dirty="0" smtClean="0">
              <a:solidFill>
                <a:srgbClr val="FFFFFF"/>
              </a:solidFill>
              <a:latin typeface="Microsoft YaHei"/>
              <a:cs typeface="Microsoft YaHei"/>
            </a:endParaRPr>
          </a:p>
          <a:p>
            <a:pPr marL="12700" marR="5080">
              <a:lnSpc>
                <a:spcPct val="100000"/>
              </a:lnSpc>
            </a:pPr>
            <a:r>
              <a:rPr sz="2400" dirty="0" smtClean="0">
                <a:solidFill>
                  <a:srgbClr val="FFFFFF"/>
                </a:solidFill>
                <a:latin typeface="Microsoft YaHei"/>
                <a:cs typeface="Microsoft YaHei"/>
              </a:rPr>
              <a:t>自助支付  </a:t>
            </a:r>
            <a:endParaRPr lang="en-US" sz="2400" dirty="0" smtClean="0">
              <a:solidFill>
                <a:srgbClr val="FFFFFF"/>
              </a:solidFill>
              <a:latin typeface="Microsoft YaHei"/>
              <a:cs typeface="Microsoft YaHei"/>
            </a:endParaRPr>
          </a:p>
          <a:p>
            <a:pPr marL="12700" marR="5080">
              <a:lnSpc>
                <a:spcPct val="100000"/>
              </a:lnSpc>
            </a:pPr>
            <a:r>
              <a:rPr sz="2400" dirty="0" smtClean="0">
                <a:solidFill>
                  <a:srgbClr val="FFFFFF"/>
                </a:solidFill>
                <a:latin typeface="Microsoft YaHei"/>
                <a:cs typeface="Microsoft YaHei"/>
              </a:rPr>
              <a:t>自助营销</a:t>
            </a:r>
            <a:endParaRPr sz="2400" dirty="0">
              <a:latin typeface="Microsoft YaHei"/>
              <a:cs typeface="Microsoft YaHei"/>
            </a:endParaRPr>
          </a:p>
        </p:txBody>
      </p:sp>
      <p:sp>
        <p:nvSpPr>
          <p:cNvPr id="42" name="object 21"/>
          <p:cNvSpPr txBox="1"/>
          <p:nvPr/>
        </p:nvSpPr>
        <p:spPr>
          <a:xfrm>
            <a:off x="5891262" y="4260050"/>
            <a:ext cx="1830338"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营</a:t>
            </a:r>
            <a:r>
              <a:rPr sz="2400" b="1" dirty="0">
                <a:solidFill>
                  <a:srgbClr val="FFFFFF"/>
                </a:solidFill>
                <a:latin typeface="Microsoft YaHei"/>
                <a:cs typeface="Microsoft YaHei"/>
              </a:rPr>
              <a:t>运</a:t>
            </a:r>
            <a:endParaRPr sz="2400" dirty="0">
              <a:latin typeface="Microsoft YaHei"/>
              <a:cs typeface="Microsoft YaHei"/>
            </a:endParaRPr>
          </a:p>
        </p:txBody>
      </p:sp>
      <p:sp>
        <p:nvSpPr>
          <p:cNvPr id="43" name="object 22"/>
          <p:cNvSpPr txBox="1"/>
          <p:nvPr/>
        </p:nvSpPr>
        <p:spPr>
          <a:xfrm>
            <a:off x="8116253" y="4774248"/>
            <a:ext cx="1981835" cy="1846659"/>
          </a:xfrm>
          <a:prstGeom prst="rect">
            <a:avLst/>
          </a:prstGeom>
        </p:spPr>
        <p:txBody>
          <a:bodyPr vert="horz" wrap="square" lIns="0" tIns="0" rIns="0" bIns="0" rtlCol="0">
            <a:spAutoFit/>
          </a:bodyPr>
          <a:lstStyle/>
          <a:p>
            <a:pPr marL="12700">
              <a:lnSpc>
                <a:spcPct val="100000"/>
              </a:lnSpc>
            </a:pPr>
            <a:r>
              <a:rPr sz="2400" dirty="0" smtClean="0">
                <a:solidFill>
                  <a:srgbClr val="FFFFFF"/>
                </a:solidFill>
                <a:latin typeface="Microsoft YaHei"/>
                <a:cs typeface="Microsoft YaHei"/>
              </a:rPr>
              <a:t>完善的粉丝互动营销能</a:t>
            </a:r>
            <a:r>
              <a:rPr sz="2400" spc="5" dirty="0" smtClean="0">
                <a:solidFill>
                  <a:srgbClr val="FFFFFF"/>
                </a:solidFill>
                <a:latin typeface="Microsoft YaHei"/>
                <a:cs typeface="Microsoft YaHei"/>
              </a:rPr>
              <a:t>力</a:t>
            </a:r>
            <a:endParaRPr lang="en-US" sz="2400" spc="5" dirty="0" smtClean="0">
              <a:solidFill>
                <a:srgbClr val="FFFFFF"/>
              </a:solidFill>
              <a:latin typeface="Microsoft YaHei"/>
              <a:cs typeface="Microsoft YaHei"/>
            </a:endParaRPr>
          </a:p>
          <a:p>
            <a:pPr marL="12700">
              <a:lnSpc>
                <a:spcPct val="100000"/>
              </a:lnSpc>
            </a:pPr>
            <a:r>
              <a:rPr lang="zh-CN" altLang="en-US" sz="2400" spc="5" dirty="0" smtClean="0">
                <a:solidFill>
                  <a:srgbClr val="FFFFFF"/>
                </a:solidFill>
                <a:latin typeface="Microsoft YaHei"/>
                <a:cs typeface="Microsoft YaHei"/>
              </a:rPr>
              <a:t>导购一对一会员精准营销</a:t>
            </a:r>
            <a:endParaRPr lang="en-US" altLang="zh-CN" sz="2400" spc="5" dirty="0" smtClean="0">
              <a:solidFill>
                <a:srgbClr val="FFFFFF"/>
              </a:solidFill>
              <a:latin typeface="Microsoft YaHei"/>
              <a:cs typeface="Microsoft YaHei"/>
            </a:endParaRPr>
          </a:p>
          <a:p>
            <a:pPr marL="12700">
              <a:lnSpc>
                <a:spcPct val="100000"/>
              </a:lnSpc>
            </a:pPr>
            <a:endParaRPr sz="2400" dirty="0">
              <a:latin typeface="Microsoft YaHei"/>
              <a:cs typeface="Microsoft YaHei"/>
            </a:endParaRPr>
          </a:p>
        </p:txBody>
      </p:sp>
      <p:sp>
        <p:nvSpPr>
          <p:cNvPr id="44" name="object 23"/>
          <p:cNvSpPr txBox="1"/>
          <p:nvPr/>
        </p:nvSpPr>
        <p:spPr>
          <a:xfrm>
            <a:off x="9080995" y="4268761"/>
            <a:ext cx="168860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粉</a:t>
            </a:r>
            <a:r>
              <a:rPr sz="2400" b="1" dirty="0">
                <a:solidFill>
                  <a:srgbClr val="FFFFFF"/>
                </a:solidFill>
                <a:latin typeface="Microsoft YaHei"/>
                <a:cs typeface="Microsoft YaHei"/>
              </a:rPr>
              <a:t>丝</a:t>
            </a:r>
            <a:endParaRPr sz="2400" dirty="0">
              <a:latin typeface="Microsoft YaHei"/>
              <a:cs typeface="Microsoft YaHei"/>
            </a:endParaRPr>
          </a:p>
        </p:txBody>
      </p:sp>
      <p:sp>
        <p:nvSpPr>
          <p:cNvPr id="45" name="object 26"/>
          <p:cNvSpPr/>
          <p:nvPr/>
        </p:nvSpPr>
        <p:spPr>
          <a:xfrm>
            <a:off x="2310613"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a:p>
        </p:txBody>
      </p:sp>
      <p:sp>
        <p:nvSpPr>
          <p:cNvPr id="46" name="object 27"/>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a:p>
        </p:txBody>
      </p:sp>
      <p:sp>
        <p:nvSpPr>
          <p:cNvPr id="47" name="object 28"/>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48" name="object 29"/>
          <p:cNvSpPr/>
          <p:nvPr/>
        </p:nvSpPr>
        <p:spPr>
          <a:xfrm>
            <a:off x="5393525" y="1934095"/>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a:p>
        </p:txBody>
      </p:sp>
      <p:sp>
        <p:nvSpPr>
          <p:cNvPr id="49" name="object 30"/>
          <p:cNvSpPr/>
          <p:nvPr/>
        </p:nvSpPr>
        <p:spPr>
          <a:xfrm>
            <a:off x="5228426"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a:p>
        </p:txBody>
      </p:sp>
      <p:sp>
        <p:nvSpPr>
          <p:cNvPr id="50" name="object 31"/>
          <p:cNvSpPr/>
          <p:nvPr/>
        </p:nvSpPr>
        <p:spPr>
          <a:xfrm>
            <a:off x="5334787"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51" name="object 32"/>
          <p:cNvSpPr/>
          <p:nvPr/>
        </p:nvSpPr>
        <p:spPr>
          <a:xfrm>
            <a:off x="8570113" y="1925637"/>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a:p>
        </p:txBody>
      </p:sp>
      <p:sp>
        <p:nvSpPr>
          <p:cNvPr id="52" name="object 33"/>
          <p:cNvSpPr/>
          <p:nvPr/>
        </p:nvSpPr>
        <p:spPr>
          <a:xfrm>
            <a:off x="8405012" y="1925637"/>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889" y="21577"/>
                </a:lnTo>
                <a:lnTo>
                  <a:pt x="175966" y="30625"/>
                </a:lnTo>
                <a:lnTo>
                  <a:pt x="146002" y="47766"/>
                </a:lnTo>
                <a:lnTo>
                  <a:pt x="95707"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a:p>
        </p:txBody>
      </p:sp>
      <p:sp>
        <p:nvSpPr>
          <p:cNvPr id="53" name="object 34"/>
          <p:cNvSpPr/>
          <p:nvPr/>
        </p:nvSpPr>
        <p:spPr>
          <a:xfrm>
            <a:off x="8511375" y="2047875"/>
            <a:ext cx="144780" cy="139700"/>
          </a:xfrm>
          <a:custGeom>
            <a:avLst/>
            <a:gdLst/>
            <a:ahLst/>
            <a:cxnLst/>
            <a:rect l="l" t="t" r="r" b="b"/>
            <a:pathLst>
              <a:path w="144779" h="139700">
                <a:moveTo>
                  <a:pt x="33820" y="139700"/>
                </a:moveTo>
                <a:lnTo>
                  <a:pt x="27673" y="139700"/>
                </a:lnTo>
                <a:lnTo>
                  <a:pt x="24599" y="136601"/>
                </a:lnTo>
                <a:lnTo>
                  <a:pt x="24599" y="130390"/>
                </a:lnTo>
                <a:lnTo>
                  <a:pt x="39966" y="86931"/>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31"/>
                </a:lnTo>
                <a:lnTo>
                  <a:pt x="43040" y="117970"/>
                </a:lnTo>
                <a:lnTo>
                  <a:pt x="64893" y="117970"/>
                </a:lnTo>
                <a:lnTo>
                  <a:pt x="33820" y="139700"/>
                </a:lnTo>
                <a:close/>
              </a:path>
              <a:path w="144779"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3" y="109444"/>
            <a:ext cx="11947696" cy="1043973"/>
            <a:chOff x="-172" y="-1684"/>
            <a:chExt cx="11948400" cy="1044379"/>
          </a:xfrm>
        </p:grpSpPr>
        <p:grpSp>
          <p:nvGrpSpPr>
            <p:cNvPr id="3"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3" y="26637"/>
              <a:ext cx="11268315" cy="1016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200" b="1" dirty="0" smtClean="0">
                  <a:solidFill>
                    <a:srgbClr val="4B5E75"/>
                  </a:solidFill>
                  <a:sym typeface="Arial" panose="020B0604020202020204" pitchFamily="34" charset="0"/>
                </a:rPr>
                <a:t>O2O</a:t>
              </a:r>
              <a:r>
                <a:rPr lang="zh-CN" altLang="en-US" sz="3200" b="1" dirty="0" smtClean="0">
                  <a:solidFill>
                    <a:srgbClr val="4B5E75"/>
                  </a:solidFill>
                  <a:sym typeface="Arial" panose="020B0604020202020204" pitchFamily="34" charset="0"/>
                </a:rPr>
                <a:t>微商城 全面的移动端应用与营销</a:t>
              </a: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pic>
        <p:nvPicPr>
          <p:cNvPr id="58" name="图片 3"/>
          <p:cNvPicPr>
            <a:picLocks noChangeAspect="1" noChangeArrowheads="1"/>
          </p:cNvPicPr>
          <p:nvPr/>
        </p:nvPicPr>
        <p:blipFill>
          <a:blip r:embed="rId4" cstate="print"/>
          <a:srcRect/>
          <a:stretch>
            <a:fillRect/>
          </a:stretch>
        </p:blipFill>
        <p:spPr bwMode="auto">
          <a:xfrm>
            <a:off x="4054045" y="954314"/>
            <a:ext cx="1719567" cy="3048000"/>
          </a:xfrm>
          <a:prstGeom prst="rect">
            <a:avLst/>
          </a:prstGeom>
          <a:noFill/>
          <a:ln w="9525">
            <a:noFill/>
            <a:miter lim="800000"/>
            <a:headEnd/>
            <a:tailEnd/>
          </a:ln>
        </p:spPr>
      </p:pic>
      <p:pic>
        <p:nvPicPr>
          <p:cNvPr id="59" name="图片 1"/>
          <p:cNvPicPr>
            <a:picLocks noChangeAspect="1" noChangeArrowheads="1"/>
          </p:cNvPicPr>
          <p:nvPr/>
        </p:nvPicPr>
        <p:blipFill>
          <a:blip r:embed="rId5" cstate="print"/>
          <a:srcRect/>
          <a:stretch>
            <a:fillRect/>
          </a:stretch>
        </p:blipFill>
        <p:spPr bwMode="auto">
          <a:xfrm>
            <a:off x="853643" y="1030515"/>
            <a:ext cx="1676400" cy="2981190"/>
          </a:xfrm>
          <a:prstGeom prst="rect">
            <a:avLst/>
          </a:prstGeom>
          <a:noFill/>
          <a:ln w="9525">
            <a:noFill/>
            <a:miter lim="800000"/>
            <a:headEnd/>
            <a:tailEnd/>
          </a:ln>
        </p:spPr>
      </p:pic>
      <p:pic>
        <p:nvPicPr>
          <p:cNvPr id="60" name="图片 2"/>
          <p:cNvPicPr>
            <a:picLocks noChangeAspect="1" noChangeArrowheads="1"/>
          </p:cNvPicPr>
          <p:nvPr/>
        </p:nvPicPr>
        <p:blipFill>
          <a:blip r:embed="rId6" cstate="print"/>
          <a:srcRect/>
          <a:stretch>
            <a:fillRect/>
          </a:stretch>
        </p:blipFill>
        <p:spPr bwMode="auto">
          <a:xfrm>
            <a:off x="6488814" y="801914"/>
            <a:ext cx="5470957" cy="3276600"/>
          </a:xfrm>
          <a:prstGeom prst="rect">
            <a:avLst/>
          </a:prstGeom>
          <a:noFill/>
          <a:ln w="9525">
            <a:noFill/>
            <a:miter lim="800000"/>
            <a:headEnd/>
            <a:tailEnd/>
          </a:ln>
        </p:spPr>
      </p:pic>
      <p:sp>
        <p:nvSpPr>
          <p:cNvPr id="19" name="矩形 18"/>
          <p:cNvSpPr/>
          <p:nvPr/>
        </p:nvSpPr>
        <p:spPr>
          <a:xfrm>
            <a:off x="261257" y="4272677"/>
            <a:ext cx="3304033" cy="2585323"/>
          </a:xfrm>
          <a:prstGeom prst="rect">
            <a:avLst/>
          </a:prstGeom>
        </p:spPr>
        <p:txBody>
          <a:bodyPr wrap="square">
            <a:spAutoFit/>
          </a:bodyPr>
          <a:lstStyle/>
          <a:p>
            <a:pPr algn="ctr"/>
            <a:r>
              <a:rPr lang="zh-CN" altLang="en-US" b="1" dirty="0" smtClean="0">
                <a:solidFill>
                  <a:srgbClr val="171616"/>
                </a:solidFill>
                <a:latin typeface="Microsoft YaHei"/>
                <a:cs typeface="Microsoft YaHei"/>
              </a:rPr>
              <a:t>企业微信号管理</a:t>
            </a:r>
            <a:endParaRPr lang="en-US" altLang="zh-CN" b="1" dirty="0" smtClean="0">
              <a:solidFill>
                <a:srgbClr val="171616"/>
              </a:solidFill>
              <a:latin typeface="Microsoft YaHei"/>
              <a:cs typeface="Microsoft YaHei"/>
            </a:endParaRPr>
          </a:p>
          <a:p>
            <a:r>
              <a:rPr lang="zh-CN" altLang="en-US" dirty="0" smtClean="0">
                <a:solidFill>
                  <a:srgbClr val="171616"/>
                </a:solidFill>
                <a:latin typeface="Microsoft YaHei"/>
                <a:cs typeface="Microsoft YaHei"/>
              </a:rPr>
              <a:t>灵活的新闻发布功能</a:t>
            </a:r>
            <a:endParaRPr lang="en-US" altLang="zh-CN" dirty="0" smtClean="0">
              <a:solidFill>
                <a:srgbClr val="171616"/>
              </a:solidFill>
              <a:latin typeface="Microsoft YaHei"/>
              <a:cs typeface="Microsoft YaHei"/>
            </a:endParaRPr>
          </a:p>
          <a:p>
            <a:r>
              <a:rPr lang="zh-CN" altLang="en-US" dirty="0" smtClean="0">
                <a:solidFill>
                  <a:srgbClr val="171616"/>
                </a:solidFill>
                <a:latin typeface="Microsoft YaHei"/>
                <a:cs typeface="Microsoft YaHei"/>
              </a:rPr>
              <a:t>微信号菜单自定义</a:t>
            </a:r>
            <a:endParaRPr lang="zh-CN" altLang="en-US" dirty="0" smtClean="0">
              <a:latin typeface="Microsoft YaHei"/>
              <a:cs typeface="Microsoft YaHei"/>
            </a:endParaRPr>
          </a:p>
          <a:p>
            <a:r>
              <a:rPr lang="zh-CN" altLang="en-US" spc="-5" dirty="0" smtClean="0">
                <a:solidFill>
                  <a:srgbClr val="171616"/>
                </a:solidFill>
                <a:latin typeface="Microsoft YaHei"/>
                <a:cs typeface="Microsoft YaHei"/>
              </a:rPr>
              <a:t>微信号功能与</a:t>
            </a:r>
            <a:r>
              <a:rPr lang="en-US" altLang="zh-CN" spc="-5" dirty="0" smtClean="0">
                <a:solidFill>
                  <a:srgbClr val="171616"/>
                </a:solidFill>
                <a:latin typeface="Microsoft YaHei"/>
                <a:cs typeface="Microsoft YaHei"/>
              </a:rPr>
              <a:t>POS</a:t>
            </a:r>
            <a:r>
              <a:rPr lang="zh-CN" altLang="en-US" spc="-5" dirty="0" smtClean="0">
                <a:solidFill>
                  <a:srgbClr val="171616"/>
                </a:solidFill>
                <a:latin typeface="Microsoft YaHei"/>
                <a:cs typeface="Microsoft YaHei"/>
              </a:rPr>
              <a:t>联动</a:t>
            </a:r>
            <a:endParaRPr lang="zh-CN" altLang="en-US" dirty="0" smtClean="0">
              <a:latin typeface="Microsoft YaHei"/>
              <a:cs typeface="Microsoft YaHei"/>
            </a:endParaRPr>
          </a:p>
          <a:p>
            <a:pPr eaLnBrk="1" fontAlgn="t" hangingPunct="1"/>
            <a:r>
              <a:rPr lang="zh-CN" altLang="en-US" dirty="0" smtClean="0"/>
              <a:t>支持虚拟会员功能，可在</a:t>
            </a:r>
          </a:p>
          <a:p>
            <a:pPr eaLnBrk="1" fontAlgn="t" hangingPunct="1"/>
            <a:r>
              <a:rPr lang="zh-CN" altLang="en-US" dirty="0" smtClean="0"/>
              <a:t>线完成储值、积分、消费</a:t>
            </a:r>
          </a:p>
          <a:p>
            <a:pPr eaLnBrk="1" fontAlgn="t" hangingPunct="1"/>
            <a:r>
              <a:rPr lang="zh-CN" altLang="en-US" dirty="0" smtClean="0"/>
              <a:t>对门店进行定点下单</a:t>
            </a:r>
          </a:p>
          <a:p>
            <a:endParaRPr lang="zh-CN" altLang="en-US" dirty="0" smtClean="0">
              <a:latin typeface="Microsoft YaHei"/>
              <a:cs typeface="Microsoft YaHei"/>
            </a:endParaRPr>
          </a:p>
          <a:p>
            <a:endParaRPr lang="zh-CN" altLang="en-US" dirty="0"/>
          </a:p>
        </p:txBody>
      </p:sp>
      <p:sp>
        <p:nvSpPr>
          <p:cNvPr id="20" name="矩形 19"/>
          <p:cNvSpPr/>
          <p:nvPr/>
        </p:nvSpPr>
        <p:spPr>
          <a:xfrm>
            <a:off x="3265360" y="4200107"/>
            <a:ext cx="3647152" cy="2585323"/>
          </a:xfrm>
          <a:prstGeom prst="rect">
            <a:avLst/>
          </a:prstGeom>
        </p:spPr>
        <p:txBody>
          <a:bodyPr wrap="none">
            <a:spAutoFit/>
          </a:bodyPr>
          <a:lstStyle/>
          <a:p>
            <a:pPr algn="ctr"/>
            <a:r>
              <a:rPr lang="zh-CN" altLang="en-US" b="1" dirty="0" smtClean="0">
                <a:solidFill>
                  <a:srgbClr val="171616"/>
                </a:solidFill>
                <a:latin typeface="Microsoft YaHei"/>
                <a:cs typeface="Microsoft YaHei"/>
              </a:rPr>
              <a:t>会员互动</a:t>
            </a:r>
            <a:endParaRPr lang="en-US" altLang="zh-CN" b="1" dirty="0" smtClean="0">
              <a:solidFill>
                <a:srgbClr val="171616"/>
              </a:solidFill>
              <a:latin typeface="Microsoft YaHei"/>
              <a:cs typeface="Microsoft YaHei"/>
            </a:endParaRPr>
          </a:p>
          <a:p>
            <a:pPr eaLnBrk="1" fontAlgn="t" hangingPunct="1"/>
            <a:r>
              <a:rPr lang="zh-CN" altLang="en-US" dirty="0" smtClean="0"/>
              <a:t>大转盘、刮刮乐、分发好友奖券，</a:t>
            </a:r>
          </a:p>
          <a:p>
            <a:pPr eaLnBrk="1" fontAlgn="t" hangingPunct="1"/>
            <a:r>
              <a:rPr lang="zh-CN" altLang="en-US" dirty="0" smtClean="0"/>
              <a:t>等多种抽奖游戏支持</a:t>
            </a:r>
          </a:p>
          <a:p>
            <a:pPr eaLnBrk="1" fontAlgn="t" hangingPunct="1"/>
            <a:r>
              <a:rPr lang="zh-CN" altLang="en-US" dirty="0" smtClean="0"/>
              <a:t>可与后台营销系统联动，将营销</a:t>
            </a:r>
          </a:p>
          <a:p>
            <a:pPr eaLnBrk="1" fontAlgn="t" hangingPunct="1"/>
            <a:r>
              <a:rPr lang="zh-CN" altLang="en-US" dirty="0" smtClean="0"/>
              <a:t>策略直接集成到客户的手机终端</a:t>
            </a:r>
          </a:p>
          <a:p>
            <a:pPr eaLnBrk="1" fontAlgn="t" hangingPunct="1"/>
            <a:r>
              <a:rPr lang="zh-CN" altLang="en-US" dirty="0" smtClean="0"/>
              <a:t>快捷的使用方式，客户可在手机</a:t>
            </a:r>
          </a:p>
          <a:p>
            <a:pPr eaLnBrk="1" fontAlgn="t" hangingPunct="1"/>
            <a:r>
              <a:rPr lang="zh-CN" altLang="en-US" dirty="0" smtClean="0"/>
              <a:t>端或</a:t>
            </a:r>
            <a:r>
              <a:rPr lang="en-US" dirty="0" smtClean="0"/>
              <a:t>POS</a:t>
            </a:r>
            <a:r>
              <a:rPr lang="zh-CN" altLang="en-US" dirty="0" smtClean="0"/>
              <a:t>系统中直接使用营销活</a:t>
            </a:r>
          </a:p>
          <a:p>
            <a:pPr eaLnBrk="1" fontAlgn="t" hangingPunct="1"/>
            <a:r>
              <a:rPr lang="zh-CN" altLang="en-US" dirty="0" smtClean="0"/>
              <a:t>  动</a:t>
            </a:r>
          </a:p>
          <a:p>
            <a:endParaRPr lang="zh-CN" altLang="en-US" dirty="0"/>
          </a:p>
        </p:txBody>
      </p:sp>
      <p:sp>
        <p:nvSpPr>
          <p:cNvPr id="21" name="矩形 20"/>
          <p:cNvSpPr/>
          <p:nvPr/>
        </p:nvSpPr>
        <p:spPr>
          <a:xfrm>
            <a:off x="7227753" y="4260334"/>
            <a:ext cx="4354647" cy="2031325"/>
          </a:xfrm>
          <a:prstGeom prst="rect">
            <a:avLst/>
          </a:prstGeom>
        </p:spPr>
        <p:txBody>
          <a:bodyPr wrap="square">
            <a:spAutoFit/>
          </a:bodyPr>
          <a:lstStyle/>
          <a:p>
            <a:pPr marL="752475" algn="ctr">
              <a:lnSpc>
                <a:spcPct val="100000"/>
              </a:lnSpc>
              <a:spcBef>
                <a:spcPts val="1205"/>
              </a:spcBef>
              <a:tabLst>
                <a:tab pos="3487420" algn="l"/>
                <a:tab pos="6654165" algn="l"/>
              </a:tabLst>
            </a:pPr>
            <a:r>
              <a:rPr lang="zh-CN" altLang="en-US" b="1" dirty="0" smtClean="0">
                <a:solidFill>
                  <a:srgbClr val="171616"/>
                </a:solidFill>
                <a:latin typeface="Microsoft YaHei"/>
                <a:cs typeface="Microsoft YaHei"/>
              </a:rPr>
              <a:t>营销活动管理</a:t>
            </a:r>
            <a:endParaRPr lang="en-US" altLang="zh-CN" b="1" dirty="0" smtClean="0">
              <a:solidFill>
                <a:srgbClr val="171616"/>
              </a:solidFill>
              <a:latin typeface="Microsoft YaHei"/>
              <a:cs typeface="Microsoft YaHei"/>
            </a:endParaRPr>
          </a:p>
          <a:p>
            <a:pPr eaLnBrk="1" fontAlgn="t" hangingPunct="1"/>
            <a:r>
              <a:rPr lang="zh-CN" altLang="en-US" dirty="0" smtClean="0"/>
              <a:t>多样化的礼品管理</a:t>
            </a:r>
          </a:p>
          <a:p>
            <a:pPr eaLnBrk="1" fontAlgn="t" hangingPunct="1"/>
            <a:r>
              <a:rPr lang="zh-CN" altLang="en-US" dirty="0" smtClean="0"/>
              <a:t>全面的劵管理，代金券、折扣券、领用劵</a:t>
            </a:r>
          </a:p>
          <a:p>
            <a:pPr eaLnBrk="1" fontAlgn="t" hangingPunct="1"/>
            <a:r>
              <a:rPr lang="zh-CN" altLang="en-US" dirty="0" smtClean="0"/>
              <a:t>灵活的营销活动设置。会员日、有奖签到、消费打折、积分兑换、</a:t>
            </a:r>
          </a:p>
          <a:p>
            <a:pPr eaLnBrk="1" fontAlgn="t" hangingPunct="1"/>
            <a:r>
              <a:rPr lang="zh-CN" altLang="en-US" dirty="0" smtClean="0"/>
              <a:t>免费领取、有奖竞答、开卡有奖、生日营销、短信营销</a:t>
            </a:r>
            <a:endParaRPr lang="zh-CN" altLang="en-US" dirty="0">
              <a:latin typeface="Microsoft YaHei"/>
              <a:cs typeface="Microsoft YaHei"/>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4" y="225558"/>
            <a:ext cx="11947696" cy="1105528"/>
            <a:chOff x="-172" y="-1684"/>
            <a:chExt cx="11948400" cy="1105958"/>
          </a:xfrm>
        </p:grpSpPr>
        <p:grpSp>
          <p:nvGrpSpPr>
            <p:cNvPr id="3"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sym typeface="Arial" panose="020B0604020202020204" pitchFamily="34" charset="0"/>
                </a:rPr>
                <a:t>全面的自助营运功能</a:t>
              </a: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19" name="标题 1"/>
          <p:cNvSpPr txBox="1">
            <a:spLocks noChangeArrowheads="1"/>
          </p:cNvSpPr>
          <p:nvPr/>
        </p:nvSpPr>
        <p:spPr bwMode="auto">
          <a:xfrm>
            <a:off x="649289" y="1625600"/>
            <a:ext cx="1917700" cy="609600"/>
          </a:xfrm>
          <a:prstGeom prst="rect">
            <a:avLst/>
          </a:prstGeom>
          <a:solidFill>
            <a:srgbClr val="00B0F0"/>
          </a:solidFill>
          <a:ln w="9525">
            <a:noFill/>
            <a:miter lim="800000"/>
            <a:headEnd/>
            <a:tailEnd/>
          </a:ln>
        </p:spPr>
        <p:txBody>
          <a:bodyPr anchor="ctr"/>
          <a:lstStyle/>
          <a:p>
            <a:pPr algn="ctr">
              <a:lnSpc>
                <a:spcPct val="90000"/>
              </a:lnSpc>
            </a:pPr>
            <a:r>
              <a:rPr lang="zh-CN" altLang="zh-CN" sz="2400" dirty="0">
                <a:solidFill>
                  <a:schemeClr val="bg1"/>
                </a:solidFill>
                <a:latin typeface="Lantinghei SC Demibold"/>
                <a:ea typeface="微软雅黑" pitchFamily="34" charset="-122"/>
                <a:sym typeface="Lantinghei SC Demibold"/>
              </a:rPr>
              <a:t>购物车</a:t>
            </a:r>
          </a:p>
        </p:txBody>
      </p:sp>
      <p:sp>
        <p:nvSpPr>
          <p:cNvPr id="20" name="标题 1"/>
          <p:cNvSpPr txBox="1">
            <a:spLocks noChangeArrowheads="1"/>
          </p:cNvSpPr>
          <p:nvPr/>
        </p:nvSpPr>
        <p:spPr bwMode="auto">
          <a:xfrm>
            <a:off x="3671889" y="1628775"/>
            <a:ext cx="1917700" cy="609600"/>
          </a:xfrm>
          <a:prstGeom prst="rect">
            <a:avLst/>
          </a:prstGeom>
          <a:solidFill>
            <a:srgbClr val="00B050"/>
          </a:solidFill>
          <a:ln w="9525">
            <a:noFill/>
            <a:miter lim="800000"/>
            <a:headEnd/>
            <a:tailEnd/>
          </a:ln>
        </p:spPr>
        <p:txBody>
          <a:bodyPr anchor="ctr"/>
          <a:lstStyle/>
          <a:p>
            <a:pPr algn="ctr">
              <a:lnSpc>
                <a:spcPct val="90000"/>
              </a:lnSpc>
            </a:pPr>
            <a:r>
              <a:rPr lang="zh-CN" altLang="zh-CN" sz="2400" dirty="0">
                <a:solidFill>
                  <a:schemeClr val="bg1"/>
                </a:solidFill>
                <a:latin typeface="Lantinghei SC Demibold"/>
                <a:ea typeface="微软雅黑" pitchFamily="34" charset="-122"/>
                <a:sym typeface="Lantinghei SC Demibold"/>
              </a:rPr>
              <a:t>确认订单</a:t>
            </a:r>
          </a:p>
        </p:txBody>
      </p:sp>
      <p:sp>
        <p:nvSpPr>
          <p:cNvPr id="21" name="标题 1"/>
          <p:cNvSpPr txBox="1">
            <a:spLocks noChangeArrowheads="1"/>
          </p:cNvSpPr>
          <p:nvPr/>
        </p:nvSpPr>
        <p:spPr bwMode="auto">
          <a:xfrm>
            <a:off x="6696075" y="1627188"/>
            <a:ext cx="1919288" cy="609600"/>
          </a:xfrm>
          <a:prstGeom prst="rect">
            <a:avLst/>
          </a:prstGeom>
          <a:solidFill>
            <a:srgbClr val="FFC000"/>
          </a:solidFill>
          <a:ln w="9525">
            <a:solidFill>
              <a:srgbClr val="FFFF00"/>
            </a:solidFill>
            <a:miter lim="800000"/>
            <a:headEnd/>
            <a:tailEnd/>
          </a:ln>
        </p:spPr>
        <p:txBody>
          <a:bodyPr anchor="ctr"/>
          <a:lstStyle/>
          <a:p>
            <a:pPr algn="ctr">
              <a:lnSpc>
                <a:spcPct val="90000"/>
              </a:lnSpc>
            </a:pPr>
            <a:r>
              <a:rPr lang="zh-CN" altLang="zh-CN" sz="2400" dirty="0">
                <a:solidFill>
                  <a:schemeClr val="bg1"/>
                </a:solidFill>
                <a:latin typeface="Lantinghei SC Demibold"/>
                <a:ea typeface="微软雅黑" pitchFamily="34" charset="-122"/>
                <a:sym typeface="Lantinghei SC Demibold"/>
              </a:rPr>
              <a:t>订单详情</a:t>
            </a:r>
          </a:p>
        </p:txBody>
      </p:sp>
      <p:sp>
        <p:nvSpPr>
          <p:cNvPr id="22" name="标题 1"/>
          <p:cNvSpPr txBox="1">
            <a:spLocks noChangeArrowheads="1"/>
          </p:cNvSpPr>
          <p:nvPr/>
        </p:nvSpPr>
        <p:spPr bwMode="auto">
          <a:xfrm>
            <a:off x="9720263" y="1625600"/>
            <a:ext cx="1917700" cy="609600"/>
          </a:xfrm>
          <a:prstGeom prst="rect">
            <a:avLst/>
          </a:prstGeom>
          <a:solidFill>
            <a:srgbClr val="C61A01"/>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订单列表</a:t>
            </a:r>
          </a:p>
        </p:txBody>
      </p:sp>
      <p:sp>
        <p:nvSpPr>
          <p:cNvPr id="23" name="燕尾形 24"/>
          <p:cNvSpPr>
            <a:spLocks noChangeArrowheads="1"/>
          </p:cNvSpPr>
          <p:nvPr/>
        </p:nvSpPr>
        <p:spPr bwMode="auto">
          <a:xfrm>
            <a:off x="2900364" y="3508377"/>
            <a:ext cx="484187" cy="1069975"/>
          </a:xfrm>
          <a:prstGeom prst="chevron">
            <a:avLst>
              <a:gd name="adj" fmla="val 50000"/>
            </a:avLst>
          </a:prstGeom>
          <a:solidFill>
            <a:schemeClr val="bg2"/>
          </a:solidFill>
          <a:ln w="9525">
            <a:solidFill>
              <a:schemeClr val="tx1"/>
            </a:solidFill>
            <a:miter lim="800000"/>
            <a:headEnd/>
            <a:tailEnd/>
          </a:ln>
        </p:spPr>
        <p:txBody>
          <a:bodyPr/>
          <a:lstStyle/>
          <a:p>
            <a:endParaRPr lang="zh-CN" altLang="zh-CN">
              <a:latin typeface="Arial" pitchFamily="34" charset="0"/>
              <a:sym typeface="Calibri" pitchFamily="34" charset="0"/>
            </a:endParaRPr>
          </a:p>
        </p:txBody>
      </p:sp>
      <p:sp>
        <p:nvSpPr>
          <p:cNvPr id="24" name="燕尾形 26"/>
          <p:cNvSpPr>
            <a:spLocks noChangeArrowheads="1"/>
          </p:cNvSpPr>
          <p:nvPr/>
        </p:nvSpPr>
        <p:spPr bwMode="auto">
          <a:xfrm>
            <a:off x="5878513" y="3508377"/>
            <a:ext cx="484187" cy="1069975"/>
          </a:xfrm>
          <a:prstGeom prst="chevron">
            <a:avLst>
              <a:gd name="adj" fmla="val 50000"/>
            </a:avLst>
          </a:prstGeom>
          <a:solidFill>
            <a:schemeClr val="bg2"/>
          </a:solidFill>
          <a:ln w="9525">
            <a:solidFill>
              <a:schemeClr val="tx1"/>
            </a:solidFill>
            <a:miter lim="800000"/>
            <a:headEnd/>
            <a:tailEnd/>
          </a:ln>
        </p:spPr>
        <p:txBody>
          <a:bodyPr/>
          <a:lstStyle/>
          <a:p>
            <a:endParaRPr lang="zh-CN" altLang="zh-CN">
              <a:latin typeface="Arial" pitchFamily="34" charset="0"/>
              <a:sym typeface="Calibri" pitchFamily="34" charset="0"/>
            </a:endParaRPr>
          </a:p>
        </p:txBody>
      </p:sp>
      <p:sp>
        <p:nvSpPr>
          <p:cNvPr id="25" name="燕尾形 27"/>
          <p:cNvSpPr>
            <a:spLocks noChangeArrowheads="1"/>
          </p:cNvSpPr>
          <p:nvPr/>
        </p:nvSpPr>
        <p:spPr bwMode="auto">
          <a:xfrm>
            <a:off x="8948739" y="3508377"/>
            <a:ext cx="484187" cy="1069975"/>
          </a:xfrm>
          <a:prstGeom prst="chevron">
            <a:avLst>
              <a:gd name="adj" fmla="val 50000"/>
            </a:avLst>
          </a:prstGeom>
          <a:solidFill>
            <a:schemeClr val="bg2"/>
          </a:solidFill>
          <a:ln w="9525">
            <a:solidFill>
              <a:schemeClr val="tx1"/>
            </a:solidFill>
            <a:miter lim="800000"/>
            <a:headEnd/>
            <a:tailEnd/>
          </a:ln>
        </p:spPr>
        <p:txBody>
          <a:bodyPr/>
          <a:lstStyle/>
          <a:p>
            <a:endParaRPr lang="zh-CN" altLang="zh-CN">
              <a:latin typeface="Arial" pitchFamily="34" charset="0"/>
              <a:sym typeface="Calibri" pitchFamily="34" charset="0"/>
            </a:endParaRPr>
          </a:p>
        </p:txBody>
      </p:sp>
      <p:sp>
        <p:nvSpPr>
          <p:cNvPr id="26" name="标题 1"/>
          <p:cNvSpPr txBox="1">
            <a:spLocks noChangeArrowheads="1"/>
          </p:cNvSpPr>
          <p:nvPr/>
        </p:nvSpPr>
        <p:spPr bwMode="auto">
          <a:xfrm>
            <a:off x="649288" y="5487764"/>
            <a:ext cx="11009312" cy="722313"/>
          </a:xfrm>
          <a:prstGeom prst="rect">
            <a:avLst/>
          </a:prstGeom>
          <a:noFill/>
          <a:ln w="9525">
            <a:noFill/>
            <a:miter lim="800000"/>
            <a:headEnd/>
            <a:tailEnd/>
          </a:ln>
        </p:spPr>
        <p:txBody>
          <a:bodyPr/>
          <a:lstStyle/>
          <a:p>
            <a:pPr>
              <a:lnSpc>
                <a:spcPct val="90000"/>
              </a:lnSpc>
            </a:pPr>
            <a:r>
              <a:rPr lang="zh-CN" altLang="zh-CN" sz="2400" dirty="0">
                <a:latin typeface="Lantinghei SC Demibold"/>
                <a:ea typeface="微软雅黑" pitchFamily="34" charset="-122"/>
                <a:sym typeface="Lantinghei SC Demibold"/>
              </a:rPr>
              <a:t>顾客在线下单之后实时在线下系统弹出提示信息，无需人工干预</a:t>
            </a:r>
          </a:p>
          <a:p>
            <a:pPr>
              <a:lnSpc>
                <a:spcPct val="90000"/>
              </a:lnSpc>
            </a:pPr>
            <a:r>
              <a:rPr lang="zh-CN" altLang="zh-CN" sz="2400" dirty="0">
                <a:latin typeface="Lantinghei SC Demibold"/>
                <a:ea typeface="微软雅黑" pitchFamily="34" charset="-122"/>
                <a:sym typeface="Lantinghei SC Demibold"/>
              </a:rPr>
              <a:t>物流方式为送货上门／到店自提；付款方式为线下支付／微信支付／储值卡支付</a:t>
            </a:r>
          </a:p>
        </p:txBody>
      </p:sp>
      <p:sp>
        <p:nvSpPr>
          <p:cNvPr id="27" name="矩形 31"/>
          <p:cNvSpPr>
            <a:spLocks noChangeArrowheads="1"/>
          </p:cNvSpPr>
          <p:nvPr/>
        </p:nvSpPr>
        <p:spPr bwMode="auto">
          <a:xfrm>
            <a:off x="328613" y="6005515"/>
            <a:ext cx="320675" cy="369887"/>
          </a:xfrm>
          <a:prstGeom prst="rect">
            <a:avLst/>
          </a:prstGeom>
          <a:noFill/>
          <a:ln w="9525">
            <a:noFill/>
            <a:miter lim="800000"/>
            <a:headEnd/>
            <a:tailEnd/>
          </a:ln>
        </p:spPr>
        <p:txBody>
          <a:bodyPr>
            <a:spAutoFit/>
          </a:bodyPr>
          <a:lstStyle/>
          <a:p>
            <a:pPr eaLnBrk="0" hangingPunct="0"/>
            <a:r>
              <a:rPr lang="zh-CN" altLang="zh-CN">
                <a:solidFill>
                  <a:schemeClr val="bg1"/>
                </a:solidFill>
                <a:latin typeface="Lantinghei SC Demibold"/>
                <a:ea typeface="微软雅黑" pitchFamily="34" charset="-122"/>
                <a:sym typeface="Lantinghei SC Demibold"/>
              </a:rPr>
              <a:t>●</a:t>
            </a:r>
            <a:endParaRPr lang="zh-CN" altLang="zh-CN">
              <a:latin typeface="Arial" pitchFamily="34" charset="0"/>
              <a:ea typeface="微软雅黑" pitchFamily="34" charset="-122"/>
              <a:sym typeface="Calibri" pitchFamily="34" charset="0"/>
            </a:endParaRPr>
          </a:p>
        </p:txBody>
      </p:sp>
      <p:sp>
        <p:nvSpPr>
          <p:cNvPr id="28" name="矩形 32"/>
          <p:cNvSpPr>
            <a:spLocks noChangeArrowheads="1"/>
          </p:cNvSpPr>
          <p:nvPr/>
        </p:nvSpPr>
        <p:spPr bwMode="auto">
          <a:xfrm>
            <a:off x="333375" y="6369050"/>
            <a:ext cx="319088" cy="369888"/>
          </a:xfrm>
          <a:prstGeom prst="rect">
            <a:avLst/>
          </a:prstGeom>
          <a:noFill/>
          <a:ln w="9525">
            <a:noFill/>
            <a:miter lim="800000"/>
            <a:headEnd/>
            <a:tailEnd/>
          </a:ln>
        </p:spPr>
        <p:txBody>
          <a:bodyPr>
            <a:spAutoFit/>
          </a:bodyPr>
          <a:lstStyle/>
          <a:p>
            <a:pPr eaLnBrk="0" hangingPunct="0"/>
            <a:r>
              <a:rPr lang="zh-CN" altLang="zh-CN">
                <a:solidFill>
                  <a:schemeClr val="bg1"/>
                </a:solidFill>
                <a:latin typeface="Lantinghei SC Demibold"/>
                <a:ea typeface="微软雅黑" pitchFamily="34" charset="-122"/>
                <a:sym typeface="Lantinghei SC Demibold"/>
              </a:rPr>
              <a:t>●</a:t>
            </a:r>
            <a:endParaRPr lang="zh-CN" altLang="zh-CN">
              <a:latin typeface="Arial" pitchFamily="34" charset="0"/>
              <a:ea typeface="微软雅黑" pitchFamily="34" charset="-122"/>
              <a:sym typeface="Calibri" pitchFamily="34" charset="0"/>
            </a:endParaRPr>
          </a:p>
        </p:txBody>
      </p:sp>
      <p:pic>
        <p:nvPicPr>
          <p:cNvPr id="29" name="图片 1"/>
          <p:cNvPicPr>
            <a:picLocks noChangeAspect="1" noChangeArrowheads="1"/>
          </p:cNvPicPr>
          <p:nvPr/>
        </p:nvPicPr>
        <p:blipFill>
          <a:blip r:embed="rId4" cstate="print"/>
          <a:srcRect/>
          <a:stretch>
            <a:fillRect/>
          </a:stretch>
        </p:blipFill>
        <p:spPr bwMode="auto">
          <a:xfrm>
            <a:off x="647700" y="2341565"/>
            <a:ext cx="1882852" cy="2811006"/>
          </a:xfrm>
          <a:prstGeom prst="rect">
            <a:avLst/>
          </a:prstGeom>
          <a:noFill/>
          <a:ln w="9525">
            <a:noFill/>
            <a:miter lim="800000"/>
            <a:headEnd/>
            <a:tailEnd/>
          </a:ln>
        </p:spPr>
      </p:pic>
      <p:pic>
        <p:nvPicPr>
          <p:cNvPr id="30" name="图片 4"/>
          <p:cNvPicPr>
            <a:picLocks noChangeAspect="1" noChangeArrowheads="1"/>
          </p:cNvPicPr>
          <p:nvPr/>
        </p:nvPicPr>
        <p:blipFill>
          <a:blip r:embed="rId5"/>
          <a:srcRect/>
          <a:stretch>
            <a:fillRect/>
          </a:stretch>
        </p:blipFill>
        <p:spPr bwMode="auto">
          <a:xfrm>
            <a:off x="9720266" y="2339979"/>
            <a:ext cx="1949220" cy="2841621"/>
          </a:xfrm>
          <a:prstGeom prst="rect">
            <a:avLst/>
          </a:prstGeom>
          <a:noFill/>
          <a:ln w="9525">
            <a:noFill/>
            <a:miter lim="800000"/>
            <a:headEnd/>
            <a:tailEnd/>
          </a:ln>
        </p:spPr>
      </p:pic>
      <p:pic>
        <p:nvPicPr>
          <p:cNvPr id="31" name="图片 2"/>
          <p:cNvPicPr>
            <a:picLocks noChangeAspect="1" noChangeArrowheads="1"/>
          </p:cNvPicPr>
          <p:nvPr/>
        </p:nvPicPr>
        <p:blipFill>
          <a:blip r:embed="rId6" cstate="print"/>
          <a:srcRect/>
          <a:stretch>
            <a:fillRect/>
          </a:stretch>
        </p:blipFill>
        <p:spPr bwMode="auto">
          <a:xfrm>
            <a:off x="3671890" y="2339978"/>
            <a:ext cx="1919287" cy="2783566"/>
          </a:xfrm>
          <a:prstGeom prst="rect">
            <a:avLst/>
          </a:prstGeom>
          <a:noFill/>
          <a:ln w="9525">
            <a:noFill/>
            <a:miter lim="800000"/>
            <a:headEnd/>
            <a:tailEnd/>
          </a:ln>
        </p:spPr>
      </p:pic>
      <p:pic>
        <p:nvPicPr>
          <p:cNvPr id="32" name="图片 3"/>
          <p:cNvPicPr>
            <a:picLocks noChangeAspect="1" noChangeArrowheads="1"/>
          </p:cNvPicPr>
          <p:nvPr/>
        </p:nvPicPr>
        <p:blipFill>
          <a:blip r:embed="rId7" cstate="print"/>
          <a:srcRect/>
          <a:stretch>
            <a:fillRect/>
          </a:stretch>
        </p:blipFill>
        <p:spPr bwMode="auto">
          <a:xfrm>
            <a:off x="6696075" y="2339976"/>
            <a:ext cx="1910895" cy="282904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4" y="327158"/>
            <a:ext cx="11947696" cy="1105528"/>
            <a:chOff x="-172" y="-1684"/>
            <a:chExt cx="11948400" cy="1105958"/>
          </a:xfrm>
        </p:grpSpPr>
        <p:grpSp>
          <p:nvGrpSpPr>
            <p:cNvPr id="3"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sym typeface="Arial" panose="020B0604020202020204" pitchFamily="34" charset="0"/>
                </a:rPr>
                <a:t>完整的会员营销体系</a:t>
              </a: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33" name="标题 1"/>
          <p:cNvSpPr txBox="1">
            <a:spLocks noChangeArrowheads="1"/>
          </p:cNvSpPr>
          <p:nvPr/>
        </p:nvSpPr>
        <p:spPr bwMode="auto">
          <a:xfrm>
            <a:off x="647700" y="1627188"/>
            <a:ext cx="1919288" cy="609600"/>
          </a:xfrm>
          <a:prstGeom prst="rect">
            <a:avLst/>
          </a:prstGeom>
          <a:solidFill>
            <a:srgbClr val="00B0F0"/>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用户中心</a:t>
            </a:r>
          </a:p>
        </p:txBody>
      </p:sp>
      <p:sp>
        <p:nvSpPr>
          <p:cNvPr id="34" name="标题 1"/>
          <p:cNvSpPr txBox="1">
            <a:spLocks noChangeArrowheads="1"/>
          </p:cNvSpPr>
          <p:nvPr/>
        </p:nvSpPr>
        <p:spPr bwMode="auto">
          <a:xfrm>
            <a:off x="3636963" y="1625600"/>
            <a:ext cx="1917700" cy="609600"/>
          </a:xfrm>
          <a:prstGeom prst="rect">
            <a:avLst/>
          </a:prstGeom>
          <a:solidFill>
            <a:srgbClr val="00B050"/>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门店管理</a:t>
            </a:r>
          </a:p>
        </p:txBody>
      </p:sp>
      <p:sp>
        <p:nvSpPr>
          <p:cNvPr id="35" name="标题 1"/>
          <p:cNvSpPr txBox="1">
            <a:spLocks noChangeArrowheads="1"/>
          </p:cNvSpPr>
          <p:nvPr/>
        </p:nvSpPr>
        <p:spPr bwMode="auto">
          <a:xfrm>
            <a:off x="6696075" y="1627188"/>
            <a:ext cx="1917700" cy="609600"/>
          </a:xfrm>
          <a:prstGeom prst="rect">
            <a:avLst/>
          </a:prstGeom>
          <a:solidFill>
            <a:srgbClr val="FFC000"/>
          </a:solidFill>
          <a:ln w="9525">
            <a:solidFill>
              <a:srgbClr val="FFFF00"/>
            </a:solid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地址管理</a:t>
            </a:r>
          </a:p>
        </p:txBody>
      </p:sp>
      <p:sp>
        <p:nvSpPr>
          <p:cNvPr id="36" name="标题 1"/>
          <p:cNvSpPr txBox="1">
            <a:spLocks noChangeArrowheads="1"/>
          </p:cNvSpPr>
          <p:nvPr/>
        </p:nvSpPr>
        <p:spPr bwMode="auto">
          <a:xfrm>
            <a:off x="9720263" y="1627188"/>
            <a:ext cx="1917700" cy="609600"/>
          </a:xfrm>
          <a:prstGeom prst="rect">
            <a:avLst/>
          </a:prstGeom>
          <a:solidFill>
            <a:srgbClr val="C61A01"/>
          </a:solidFill>
          <a:ln w="9525">
            <a:noFill/>
            <a:miter lim="800000"/>
            <a:headEnd/>
            <a:tailEnd/>
          </a:ln>
        </p:spPr>
        <p:txBody>
          <a:bodyPr anchor="ctr"/>
          <a:lstStyle/>
          <a:p>
            <a:pPr algn="ctr">
              <a:lnSpc>
                <a:spcPct val="90000"/>
              </a:lnSpc>
            </a:pPr>
            <a:r>
              <a:rPr lang="zh-CN" altLang="zh-CN" sz="2400">
                <a:solidFill>
                  <a:schemeClr val="bg1"/>
                </a:solidFill>
                <a:latin typeface="Lantinghei SC Demibold"/>
                <a:ea typeface="微软雅黑" pitchFamily="34" charset="-122"/>
                <a:sym typeface="Lantinghei SC Demibold"/>
              </a:rPr>
              <a:t>在线充值</a:t>
            </a:r>
          </a:p>
        </p:txBody>
      </p:sp>
      <p:sp>
        <p:nvSpPr>
          <p:cNvPr id="37" name="标题 1"/>
          <p:cNvSpPr txBox="1">
            <a:spLocks noChangeArrowheads="1"/>
          </p:cNvSpPr>
          <p:nvPr/>
        </p:nvSpPr>
        <p:spPr bwMode="auto">
          <a:xfrm>
            <a:off x="620260" y="5574849"/>
            <a:ext cx="11009312" cy="722313"/>
          </a:xfrm>
          <a:prstGeom prst="rect">
            <a:avLst/>
          </a:prstGeom>
          <a:noFill/>
          <a:ln w="9525">
            <a:noFill/>
            <a:miter lim="800000"/>
            <a:headEnd/>
            <a:tailEnd/>
          </a:ln>
        </p:spPr>
        <p:txBody>
          <a:bodyPr/>
          <a:lstStyle/>
          <a:p>
            <a:pPr>
              <a:lnSpc>
                <a:spcPct val="90000"/>
              </a:lnSpc>
            </a:pPr>
            <a:r>
              <a:rPr lang="zh-CN" altLang="zh-CN" sz="2400" dirty="0">
                <a:latin typeface="Lantinghei SC Demibold"/>
                <a:ea typeface="微软雅黑" pitchFamily="34" charset="-122"/>
                <a:sym typeface="Lantinghei SC Demibold"/>
              </a:rPr>
              <a:t>绑定实体卡会员可在线查询积分／储值余额，积分明细／储值纪录，支持为储值卡在线充值，手机端管理默认门店和收货地址</a:t>
            </a:r>
          </a:p>
          <a:p>
            <a:pPr>
              <a:lnSpc>
                <a:spcPct val="90000"/>
              </a:lnSpc>
            </a:pPr>
            <a:endParaRPr lang="zh-CN" altLang="zh-CN" sz="2400" dirty="0">
              <a:latin typeface="Lantinghei SC Demibold"/>
              <a:ea typeface="微软雅黑" pitchFamily="34" charset="-122"/>
              <a:sym typeface="Lantinghei SC Demibold"/>
            </a:endParaRPr>
          </a:p>
        </p:txBody>
      </p:sp>
      <p:pic>
        <p:nvPicPr>
          <p:cNvPr id="39" name="图片 1"/>
          <p:cNvPicPr>
            <a:picLocks noChangeAspect="1" noChangeArrowheads="1"/>
          </p:cNvPicPr>
          <p:nvPr/>
        </p:nvPicPr>
        <p:blipFill>
          <a:blip r:embed="rId4" cstate="print"/>
          <a:srcRect/>
          <a:stretch>
            <a:fillRect/>
          </a:stretch>
        </p:blipFill>
        <p:spPr bwMode="auto">
          <a:xfrm>
            <a:off x="627065" y="2338388"/>
            <a:ext cx="1919287" cy="2872241"/>
          </a:xfrm>
          <a:prstGeom prst="rect">
            <a:avLst/>
          </a:prstGeom>
          <a:noFill/>
          <a:ln w="9525">
            <a:noFill/>
            <a:miter lim="800000"/>
            <a:headEnd/>
            <a:tailEnd/>
          </a:ln>
        </p:spPr>
      </p:pic>
      <p:pic>
        <p:nvPicPr>
          <p:cNvPr id="40" name="图片 2"/>
          <p:cNvPicPr>
            <a:picLocks noChangeAspect="1" noChangeArrowheads="1"/>
          </p:cNvPicPr>
          <p:nvPr/>
        </p:nvPicPr>
        <p:blipFill>
          <a:blip r:embed="rId5"/>
          <a:srcRect/>
          <a:stretch>
            <a:fillRect/>
          </a:stretch>
        </p:blipFill>
        <p:spPr bwMode="auto">
          <a:xfrm>
            <a:off x="3671889" y="2339977"/>
            <a:ext cx="1920875" cy="2856137"/>
          </a:xfrm>
          <a:prstGeom prst="rect">
            <a:avLst/>
          </a:prstGeom>
          <a:noFill/>
          <a:ln w="9525">
            <a:noFill/>
            <a:miter lim="800000"/>
            <a:headEnd/>
            <a:tailEnd/>
          </a:ln>
        </p:spPr>
      </p:pic>
      <p:pic>
        <p:nvPicPr>
          <p:cNvPr id="41" name="图片 4"/>
          <p:cNvPicPr>
            <a:picLocks noChangeAspect="1" noChangeArrowheads="1"/>
          </p:cNvPicPr>
          <p:nvPr/>
        </p:nvPicPr>
        <p:blipFill>
          <a:blip r:embed="rId6" cstate="print"/>
          <a:srcRect/>
          <a:stretch>
            <a:fillRect/>
          </a:stretch>
        </p:blipFill>
        <p:spPr bwMode="auto">
          <a:xfrm>
            <a:off x="6696075" y="2339977"/>
            <a:ext cx="1919288" cy="2856137"/>
          </a:xfrm>
          <a:prstGeom prst="rect">
            <a:avLst/>
          </a:prstGeom>
          <a:noFill/>
          <a:ln w="9525">
            <a:noFill/>
            <a:miter lim="800000"/>
            <a:headEnd/>
            <a:tailEnd/>
          </a:ln>
        </p:spPr>
      </p:pic>
      <p:pic>
        <p:nvPicPr>
          <p:cNvPr id="42" name="图片 5"/>
          <p:cNvPicPr>
            <a:picLocks noChangeAspect="1" noChangeArrowheads="1"/>
          </p:cNvPicPr>
          <p:nvPr/>
        </p:nvPicPr>
        <p:blipFill>
          <a:blip r:embed="rId7" cstate="print"/>
          <a:srcRect/>
          <a:stretch>
            <a:fillRect/>
          </a:stretch>
        </p:blipFill>
        <p:spPr bwMode="auto">
          <a:xfrm>
            <a:off x="9720265" y="2339977"/>
            <a:ext cx="1919287" cy="287065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a:grpSpLocks/>
          </p:cNvGrpSpPr>
          <p:nvPr/>
        </p:nvGrpSpPr>
        <p:grpSpPr bwMode="auto">
          <a:xfrm>
            <a:off x="244304" y="385215"/>
            <a:ext cx="11947696" cy="1105528"/>
            <a:chOff x="-172" y="-1684"/>
            <a:chExt cx="11948400" cy="1105958"/>
          </a:xfrm>
        </p:grpSpPr>
        <p:grpSp>
          <p:nvGrpSpPr>
            <p:cNvPr id="3" name="组合 56"/>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16"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sym typeface="Arial" panose="020B0604020202020204" pitchFamily="34" charset="0"/>
                </a:rPr>
                <a:t>微商城助手</a:t>
              </a:r>
              <a:endParaRPr lang="zh-CN" altLang="en-US" sz="3600" b="1" dirty="0" smtClean="0">
                <a:solidFill>
                  <a:srgbClr val="7A8EA9"/>
                </a:solidFill>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19" name="object 2"/>
          <p:cNvSpPr/>
          <p:nvPr/>
        </p:nvSpPr>
        <p:spPr>
          <a:xfrm>
            <a:off x="1069847" y="2260092"/>
            <a:ext cx="4774692" cy="3863340"/>
          </a:xfrm>
          <a:prstGeom prst="rect">
            <a:avLst/>
          </a:prstGeom>
          <a:blipFill>
            <a:blip r:embed="rId4" cstate="print"/>
            <a:stretch>
              <a:fillRect/>
            </a:stretch>
          </a:blipFill>
        </p:spPr>
        <p:txBody>
          <a:bodyPr wrap="square" lIns="0" tIns="0" rIns="0" bIns="0" rtlCol="0"/>
          <a:lstStyle/>
          <a:p>
            <a:endParaRPr/>
          </a:p>
        </p:txBody>
      </p:sp>
      <p:sp>
        <p:nvSpPr>
          <p:cNvPr id="20" name="object 3"/>
          <p:cNvSpPr/>
          <p:nvPr/>
        </p:nvSpPr>
        <p:spPr>
          <a:xfrm>
            <a:off x="4062985" y="2287525"/>
            <a:ext cx="666115" cy="780415"/>
          </a:xfrm>
          <a:custGeom>
            <a:avLst/>
            <a:gdLst/>
            <a:ahLst/>
            <a:cxnLst/>
            <a:rect l="l" t="t" r="r" b="b"/>
            <a:pathLst>
              <a:path w="666114" h="780414">
                <a:moveTo>
                  <a:pt x="265175" y="780288"/>
                </a:moveTo>
                <a:lnTo>
                  <a:pt x="0" y="606551"/>
                </a:lnTo>
                <a:lnTo>
                  <a:pt x="301751" y="144780"/>
                </a:lnTo>
                <a:lnTo>
                  <a:pt x="201167" y="80771"/>
                </a:lnTo>
                <a:lnTo>
                  <a:pt x="585215" y="0"/>
                </a:lnTo>
                <a:lnTo>
                  <a:pt x="652205" y="318515"/>
                </a:lnTo>
                <a:lnTo>
                  <a:pt x="565403" y="318515"/>
                </a:lnTo>
                <a:lnTo>
                  <a:pt x="265175" y="780288"/>
                </a:lnTo>
                <a:close/>
              </a:path>
              <a:path w="666114" h="780414">
                <a:moveTo>
                  <a:pt x="665988" y="384048"/>
                </a:moveTo>
                <a:lnTo>
                  <a:pt x="565403" y="318515"/>
                </a:lnTo>
                <a:lnTo>
                  <a:pt x="652205" y="318515"/>
                </a:lnTo>
                <a:lnTo>
                  <a:pt x="665988" y="384048"/>
                </a:lnTo>
                <a:close/>
              </a:path>
            </a:pathLst>
          </a:custGeom>
          <a:solidFill>
            <a:srgbClr val="FF9500"/>
          </a:solidFill>
        </p:spPr>
        <p:txBody>
          <a:bodyPr wrap="square" lIns="0" tIns="0" rIns="0" bIns="0" rtlCol="0"/>
          <a:lstStyle/>
          <a:p>
            <a:endParaRPr sz="2400"/>
          </a:p>
        </p:txBody>
      </p:sp>
      <p:sp>
        <p:nvSpPr>
          <p:cNvPr id="21" name="object 4"/>
          <p:cNvSpPr txBox="1">
            <a:spLocks/>
          </p:cNvSpPr>
          <p:nvPr/>
        </p:nvSpPr>
        <p:spPr>
          <a:xfrm>
            <a:off x="7518189" y="1517133"/>
            <a:ext cx="3991640" cy="492443"/>
          </a:xfrm>
          <a:prstGeom prst="rect">
            <a:avLst/>
          </a:prstGeom>
        </p:spPr>
        <p:txBody>
          <a:bodyPr vert="horz" wrap="square" lIns="0" tIns="0" rIns="0" bIns="0" rtlCol="0">
            <a:spAutoFit/>
          </a:bodyPr>
          <a:lstStyle/>
          <a:p>
            <a:pPr marL="12700" lvl="0">
              <a:defRPr/>
            </a:pPr>
            <a:r>
              <a:rPr lang="zh-CN" altLang="en-US" sz="3200" dirty="0" smtClean="0">
                <a:solidFill>
                  <a:srgbClr val="FF0000"/>
                </a:solidFill>
                <a:latin typeface="Microsoft YaHei"/>
                <a:cs typeface="Microsoft YaHei"/>
              </a:rPr>
              <a:t>随时查看营运情况</a:t>
            </a:r>
            <a:endParaRPr lang="zh-CN" altLang="en-US" sz="3200" dirty="0">
              <a:solidFill>
                <a:srgbClr val="FF0000"/>
              </a:solidFill>
              <a:latin typeface="Microsoft YaHei"/>
              <a:cs typeface="Microsoft YaHei"/>
            </a:endParaRPr>
          </a:p>
        </p:txBody>
      </p:sp>
      <p:sp>
        <p:nvSpPr>
          <p:cNvPr id="22" name="object 5"/>
          <p:cNvSpPr txBox="1"/>
          <p:nvPr/>
        </p:nvSpPr>
        <p:spPr>
          <a:xfrm>
            <a:off x="7468895" y="2595525"/>
            <a:ext cx="3910305" cy="2769989"/>
          </a:xfrm>
          <a:prstGeom prst="rect">
            <a:avLst/>
          </a:prstGeom>
        </p:spPr>
        <p:txBody>
          <a:bodyPr vert="horz" wrap="square" lIns="0" tIns="0" rIns="0" bIns="0" rtlCol="0">
            <a:spAutoFit/>
          </a:bodyPr>
          <a:lstStyle/>
          <a:p>
            <a:pPr marL="12700" marR="5080">
              <a:lnSpc>
                <a:spcPct val="150000"/>
              </a:lnSpc>
            </a:pPr>
            <a:r>
              <a:rPr lang="zh-CN" altLang="en-US" sz="2400" spc="600" dirty="0" smtClean="0">
                <a:latin typeface="Arial"/>
                <a:cs typeface="Arial"/>
              </a:rPr>
              <a:t> </a:t>
            </a:r>
            <a:r>
              <a:rPr lang="zh-CN" altLang="en-US" sz="2400" dirty="0" smtClean="0">
                <a:latin typeface="Microsoft YaHei"/>
                <a:cs typeface="Microsoft YaHei"/>
              </a:rPr>
              <a:t>众多指标分类查询  </a:t>
            </a:r>
            <a:r>
              <a:rPr lang="zh-CN" altLang="en-US" sz="2400" spc="110" dirty="0" smtClean="0">
                <a:latin typeface="Arial"/>
                <a:cs typeface="Arial"/>
              </a:rPr>
              <a:t> </a:t>
            </a:r>
            <a:r>
              <a:rPr lang="zh-CN" altLang="en-US" sz="2400" spc="-5" dirty="0" smtClean="0">
                <a:latin typeface="Microsoft YaHei"/>
                <a:cs typeface="Microsoft YaHei"/>
              </a:rPr>
              <a:t>实况</a:t>
            </a:r>
            <a:r>
              <a:rPr lang="en-US" altLang="zh-CN" sz="2400" spc="-5" dirty="0" smtClean="0">
                <a:latin typeface="Microsoft YaHei"/>
                <a:cs typeface="Microsoft YaHei"/>
              </a:rPr>
              <a:t>+</a:t>
            </a:r>
            <a:r>
              <a:rPr lang="zh-CN" altLang="en-US" sz="2400" spc="-5" dirty="0" smtClean="0">
                <a:latin typeface="Microsoft YaHei"/>
                <a:cs typeface="Microsoft YaHei"/>
              </a:rPr>
              <a:t>历史同步查询  </a:t>
            </a:r>
            <a:r>
              <a:rPr lang="zh-CN" altLang="en-US" sz="2400" spc="45" dirty="0" smtClean="0">
                <a:latin typeface="Arial"/>
                <a:cs typeface="Arial"/>
              </a:rPr>
              <a:t> </a:t>
            </a:r>
            <a:r>
              <a:rPr lang="zh-CN" altLang="en-US" sz="2400" dirty="0" smtClean="0">
                <a:latin typeface="Microsoft YaHei"/>
                <a:cs typeface="Microsoft YaHei"/>
              </a:rPr>
              <a:t>收入分类多样化展示  </a:t>
            </a:r>
            <a:r>
              <a:rPr lang="zh-CN" altLang="en-US" sz="2400" spc="600" dirty="0" smtClean="0">
                <a:latin typeface="Arial"/>
                <a:cs typeface="Arial"/>
              </a:rPr>
              <a:t> </a:t>
            </a:r>
            <a:r>
              <a:rPr lang="zh-CN" altLang="en-US" sz="2400" dirty="0" smtClean="0">
                <a:latin typeface="Microsoft YaHei"/>
                <a:cs typeface="Microsoft YaHei"/>
              </a:rPr>
              <a:t>商铺收益一目了然  </a:t>
            </a:r>
            <a:r>
              <a:rPr lang="zh-CN" altLang="en-US" sz="2400" spc="45" dirty="0" smtClean="0">
                <a:latin typeface="Arial"/>
                <a:cs typeface="Arial"/>
              </a:rPr>
              <a:t> 会员信息随时</a:t>
            </a:r>
            <a:r>
              <a:rPr lang="zh-CN" altLang="en-US" sz="2400" dirty="0" smtClean="0">
                <a:latin typeface="Microsoft YaHei"/>
                <a:cs typeface="Microsoft YaHei"/>
              </a:rPr>
              <a:t>查询  </a:t>
            </a:r>
            <a:r>
              <a:rPr lang="zh-CN" altLang="en-US" sz="2400" spc="45" dirty="0" smtClean="0">
                <a:latin typeface="Arial"/>
                <a:cs typeface="Arial"/>
              </a:rPr>
              <a:t> </a:t>
            </a:r>
            <a:r>
              <a:rPr lang="zh-CN" altLang="en-US" sz="2400" dirty="0" smtClean="0">
                <a:latin typeface="Microsoft YaHei"/>
                <a:cs typeface="Microsoft YaHei"/>
              </a:rPr>
              <a:t>一键操作简单快捷</a:t>
            </a:r>
            <a:endParaRPr lang="zh-CN" altLang="en-US" sz="2400" dirty="0">
              <a:latin typeface="Microsoft YaHei"/>
              <a:cs typeface="Microsoft YaHei"/>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p:nvPr/>
        </p:nvSpPr>
        <p:spPr>
          <a:xfrm>
            <a:off x="0" y="3861817"/>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grpSp>
        <p:nvGrpSpPr>
          <p:cNvPr id="26" name="组合 53"/>
          <p:cNvGrpSpPr>
            <a:grpSpLocks/>
          </p:cNvGrpSpPr>
          <p:nvPr/>
        </p:nvGrpSpPr>
        <p:grpSpPr bwMode="auto">
          <a:xfrm>
            <a:off x="244304" y="283616"/>
            <a:ext cx="11947696" cy="1105528"/>
            <a:chOff x="-172" y="-1684"/>
            <a:chExt cx="11948400" cy="1105958"/>
          </a:xfrm>
        </p:grpSpPr>
        <p:grpSp>
          <p:nvGrpSpPr>
            <p:cNvPr id="27" name="组合 56"/>
            <p:cNvGrpSpPr>
              <a:grpSpLocks/>
            </p:cNvGrpSpPr>
            <p:nvPr/>
          </p:nvGrpSpPr>
          <p:grpSpPr bwMode="auto">
            <a:xfrm>
              <a:off x="-172" y="-1684"/>
              <a:ext cx="611598" cy="615696"/>
              <a:chOff x="-850" y="-8320"/>
              <a:chExt cx="3021648" cy="3041894"/>
            </a:xfrm>
          </p:grpSpPr>
          <p:pic>
            <p:nvPicPr>
              <p:cNvPr id="30"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28"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cs typeface="Vrinda" panose="020B0502040204020203" pitchFamily="34" charset="0"/>
                  <a:sym typeface="Arial" panose="020B0604020202020204" pitchFamily="34" charset="0"/>
                </a:rPr>
                <a:t>6</a:t>
              </a:r>
              <a:endParaRPr lang="zh-CN" altLang="en-US" sz="3200" b="1" dirty="0">
                <a:solidFill>
                  <a:schemeClr val="bg1"/>
                </a:solidFill>
                <a:cs typeface="Vrinda" panose="020B0502040204020203" pitchFamily="34" charset="0"/>
                <a:sym typeface="Arial" panose="020B0604020202020204" pitchFamily="34" charset="0"/>
              </a:endParaRPr>
            </a:p>
          </p:txBody>
        </p:sp>
        <p:sp>
          <p:nvSpPr>
            <p:cNvPr id="29"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sym typeface="Arial" panose="020B0604020202020204" pitchFamily="34" charset="0"/>
                </a:rPr>
                <a:t>门店管理</a:t>
              </a:r>
              <a:endParaRPr lang="zh-CN" altLang="en-US" sz="3600" b="1" dirty="0" smtClean="0">
                <a:solidFill>
                  <a:srgbClr val="7A8EA9"/>
                </a:solidFill>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sym typeface="Arial" panose="020B0604020202020204" pitchFamily="34" charset="0"/>
              </a:endParaRPr>
            </a:p>
          </p:txBody>
        </p:sp>
      </p:grpSp>
      <p:sp>
        <p:nvSpPr>
          <p:cNvPr id="32" name="object 3"/>
          <p:cNvSpPr txBox="1"/>
          <p:nvPr/>
        </p:nvSpPr>
        <p:spPr>
          <a:xfrm>
            <a:off x="2414921" y="2541425"/>
            <a:ext cx="1866795" cy="369332"/>
          </a:xfrm>
          <a:prstGeom prst="rect">
            <a:avLst/>
          </a:prstGeom>
        </p:spPr>
        <p:txBody>
          <a:bodyPr vert="horz" wrap="square" lIns="0" tIns="0" rIns="0" bIns="0" rtlCol="0">
            <a:spAutoFit/>
          </a:bodyPr>
          <a:lstStyle/>
          <a:p>
            <a:pPr marL="12700">
              <a:lnSpc>
                <a:spcPct val="100000"/>
              </a:lnSpc>
            </a:pPr>
            <a:r>
              <a:rPr sz="2400" dirty="0">
                <a:latin typeface="+mn-ea"/>
                <a:ea typeface="+mn-ea"/>
                <a:cs typeface="Microsoft YaHei"/>
              </a:rPr>
              <a:t>全业务</a:t>
            </a:r>
          </a:p>
        </p:txBody>
      </p:sp>
      <p:sp>
        <p:nvSpPr>
          <p:cNvPr id="33" name="object 4"/>
          <p:cNvSpPr txBox="1"/>
          <p:nvPr/>
        </p:nvSpPr>
        <p:spPr>
          <a:xfrm>
            <a:off x="8040914" y="2578845"/>
            <a:ext cx="1712687" cy="369332"/>
          </a:xfrm>
          <a:prstGeom prst="rect">
            <a:avLst/>
          </a:prstGeom>
        </p:spPr>
        <p:txBody>
          <a:bodyPr vert="horz" wrap="square" lIns="0" tIns="0" rIns="0" bIns="0" rtlCol="0">
            <a:spAutoFit/>
          </a:bodyPr>
          <a:lstStyle/>
          <a:p>
            <a:pPr marL="12700">
              <a:lnSpc>
                <a:spcPct val="100000"/>
              </a:lnSpc>
            </a:pPr>
            <a:r>
              <a:rPr sz="2400" dirty="0">
                <a:latin typeface="+mn-ea"/>
                <a:ea typeface="+mn-ea"/>
                <a:cs typeface="Microsoft YaHei"/>
              </a:rPr>
              <a:t>领先性</a:t>
            </a:r>
          </a:p>
        </p:txBody>
      </p:sp>
      <p:sp>
        <p:nvSpPr>
          <p:cNvPr id="34" name="object 5"/>
          <p:cNvSpPr/>
          <p:nvPr/>
        </p:nvSpPr>
        <p:spPr>
          <a:xfrm>
            <a:off x="1629156" y="4641341"/>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sz="2400"/>
          </a:p>
        </p:txBody>
      </p:sp>
      <p:sp>
        <p:nvSpPr>
          <p:cNvPr id="35" name="object 6"/>
          <p:cNvSpPr/>
          <p:nvPr/>
        </p:nvSpPr>
        <p:spPr>
          <a:xfrm>
            <a:off x="7321296" y="4641341"/>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sz="2400"/>
          </a:p>
        </p:txBody>
      </p:sp>
      <p:sp>
        <p:nvSpPr>
          <p:cNvPr id="36" name="object 7"/>
          <p:cNvSpPr/>
          <p:nvPr/>
        </p:nvSpPr>
        <p:spPr>
          <a:xfrm>
            <a:off x="2751746" y="2020863"/>
            <a:ext cx="1026795"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sz="2400"/>
          </a:p>
        </p:txBody>
      </p:sp>
      <p:sp>
        <p:nvSpPr>
          <p:cNvPr id="37" name="object 8"/>
          <p:cNvSpPr/>
          <p:nvPr/>
        </p:nvSpPr>
        <p:spPr>
          <a:xfrm>
            <a:off x="2200270" y="2051547"/>
            <a:ext cx="1520191"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sz="2400"/>
          </a:p>
        </p:txBody>
      </p:sp>
      <p:sp>
        <p:nvSpPr>
          <p:cNvPr id="38" name="object 9"/>
          <p:cNvSpPr/>
          <p:nvPr/>
        </p:nvSpPr>
        <p:spPr>
          <a:xfrm>
            <a:off x="1972055" y="1779589"/>
            <a:ext cx="687071"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sz="2400"/>
          </a:p>
        </p:txBody>
      </p:sp>
      <p:sp>
        <p:nvSpPr>
          <p:cNvPr id="39" name="object 10"/>
          <p:cNvSpPr/>
          <p:nvPr/>
        </p:nvSpPr>
        <p:spPr>
          <a:xfrm>
            <a:off x="8204759" y="2020886"/>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sz="2400"/>
          </a:p>
        </p:txBody>
      </p:sp>
      <p:sp>
        <p:nvSpPr>
          <p:cNvPr id="40" name="object 11"/>
          <p:cNvSpPr/>
          <p:nvPr/>
        </p:nvSpPr>
        <p:spPr>
          <a:xfrm>
            <a:off x="7820201" y="2021016"/>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2" y="701855"/>
                </a:lnTo>
                <a:lnTo>
                  <a:pt x="123949" y="749871"/>
                </a:lnTo>
                <a:lnTo>
                  <a:pt x="122843" y="797619"/>
                </a:lnTo>
                <a:lnTo>
                  <a:pt x="125143" y="844940"/>
                </a:lnTo>
                <a:lnTo>
                  <a:pt x="130768" y="891675"/>
                </a:lnTo>
                <a:lnTo>
                  <a:pt x="139637" y="937664"/>
                </a:lnTo>
                <a:lnTo>
                  <a:pt x="151669" y="982748"/>
                </a:lnTo>
                <a:lnTo>
                  <a:pt x="166783" y="1026769"/>
                </a:lnTo>
                <a:lnTo>
                  <a:pt x="184899" y="1069565"/>
                </a:lnTo>
                <a:lnTo>
                  <a:pt x="205935" y="1110979"/>
                </a:lnTo>
                <a:lnTo>
                  <a:pt x="229810" y="1150850"/>
                </a:lnTo>
                <a:lnTo>
                  <a:pt x="256443" y="1189019"/>
                </a:lnTo>
                <a:lnTo>
                  <a:pt x="285754" y="1225328"/>
                </a:lnTo>
                <a:lnTo>
                  <a:pt x="317661" y="1259616"/>
                </a:lnTo>
                <a:lnTo>
                  <a:pt x="352084" y="1291724"/>
                </a:lnTo>
                <a:lnTo>
                  <a:pt x="388941" y="1321493"/>
                </a:lnTo>
                <a:lnTo>
                  <a:pt x="428151"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sz="2400"/>
          </a:p>
        </p:txBody>
      </p:sp>
      <p:sp>
        <p:nvSpPr>
          <p:cNvPr id="41" name="object 12"/>
          <p:cNvSpPr/>
          <p:nvPr/>
        </p:nvSpPr>
        <p:spPr>
          <a:xfrm>
            <a:off x="7536181" y="1779589"/>
            <a:ext cx="687071" cy="687705"/>
          </a:xfrm>
          <a:custGeom>
            <a:avLst/>
            <a:gdLst/>
            <a:ahLst/>
            <a:cxnLst/>
            <a:rect l="l" t="t" r="r" b="b"/>
            <a:pathLst>
              <a:path w="687070" h="687705">
                <a:moveTo>
                  <a:pt x="343382" y="687387"/>
                </a:moveTo>
                <a:lnTo>
                  <a:pt x="296746" y="684249"/>
                </a:lnTo>
                <a:lnTo>
                  <a:pt x="252017" y="675109"/>
                </a:lnTo>
                <a:lnTo>
                  <a:pt x="209608" y="660373"/>
                </a:lnTo>
                <a:lnTo>
                  <a:pt x="169927" y="640451"/>
                </a:lnTo>
                <a:lnTo>
                  <a:pt x="133387" y="615750"/>
                </a:lnTo>
                <a:lnTo>
                  <a:pt x="100396" y="586679"/>
                </a:lnTo>
                <a:lnTo>
                  <a:pt x="71367" y="553647"/>
                </a:lnTo>
                <a:lnTo>
                  <a:pt x="46708" y="517060"/>
                </a:lnTo>
                <a:lnTo>
                  <a:pt x="26832" y="477329"/>
                </a:lnTo>
                <a:lnTo>
                  <a:pt x="12148" y="434860"/>
                </a:lnTo>
                <a:lnTo>
                  <a:pt x="3067" y="390062"/>
                </a:lnTo>
                <a:lnTo>
                  <a:pt x="0" y="343344"/>
                </a:lnTo>
                <a:lnTo>
                  <a:pt x="3067" y="296786"/>
                </a:lnTo>
                <a:lnTo>
                  <a:pt x="12148" y="252122"/>
                </a:lnTo>
                <a:lnTo>
                  <a:pt x="26832" y="209763"/>
                </a:lnTo>
                <a:lnTo>
                  <a:pt x="46708" y="170119"/>
                </a:lnTo>
                <a:lnTo>
                  <a:pt x="71367" y="133601"/>
                </a:lnTo>
                <a:lnTo>
                  <a:pt x="100396" y="100620"/>
                </a:lnTo>
                <a:lnTo>
                  <a:pt x="133387" y="71586"/>
                </a:lnTo>
                <a:lnTo>
                  <a:pt x="169927" y="46910"/>
                </a:lnTo>
                <a:lnTo>
                  <a:pt x="209608" y="27003"/>
                </a:lnTo>
                <a:lnTo>
                  <a:pt x="252017" y="12275"/>
                </a:lnTo>
                <a:lnTo>
                  <a:pt x="296746" y="3137"/>
                </a:lnTo>
                <a:lnTo>
                  <a:pt x="343382" y="0"/>
                </a:lnTo>
                <a:lnTo>
                  <a:pt x="390022" y="3137"/>
                </a:lnTo>
                <a:lnTo>
                  <a:pt x="434753" y="12276"/>
                </a:lnTo>
                <a:lnTo>
                  <a:pt x="477168" y="27008"/>
                </a:lnTo>
                <a:lnTo>
                  <a:pt x="516857" y="46923"/>
                </a:lnTo>
                <a:lnTo>
                  <a:pt x="553410" y="71612"/>
                </a:lnTo>
                <a:lnTo>
                  <a:pt x="586417" y="100664"/>
                </a:lnTo>
                <a:lnTo>
                  <a:pt x="615470" y="133672"/>
                </a:lnTo>
                <a:lnTo>
                  <a:pt x="640159" y="170225"/>
                </a:lnTo>
                <a:lnTo>
                  <a:pt x="660073" y="209913"/>
                </a:lnTo>
                <a:lnTo>
                  <a:pt x="674805" y="252328"/>
                </a:lnTo>
                <a:lnTo>
                  <a:pt x="683945" y="297060"/>
                </a:lnTo>
                <a:lnTo>
                  <a:pt x="687082" y="343700"/>
                </a:lnTo>
                <a:lnTo>
                  <a:pt x="683945" y="390336"/>
                </a:lnTo>
                <a:lnTo>
                  <a:pt x="674805" y="435066"/>
                </a:lnTo>
                <a:lnTo>
                  <a:pt x="660073" y="477479"/>
                </a:lnTo>
                <a:lnTo>
                  <a:pt x="640159" y="517166"/>
                </a:lnTo>
                <a:lnTo>
                  <a:pt x="615470" y="553717"/>
                </a:lnTo>
                <a:lnTo>
                  <a:pt x="586417" y="586724"/>
                </a:lnTo>
                <a:lnTo>
                  <a:pt x="553410" y="615776"/>
                </a:lnTo>
                <a:lnTo>
                  <a:pt x="516857" y="640464"/>
                </a:lnTo>
                <a:lnTo>
                  <a:pt x="477168" y="660378"/>
                </a:lnTo>
                <a:lnTo>
                  <a:pt x="434753" y="675110"/>
                </a:lnTo>
                <a:lnTo>
                  <a:pt x="390022" y="684250"/>
                </a:lnTo>
                <a:lnTo>
                  <a:pt x="343382" y="687387"/>
                </a:lnTo>
                <a:close/>
              </a:path>
            </a:pathLst>
          </a:custGeom>
          <a:solidFill>
            <a:srgbClr val="79CDEE"/>
          </a:solidFill>
        </p:spPr>
        <p:txBody>
          <a:bodyPr wrap="square" lIns="0" tIns="0" rIns="0" bIns="0" rtlCol="0"/>
          <a:lstStyle/>
          <a:p>
            <a:endParaRPr sz="2400"/>
          </a:p>
        </p:txBody>
      </p:sp>
      <p:sp>
        <p:nvSpPr>
          <p:cNvPr id="43" name="object 14"/>
          <p:cNvSpPr txBox="1"/>
          <p:nvPr/>
        </p:nvSpPr>
        <p:spPr>
          <a:xfrm>
            <a:off x="3164794" y="4803276"/>
            <a:ext cx="2190977" cy="1477328"/>
          </a:xfrm>
          <a:prstGeom prst="rect">
            <a:avLst/>
          </a:prstGeom>
        </p:spPr>
        <p:txBody>
          <a:bodyPr vert="horz" wrap="square" lIns="0" tIns="0" rIns="0" bIns="0" rtlCol="0">
            <a:spAutoFit/>
          </a:bodyPr>
          <a:lstStyle/>
          <a:p>
            <a:pPr marL="12700" marR="5080">
              <a:lnSpc>
                <a:spcPct val="100000"/>
              </a:lnSpc>
            </a:pPr>
            <a:r>
              <a:rPr lang="zh-CN" altLang="en-US" sz="2400" dirty="0" smtClean="0">
                <a:solidFill>
                  <a:srgbClr val="FFFFFF"/>
                </a:solidFill>
                <a:latin typeface="Microsoft YaHei"/>
                <a:cs typeface="Microsoft YaHei"/>
              </a:rPr>
              <a:t>损耗</a:t>
            </a:r>
            <a:r>
              <a:rPr sz="2400" dirty="0" smtClean="0">
                <a:solidFill>
                  <a:srgbClr val="FFFFFF"/>
                </a:solidFill>
                <a:latin typeface="Microsoft YaHei"/>
                <a:cs typeface="Microsoft YaHei"/>
              </a:rPr>
              <a:t>管理  </a:t>
            </a:r>
            <a:endParaRPr lang="en-US" sz="2400" dirty="0" smtClean="0">
              <a:solidFill>
                <a:srgbClr val="FFFFFF"/>
              </a:solidFill>
              <a:latin typeface="Microsoft YaHei"/>
              <a:cs typeface="Microsoft YaHei"/>
            </a:endParaRPr>
          </a:p>
          <a:p>
            <a:pPr marL="12700" marR="5080">
              <a:lnSpc>
                <a:spcPct val="100000"/>
              </a:lnSpc>
            </a:pPr>
            <a:r>
              <a:rPr sz="2400" dirty="0" smtClean="0">
                <a:solidFill>
                  <a:srgbClr val="FFFFFF"/>
                </a:solidFill>
                <a:latin typeface="Microsoft YaHei"/>
                <a:cs typeface="Microsoft YaHei"/>
              </a:rPr>
              <a:t>成本管理  </a:t>
            </a:r>
            <a:endParaRPr lang="en-US" sz="2400" dirty="0" smtClean="0">
              <a:solidFill>
                <a:srgbClr val="FFFFFF"/>
              </a:solidFill>
              <a:latin typeface="Microsoft YaHei"/>
              <a:cs typeface="Microsoft YaHei"/>
            </a:endParaRPr>
          </a:p>
          <a:p>
            <a:pPr marL="12700" marR="5080">
              <a:lnSpc>
                <a:spcPct val="100000"/>
              </a:lnSpc>
            </a:pPr>
            <a:r>
              <a:rPr lang="zh-CN" altLang="en-US" sz="2400" dirty="0" smtClean="0">
                <a:solidFill>
                  <a:srgbClr val="FFFFFF"/>
                </a:solidFill>
                <a:latin typeface="Microsoft YaHei"/>
                <a:cs typeface="Microsoft YaHei"/>
              </a:rPr>
              <a:t>资金</a:t>
            </a:r>
            <a:r>
              <a:rPr sz="2400" dirty="0" smtClean="0">
                <a:solidFill>
                  <a:srgbClr val="FFFFFF"/>
                </a:solidFill>
                <a:latin typeface="Microsoft YaHei"/>
                <a:cs typeface="Microsoft YaHei"/>
              </a:rPr>
              <a:t>管理  </a:t>
            </a:r>
            <a:endParaRPr lang="en-US" sz="2400" dirty="0" smtClean="0">
              <a:solidFill>
                <a:srgbClr val="FFFFFF"/>
              </a:solidFill>
              <a:latin typeface="Microsoft YaHei"/>
              <a:cs typeface="Microsoft YaHei"/>
            </a:endParaRPr>
          </a:p>
          <a:p>
            <a:pPr marL="12700" marR="5080">
              <a:lnSpc>
                <a:spcPct val="100000"/>
              </a:lnSpc>
            </a:pPr>
            <a:r>
              <a:rPr lang="zh-CN" altLang="en-US" sz="2400" dirty="0" smtClean="0">
                <a:solidFill>
                  <a:srgbClr val="FFFFFF"/>
                </a:solidFill>
                <a:latin typeface="Microsoft YaHei"/>
                <a:cs typeface="Microsoft YaHei"/>
              </a:rPr>
              <a:t>协同</a:t>
            </a:r>
            <a:r>
              <a:rPr sz="2400" dirty="0" smtClean="0">
                <a:solidFill>
                  <a:srgbClr val="FFFFFF"/>
                </a:solidFill>
                <a:latin typeface="Microsoft YaHei"/>
                <a:cs typeface="Microsoft YaHei"/>
              </a:rPr>
              <a:t>出入</a:t>
            </a:r>
            <a:r>
              <a:rPr sz="2400" spc="5" dirty="0" smtClean="0">
                <a:solidFill>
                  <a:srgbClr val="FFFFFF"/>
                </a:solidFill>
                <a:latin typeface="Microsoft YaHei"/>
                <a:cs typeface="Microsoft YaHei"/>
              </a:rPr>
              <a:t>库</a:t>
            </a:r>
            <a:endParaRPr sz="2400" dirty="0">
              <a:latin typeface="Microsoft YaHei"/>
              <a:cs typeface="Microsoft YaHei"/>
            </a:endParaRPr>
          </a:p>
        </p:txBody>
      </p:sp>
      <p:sp>
        <p:nvSpPr>
          <p:cNvPr id="44" name="object 15"/>
          <p:cNvSpPr txBox="1"/>
          <p:nvPr/>
        </p:nvSpPr>
        <p:spPr>
          <a:xfrm>
            <a:off x="2598669" y="4116887"/>
            <a:ext cx="2176531"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全业</a:t>
            </a:r>
            <a:r>
              <a:rPr sz="2400" b="1" dirty="0">
                <a:solidFill>
                  <a:srgbClr val="FFFFFF"/>
                </a:solidFill>
                <a:latin typeface="Microsoft YaHei"/>
                <a:cs typeface="Microsoft YaHei"/>
              </a:rPr>
              <a:t>务</a:t>
            </a:r>
            <a:endParaRPr sz="2400" dirty="0">
              <a:latin typeface="Microsoft YaHei"/>
              <a:cs typeface="Microsoft YaHei"/>
            </a:endParaRPr>
          </a:p>
        </p:txBody>
      </p:sp>
      <p:sp>
        <p:nvSpPr>
          <p:cNvPr id="46" name="object 19"/>
          <p:cNvSpPr/>
          <p:nvPr/>
        </p:nvSpPr>
        <p:spPr>
          <a:xfrm>
            <a:off x="2310613"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sz="2400"/>
          </a:p>
        </p:txBody>
      </p:sp>
      <p:sp>
        <p:nvSpPr>
          <p:cNvPr id="47" name="object 20"/>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sz="2400"/>
          </a:p>
        </p:txBody>
      </p:sp>
      <p:sp>
        <p:nvSpPr>
          <p:cNvPr id="48" name="object 21"/>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49" name="object 22"/>
          <p:cNvSpPr/>
          <p:nvPr/>
        </p:nvSpPr>
        <p:spPr>
          <a:xfrm>
            <a:off x="7865275" y="1934095"/>
            <a:ext cx="193675" cy="419100"/>
          </a:xfrm>
          <a:custGeom>
            <a:avLst/>
            <a:gdLst/>
            <a:ahLst/>
            <a:cxnLst/>
            <a:rect l="l" t="t" r="r" b="b"/>
            <a:pathLst>
              <a:path w="193675" h="419100">
                <a:moveTo>
                  <a:pt x="18453" y="419100"/>
                </a:moveTo>
                <a:lnTo>
                  <a:pt x="9232" y="419100"/>
                </a:lnTo>
                <a:lnTo>
                  <a:pt x="3073" y="416013"/>
                </a:lnTo>
                <a:lnTo>
                  <a:pt x="3073" y="412940"/>
                </a:lnTo>
                <a:lnTo>
                  <a:pt x="0" y="406768"/>
                </a:lnTo>
                <a:lnTo>
                  <a:pt x="3073"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sz="2400"/>
          </a:p>
        </p:txBody>
      </p:sp>
      <p:sp>
        <p:nvSpPr>
          <p:cNvPr id="50" name="object 23"/>
          <p:cNvSpPr/>
          <p:nvPr/>
        </p:nvSpPr>
        <p:spPr>
          <a:xfrm>
            <a:off x="7700175"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sz="2400"/>
          </a:p>
        </p:txBody>
      </p:sp>
      <p:sp>
        <p:nvSpPr>
          <p:cNvPr id="51" name="object 24"/>
          <p:cNvSpPr/>
          <p:nvPr/>
        </p:nvSpPr>
        <p:spPr>
          <a:xfrm>
            <a:off x="7806538"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53" name="矩形 52"/>
          <p:cNvSpPr/>
          <p:nvPr/>
        </p:nvSpPr>
        <p:spPr>
          <a:xfrm>
            <a:off x="5602515" y="4064232"/>
            <a:ext cx="6096000" cy="2677656"/>
          </a:xfrm>
          <a:prstGeom prst="rect">
            <a:avLst/>
          </a:prstGeom>
        </p:spPr>
        <p:txBody>
          <a:bodyPr>
            <a:spAutoFit/>
          </a:bodyPr>
          <a:lstStyle/>
          <a:p>
            <a:pPr algn="ctr"/>
            <a:r>
              <a:rPr lang="zh-CN" altLang="en-US" sz="2400" b="1" spc="5" dirty="0" smtClean="0">
                <a:solidFill>
                  <a:srgbClr val="FFFFFF"/>
                </a:solidFill>
                <a:latin typeface="Microsoft YaHei"/>
                <a:cs typeface="Microsoft YaHei"/>
              </a:rPr>
              <a:t>领先性</a:t>
            </a:r>
            <a:endParaRPr lang="en-US" altLang="zh-CN" sz="2400" b="1" spc="5" dirty="0" smtClean="0">
              <a:solidFill>
                <a:srgbClr val="FFFFFF"/>
              </a:solidFill>
              <a:latin typeface="Microsoft YaHei"/>
              <a:cs typeface="Microsoft YaHei"/>
            </a:endParaRPr>
          </a:p>
          <a:p>
            <a:pPr algn="ctr"/>
            <a:endParaRPr lang="zh-CN" altLang="en-US" sz="2400" b="1" spc="5" dirty="0" smtClean="0">
              <a:solidFill>
                <a:srgbClr val="FFFFFF"/>
              </a:solidFill>
              <a:latin typeface="Microsoft YaHei"/>
              <a:cs typeface="Microsoft YaHei"/>
            </a:endParaRPr>
          </a:p>
          <a:p>
            <a:r>
              <a:rPr lang="en-US" altLang="zh-CN" sz="2400" spc="5" dirty="0" smtClean="0">
                <a:solidFill>
                  <a:srgbClr val="FFFFFF"/>
                </a:solidFill>
                <a:latin typeface="Microsoft YaHei"/>
                <a:cs typeface="Microsoft YaHei"/>
              </a:rPr>
              <a:t>B/S</a:t>
            </a:r>
            <a:r>
              <a:rPr lang="zh-CN" altLang="en-US" sz="2400" spc="5" dirty="0" smtClean="0">
                <a:solidFill>
                  <a:srgbClr val="FFFFFF"/>
                </a:solidFill>
                <a:latin typeface="Microsoft YaHei"/>
                <a:cs typeface="Microsoft YaHei"/>
              </a:rPr>
              <a:t>架构完美解决门店与总部、配送中心之间的数据流转及响应。可实现精准要货，降低配送资源浪费，提供灵活的门店成本管理，让企业可在第一时间了解企业营运情况。手机移动端应用，灵活高效的进行业务操作</a:t>
            </a:r>
            <a:endParaRPr lang="zh-CN" altLang="en-US" sz="2400" spc="5" dirty="0">
              <a:solidFill>
                <a:srgbClr val="FFFFFF"/>
              </a:solidFill>
              <a:latin typeface="Microsoft YaHei"/>
              <a:cs typeface="Microsoft YaHei"/>
            </a:endParaRPr>
          </a:p>
        </p:txBody>
      </p:sp>
      <p:sp>
        <p:nvSpPr>
          <p:cNvPr id="45" name="object 14"/>
          <p:cNvSpPr txBox="1"/>
          <p:nvPr/>
        </p:nvSpPr>
        <p:spPr>
          <a:xfrm>
            <a:off x="1582737" y="4803276"/>
            <a:ext cx="1494292" cy="1477328"/>
          </a:xfrm>
          <a:prstGeom prst="rect">
            <a:avLst/>
          </a:prstGeom>
        </p:spPr>
        <p:txBody>
          <a:bodyPr vert="horz" wrap="square" lIns="0" tIns="0" rIns="0" bIns="0" rtlCol="0">
            <a:spAutoFit/>
          </a:bodyPr>
          <a:lstStyle/>
          <a:p>
            <a:pPr marL="12700" marR="5080">
              <a:lnSpc>
                <a:spcPct val="100000"/>
              </a:lnSpc>
            </a:pPr>
            <a:r>
              <a:rPr lang="zh-CN" altLang="en-US" sz="2400" dirty="0" smtClean="0">
                <a:solidFill>
                  <a:srgbClr val="FFFFFF"/>
                </a:solidFill>
                <a:latin typeface="Microsoft YaHei"/>
                <a:cs typeface="Microsoft YaHei"/>
              </a:rPr>
              <a:t>营运管理</a:t>
            </a:r>
            <a:endParaRPr lang="en-US" altLang="zh-CN" sz="2400" dirty="0" smtClean="0">
              <a:solidFill>
                <a:srgbClr val="FFFFFF"/>
              </a:solidFill>
              <a:latin typeface="Microsoft YaHei"/>
              <a:cs typeface="Microsoft YaHei"/>
            </a:endParaRPr>
          </a:p>
          <a:p>
            <a:pPr marL="12700" marR="5080">
              <a:lnSpc>
                <a:spcPct val="100000"/>
              </a:lnSpc>
            </a:pPr>
            <a:r>
              <a:rPr lang="zh-CN" altLang="en-US" sz="2400" dirty="0" smtClean="0">
                <a:solidFill>
                  <a:srgbClr val="FFFFFF"/>
                </a:solidFill>
                <a:latin typeface="Microsoft YaHei"/>
                <a:cs typeface="Microsoft YaHei"/>
              </a:rPr>
              <a:t>仓储管理</a:t>
            </a:r>
            <a:endParaRPr lang="en-US" altLang="zh-CN" sz="2400" dirty="0" smtClean="0">
              <a:solidFill>
                <a:srgbClr val="FFFFFF"/>
              </a:solidFill>
              <a:latin typeface="Microsoft YaHei"/>
              <a:cs typeface="Microsoft YaHei"/>
            </a:endParaRPr>
          </a:p>
          <a:p>
            <a:pPr marL="12700" marR="5080">
              <a:lnSpc>
                <a:spcPct val="100000"/>
              </a:lnSpc>
            </a:pPr>
            <a:r>
              <a:rPr lang="zh-CN" altLang="en-US" sz="2400" dirty="0" smtClean="0">
                <a:solidFill>
                  <a:srgbClr val="FFFFFF"/>
                </a:solidFill>
                <a:latin typeface="Microsoft YaHei"/>
                <a:cs typeface="Microsoft YaHei"/>
              </a:rPr>
              <a:t>要货申请</a:t>
            </a:r>
            <a:endParaRPr lang="en-US" altLang="zh-CN" sz="2400" dirty="0" smtClean="0">
              <a:solidFill>
                <a:srgbClr val="FFFFFF"/>
              </a:solidFill>
              <a:latin typeface="Microsoft YaHei"/>
              <a:cs typeface="Microsoft YaHei"/>
            </a:endParaRPr>
          </a:p>
          <a:p>
            <a:pPr marL="12700" marR="5080">
              <a:lnSpc>
                <a:spcPct val="100000"/>
              </a:lnSpc>
            </a:pPr>
            <a:r>
              <a:rPr lang="zh-CN" altLang="en-US" sz="2400" dirty="0" smtClean="0">
                <a:solidFill>
                  <a:srgbClr val="FFFFFF"/>
                </a:solidFill>
                <a:latin typeface="Microsoft YaHei"/>
                <a:cs typeface="Microsoft YaHei"/>
              </a:rPr>
              <a:t>自主采购</a:t>
            </a:r>
            <a:endParaRPr sz="2400" dirty="0">
              <a:latin typeface="Microsoft YaHei"/>
              <a:cs typeface="Microsoft YaHei"/>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4738103" y="1883526"/>
            <a:ext cx="2652788" cy="2644813"/>
          </a:xfrm>
          <a:prstGeom prst="rect">
            <a:avLst/>
          </a:prstGeom>
          <a:blipFill>
            <a:blip r:embed="rId2" cstate="print"/>
            <a:stretch>
              <a:fillRect/>
            </a:stretch>
          </a:blipFill>
        </p:spPr>
        <p:txBody>
          <a:bodyPr wrap="square" lIns="0" tIns="0" rIns="0" bIns="0" rtlCol="0"/>
          <a:lstStyle/>
          <a:p>
            <a:endParaRPr sz="2400">
              <a:latin typeface="+mn-ea"/>
              <a:ea typeface="+mn-ea"/>
            </a:endParaRPr>
          </a:p>
        </p:txBody>
      </p:sp>
      <p:sp>
        <p:nvSpPr>
          <p:cNvPr id="3" name="object 5"/>
          <p:cNvSpPr txBox="1"/>
          <p:nvPr/>
        </p:nvSpPr>
        <p:spPr>
          <a:xfrm>
            <a:off x="7627391" y="1821044"/>
            <a:ext cx="4071123" cy="1477328"/>
          </a:xfrm>
          <a:prstGeom prst="rect">
            <a:avLst/>
          </a:prstGeom>
        </p:spPr>
        <p:txBody>
          <a:bodyPr vert="horz" wrap="square" lIns="0" tIns="0" rIns="0" bIns="0" rtlCol="0">
            <a:spAutoFit/>
          </a:bodyPr>
          <a:lstStyle/>
          <a:p>
            <a:pPr marL="12700">
              <a:lnSpc>
                <a:spcPct val="100000"/>
              </a:lnSpc>
            </a:pPr>
            <a:r>
              <a:rPr lang="zh-CN" altLang="en-US" sz="2400" b="1" dirty="0" smtClean="0">
                <a:solidFill>
                  <a:srgbClr val="445369"/>
                </a:solidFill>
                <a:latin typeface="+mn-ea"/>
                <a:ea typeface="+mn-ea"/>
                <a:cs typeface="Microsoft YaHei"/>
              </a:rPr>
              <a:t>盘点：</a:t>
            </a:r>
          </a:p>
          <a:p>
            <a:pPr marL="12700">
              <a:lnSpc>
                <a:spcPct val="100000"/>
              </a:lnSpc>
            </a:pPr>
            <a:r>
              <a:rPr lang="zh-CN" altLang="en-US" sz="2400" dirty="0" smtClean="0">
                <a:solidFill>
                  <a:srgbClr val="445369"/>
                </a:solidFill>
                <a:latin typeface="+mn-ea"/>
                <a:ea typeface="+mn-ea"/>
                <a:cs typeface="Microsoft YaHei"/>
              </a:rPr>
              <a:t>类别、品牌、单品盘点支持，可直接生成空白盘点表进行盘点。</a:t>
            </a:r>
            <a:endParaRPr sz="2400" dirty="0">
              <a:latin typeface="+mn-ea"/>
              <a:ea typeface="+mn-ea"/>
              <a:cs typeface="Microsoft YaHei"/>
            </a:endParaRPr>
          </a:p>
        </p:txBody>
      </p:sp>
      <p:sp>
        <p:nvSpPr>
          <p:cNvPr id="4" name="object 6"/>
          <p:cNvSpPr txBox="1"/>
          <p:nvPr/>
        </p:nvSpPr>
        <p:spPr>
          <a:xfrm>
            <a:off x="7638730" y="3848054"/>
            <a:ext cx="3929155" cy="738664"/>
          </a:xfrm>
          <a:prstGeom prst="rect">
            <a:avLst/>
          </a:prstGeom>
        </p:spPr>
        <p:txBody>
          <a:bodyPr vert="horz" wrap="square" lIns="0" tIns="0" rIns="0" bIns="0" rtlCol="0">
            <a:spAutoFit/>
          </a:bodyPr>
          <a:lstStyle/>
          <a:p>
            <a:pPr marL="12700">
              <a:lnSpc>
                <a:spcPct val="100000"/>
              </a:lnSpc>
            </a:pPr>
            <a:r>
              <a:rPr lang="zh-CN" altLang="en-US" sz="2400" b="1" dirty="0" smtClean="0">
                <a:solidFill>
                  <a:srgbClr val="445369"/>
                </a:solidFill>
                <a:latin typeface="+mn-ea"/>
                <a:ea typeface="+mn-ea"/>
                <a:cs typeface="Microsoft YaHei"/>
              </a:rPr>
              <a:t>退库：</a:t>
            </a:r>
          </a:p>
          <a:p>
            <a:pPr marL="12700">
              <a:lnSpc>
                <a:spcPct val="100000"/>
              </a:lnSpc>
            </a:pPr>
            <a:r>
              <a:rPr lang="zh-CN" altLang="en-US" sz="2400" dirty="0" smtClean="0">
                <a:solidFill>
                  <a:srgbClr val="445369"/>
                </a:solidFill>
                <a:latin typeface="+mn-ea"/>
                <a:ea typeface="+mn-ea"/>
                <a:cs typeface="Microsoft YaHei"/>
              </a:rPr>
              <a:t>可完成退库、退货操作</a:t>
            </a:r>
            <a:endParaRPr sz="2400" dirty="0">
              <a:latin typeface="+mn-ea"/>
              <a:ea typeface="+mn-ea"/>
              <a:cs typeface="Microsoft YaHei"/>
            </a:endParaRPr>
          </a:p>
        </p:txBody>
      </p:sp>
      <p:sp>
        <p:nvSpPr>
          <p:cNvPr id="5" name="object 7"/>
          <p:cNvSpPr txBox="1"/>
          <p:nvPr/>
        </p:nvSpPr>
        <p:spPr>
          <a:xfrm>
            <a:off x="1979520" y="1748472"/>
            <a:ext cx="2650537" cy="1159292"/>
          </a:xfrm>
          <a:prstGeom prst="rect">
            <a:avLst/>
          </a:prstGeom>
        </p:spPr>
        <p:txBody>
          <a:bodyPr vert="horz" wrap="square" lIns="0" tIns="0" rIns="0" bIns="0" rtlCol="0">
            <a:spAutoFit/>
          </a:bodyPr>
          <a:lstStyle/>
          <a:p>
            <a:pPr marL="12700">
              <a:lnSpc>
                <a:spcPct val="100000"/>
              </a:lnSpc>
            </a:pPr>
            <a:r>
              <a:rPr lang="zh-CN" altLang="en-US" sz="2400" b="1" dirty="0" smtClean="0">
                <a:solidFill>
                  <a:srgbClr val="445369"/>
                </a:solidFill>
                <a:latin typeface="+mn-ea"/>
                <a:ea typeface="+mn-ea"/>
                <a:cs typeface="Microsoft YaHei"/>
              </a:rPr>
              <a:t>入库：</a:t>
            </a:r>
            <a:endParaRPr sz="2400" b="1" dirty="0">
              <a:latin typeface="+mn-ea"/>
              <a:ea typeface="+mn-ea"/>
              <a:cs typeface="Microsoft YaHei"/>
            </a:endParaRPr>
          </a:p>
          <a:p>
            <a:pPr marL="15875">
              <a:lnSpc>
                <a:spcPct val="100000"/>
              </a:lnSpc>
              <a:spcBef>
                <a:spcPts val="420"/>
              </a:spcBef>
            </a:pPr>
            <a:r>
              <a:rPr lang="zh-CN" altLang="en-US" sz="2400" dirty="0" smtClean="0">
                <a:solidFill>
                  <a:srgbClr val="445369"/>
                </a:solidFill>
                <a:latin typeface="+mn-ea"/>
                <a:ea typeface="+mn-ea"/>
                <a:cs typeface="Microsoft YaHei"/>
              </a:rPr>
              <a:t>引用上游单据快速入库</a:t>
            </a:r>
            <a:endParaRPr sz="2400" dirty="0">
              <a:solidFill>
                <a:srgbClr val="445369"/>
              </a:solidFill>
              <a:latin typeface="+mn-ea"/>
              <a:ea typeface="+mn-ea"/>
              <a:cs typeface="Microsoft YaHei"/>
            </a:endParaRPr>
          </a:p>
        </p:txBody>
      </p:sp>
      <p:sp>
        <p:nvSpPr>
          <p:cNvPr id="6" name="object 8"/>
          <p:cNvSpPr txBox="1"/>
          <p:nvPr/>
        </p:nvSpPr>
        <p:spPr>
          <a:xfrm>
            <a:off x="1902185" y="3180397"/>
            <a:ext cx="2814957" cy="1846659"/>
          </a:xfrm>
          <a:prstGeom prst="rect">
            <a:avLst/>
          </a:prstGeom>
        </p:spPr>
        <p:txBody>
          <a:bodyPr vert="horz" wrap="square" lIns="0" tIns="0" rIns="0" bIns="0" rtlCol="0">
            <a:spAutoFit/>
          </a:bodyPr>
          <a:lstStyle/>
          <a:p>
            <a:pPr marL="12700" algn="just">
              <a:lnSpc>
                <a:spcPct val="100000"/>
              </a:lnSpc>
            </a:pPr>
            <a:r>
              <a:rPr lang="zh-CN" altLang="en-US" sz="2400" b="1" dirty="0" smtClean="0">
                <a:solidFill>
                  <a:srgbClr val="445369"/>
                </a:solidFill>
                <a:latin typeface="+mn-ea"/>
                <a:ea typeface="+mn-ea"/>
                <a:cs typeface="Microsoft YaHei"/>
              </a:rPr>
              <a:t>门店调拨：</a:t>
            </a:r>
          </a:p>
          <a:p>
            <a:pPr marL="12700" algn="just">
              <a:lnSpc>
                <a:spcPct val="100000"/>
              </a:lnSpc>
            </a:pPr>
            <a:r>
              <a:rPr lang="zh-CN" altLang="en-US" sz="2400" dirty="0" smtClean="0">
                <a:solidFill>
                  <a:srgbClr val="445369"/>
                </a:solidFill>
                <a:latin typeface="+mn-ea"/>
                <a:ea typeface="+mn-ea"/>
                <a:cs typeface="Microsoft YaHei"/>
              </a:rPr>
              <a:t>可由门店发起调拨，调  拨单生成后，对方门店  也可同时查询到调拨单</a:t>
            </a:r>
            <a:endParaRPr sz="2400" dirty="0">
              <a:latin typeface="+mn-ea"/>
              <a:ea typeface="+mn-ea"/>
              <a:cs typeface="Microsoft YaHei"/>
            </a:endParaRPr>
          </a:p>
        </p:txBody>
      </p:sp>
      <p:sp>
        <p:nvSpPr>
          <p:cNvPr id="7" name="object 9"/>
          <p:cNvSpPr/>
          <p:nvPr/>
        </p:nvSpPr>
        <p:spPr>
          <a:xfrm>
            <a:off x="0" y="5068823"/>
            <a:ext cx="12192000" cy="1789430"/>
          </a:xfrm>
          <a:custGeom>
            <a:avLst/>
            <a:gdLst/>
            <a:ahLst/>
            <a:cxnLst/>
            <a:rect l="l" t="t" r="r" b="b"/>
            <a:pathLst>
              <a:path w="12192000" h="1789429">
                <a:moveTo>
                  <a:pt x="0" y="0"/>
                </a:moveTo>
                <a:lnTo>
                  <a:pt x="12192000" y="0"/>
                </a:lnTo>
                <a:lnTo>
                  <a:pt x="12192000" y="1789176"/>
                </a:lnTo>
                <a:lnTo>
                  <a:pt x="0" y="1789176"/>
                </a:lnTo>
                <a:lnTo>
                  <a:pt x="0" y="0"/>
                </a:lnTo>
                <a:close/>
              </a:path>
            </a:pathLst>
          </a:custGeom>
          <a:solidFill>
            <a:srgbClr val="D0CECE"/>
          </a:solidFill>
        </p:spPr>
        <p:txBody>
          <a:bodyPr wrap="square" lIns="0" tIns="0" rIns="0" bIns="0" rtlCol="0"/>
          <a:lstStyle/>
          <a:p>
            <a:endParaRPr>
              <a:latin typeface="+mn-ea"/>
              <a:ea typeface="+mn-ea"/>
            </a:endParaRPr>
          </a:p>
        </p:txBody>
      </p:sp>
      <p:grpSp>
        <p:nvGrpSpPr>
          <p:cNvPr id="9" name="组合 53"/>
          <p:cNvGrpSpPr>
            <a:grpSpLocks/>
          </p:cNvGrpSpPr>
          <p:nvPr/>
        </p:nvGrpSpPr>
        <p:grpSpPr bwMode="auto">
          <a:xfrm>
            <a:off x="244304" y="225558"/>
            <a:ext cx="11947696" cy="674641"/>
            <a:chOff x="-172" y="-1684"/>
            <a:chExt cx="11948400" cy="674903"/>
          </a:xfrm>
        </p:grpSpPr>
        <p:grpSp>
          <p:nvGrpSpPr>
            <p:cNvPr id="10" name="组合 56"/>
            <p:cNvGrpSpPr>
              <a:grpSpLocks/>
            </p:cNvGrpSpPr>
            <p:nvPr/>
          </p:nvGrpSpPr>
          <p:grpSpPr bwMode="auto">
            <a:xfrm>
              <a:off x="-172" y="-1684"/>
              <a:ext cx="611598" cy="615696"/>
              <a:chOff x="-850" y="-8320"/>
              <a:chExt cx="3021648" cy="3041894"/>
            </a:xfrm>
          </p:grpSpPr>
          <p:pic>
            <p:nvPicPr>
              <p:cNvPr id="13"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latin typeface="+mn-ea"/>
                  <a:ea typeface="+mn-ea"/>
                  <a:sym typeface="Arial" panose="020B0604020202020204" pitchFamily="34" charset="0"/>
                </a:endParaRPr>
              </a:p>
            </p:txBody>
          </p:sp>
        </p:grpSp>
        <p:sp>
          <p:nvSpPr>
            <p:cNvPr id="11"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latin typeface="+mn-ea"/>
                  <a:ea typeface="+mn-ea"/>
                  <a:cs typeface="Vrinda" panose="020B0502040204020203" pitchFamily="34" charset="0"/>
                  <a:sym typeface="Arial" panose="020B0604020202020204" pitchFamily="34" charset="0"/>
                </a:rPr>
                <a:t>6</a:t>
              </a:r>
              <a:endParaRPr lang="zh-CN" altLang="en-US" sz="3200" b="1" dirty="0">
                <a:solidFill>
                  <a:schemeClr val="bg1"/>
                </a:solidFill>
                <a:latin typeface="+mn-ea"/>
                <a:ea typeface="+mn-ea"/>
                <a:cs typeface="Vrinda" panose="020B0502040204020203" pitchFamily="34" charset="0"/>
                <a:sym typeface="Arial" panose="020B0604020202020204" pitchFamily="34" charset="0"/>
              </a:endParaRPr>
            </a:p>
          </p:txBody>
        </p:sp>
        <p:sp>
          <p:nvSpPr>
            <p:cNvPr id="12" name="文本框 62"/>
            <p:cNvSpPr txBox="1">
              <a:spLocks noChangeArrowheads="1"/>
            </p:cNvSpPr>
            <p:nvPr/>
          </p:nvSpPr>
          <p:spPr bwMode="auto">
            <a:xfrm>
              <a:off x="679913" y="26637"/>
              <a:ext cx="11268315" cy="646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库存管理</a:t>
              </a:r>
              <a:endParaRPr lang="zh-CN" altLang="en-US" sz="3600" b="1" dirty="0" smtClean="0">
                <a:solidFill>
                  <a:srgbClr val="7A8EA9"/>
                </a:solidFill>
                <a:latin typeface="+mj-ea"/>
                <a:ea typeface="+mj-ea"/>
                <a:sym typeface="Arial" panose="020B0604020202020204" pitchFamily="34" charset="0"/>
              </a:endParaRPr>
            </a:p>
          </p:txBody>
        </p:sp>
      </p:grpSp>
      <p:sp>
        <p:nvSpPr>
          <p:cNvPr id="15" name="矩形 14"/>
          <p:cNvSpPr/>
          <p:nvPr/>
        </p:nvSpPr>
        <p:spPr>
          <a:xfrm>
            <a:off x="2844800" y="5703894"/>
            <a:ext cx="7649029" cy="830997"/>
          </a:xfrm>
          <a:prstGeom prst="rect">
            <a:avLst/>
          </a:prstGeom>
        </p:spPr>
        <p:txBody>
          <a:bodyPr wrap="square">
            <a:spAutoFit/>
          </a:bodyPr>
          <a:lstStyle/>
          <a:p>
            <a:r>
              <a:rPr lang="zh-CN" altLang="en-US" sz="2400" dirty="0" smtClean="0"/>
              <a:t>完善的库存管理，出入库管理灵活的处理门店的各种出入库业务。</a:t>
            </a:r>
            <a:endParaRPr lang="zh-CN" alt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7196" y="2681439"/>
            <a:ext cx="2590800" cy="786130"/>
          </a:xfrm>
          <a:custGeom>
            <a:avLst/>
            <a:gdLst/>
            <a:ahLst/>
            <a:cxnLst/>
            <a:rect l="l" t="t" r="r" b="b"/>
            <a:pathLst>
              <a:path w="2590800" h="786129">
                <a:moveTo>
                  <a:pt x="2318880" y="785825"/>
                </a:moveTo>
                <a:lnTo>
                  <a:pt x="0" y="785825"/>
                </a:lnTo>
                <a:lnTo>
                  <a:pt x="0" y="0"/>
                </a:lnTo>
                <a:lnTo>
                  <a:pt x="2318880" y="0"/>
                </a:lnTo>
                <a:lnTo>
                  <a:pt x="2590800" y="392912"/>
                </a:lnTo>
                <a:lnTo>
                  <a:pt x="2318880" y="785825"/>
                </a:lnTo>
                <a:close/>
              </a:path>
            </a:pathLst>
          </a:custGeom>
          <a:solidFill>
            <a:srgbClr val="FF9500"/>
          </a:solidFill>
        </p:spPr>
        <p:txBody>
          <a:bodyPr wrap="square" lIns="0" tIns="0" rIns="0" bIns="0" rtlCol="0"/>
          <a:lstStyle/>
          <a:p>
            <a:endParaRPr sz="2400"/>
          </a:p>
        </p:txBody>
      </p:sp>
      <p:sp>
        <p:nvSpPr>
          <p:cNvPr id="3" name="object 3"/>
          <p:cNvSpPr/>
          <p:nvPr/>
        </p:nvSpPr>
        <p:spPr>
          <a:xfrm>
            <a:off x="4750309" y="2167127"/>
            <a:ext cx="2735580" cy="1871980"/>
          </a:xfrm>
          <a:custGeom>
            <a:avLst/>
            <a:gdLst/>
            <a:ahLst/>
            <a:cxnLst/>
            <a:rect l="l" t="t" r="r" b="b"/>
            <a:pathLst>
              <a:path w="2735579" h="1871979">
                <a:moveTo>
                  <a:pt x="2052827" y="1871472"/>
                </a:moveTo>
                <a:lnTo>
                  <a:pt x="0" y="1871472"/>
                </a:lnTo>
                <a:lnTo>
                  <a:pt x="684276" y="935736"/>
                </a:lnTo>
                <a:lnTo>
                  <a:pt x="0" y="0"/>
                </a:lnTo>
                <a:lnTo>
                  <a:pt x="2052827" y="0"/>
                </a:lnTo>
                <a:lnTo>
                  <a:pt x="2735580" y="935736"/>
                </a:lnTo>
                <a:lnTo>
                  <a:pt x="2052827" y="1871472"/>
                </a:lnTo>
                <a:close/>
              </a:path>
            </a:pathLst>
          </a:custGeom>
          <a:solidFill>
            <a:srgbClr val="FF9500"/>
          </a:solidFill>
        </p:spPr>
        <p:txBody>
          <a:bodyPr wrap="square" lIns="0" tIns="0" rIns="0" bIns="0" rtlCol="0"/>
          <a:lstStyle/>
          <a:p>
            <a:endParaRPr sz="2400"/>
          </a:p>
        </p:txBody>
      </p:sp>
      <p:sp>
        <p:nvSpPr>
          <p:cNvPr id="4" name="object 4"/>
          <p:cNvSpPr txBox="1"/>
          <p:nvPr/>
        </p:nvSpPr>
        <p:spPr>
          <a:xfrm>
            <a:off x="2590394" y="2954199"/>
            <a:ext cx="2097720"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配送中心到</a:t>
            </a:r>
            <a:r>
              <a:rPr lang="zh-CN" altLang="en-US" sz="2400" spc="-5" dirty="0" smtClean="0">
                <a:latin typeface="Microsoft YaHei"/>
                <a:cs typeface="Microsoft YaHei"/>
              </a:rPr>
              <a:t>货</a:t>
            </a:r>
            <a:endParaRPr lang="zh-CN" altLang="en-US" sz="2400" dirty="0">
              <a:latin typeface="Microsoft YaHei"/>
              <a:cs typeface="Microsoft YaHei"/>
            </a:endParaRPr>
          </a:p>
        </p:txBody>
      </p:sp>
      <p:sp>
        <p:nvSpPr>
          <p:cNvPr id="5" name="object 5"/>
          <p:cNvSpPr txBox="1"/>
          <p:nvPr/>
        </p:nvSpPr>
        <p:spPr>
          <a:xfrm>
            <a:off x="5962155" y="2954199"/>
            <a:ext cx="2064245"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验收</a:t>
            </a:r>
            <a:endParaRPr lang="zh-CN" altLang="en-US" sz="2400" dirty="0">
              <a:latin typeface="Microsoft YaHei"/>
              <a:cs typeface="Microsoft YaHei"/>
            </a:endParaRPr>
          </a:p>
        </p:txBody>
      </p:sp>
      <p:sp>
        <p:nvSpPr>
          <p:cNvPr id="6" name="object 6"/>
          <p:cNvSpPr/>
          <p:nvPr/>
        </p:nvSpPr>
        <p:spPr>
          <a:xfrm>
            <a:off x="7092695" y="2167127"/>
            <a:ext cx="2809240" cy="1871980"/>
          </a:xfrm>
          <a:custGeom>
            <a:avLst/>
            <a:gdLst/>
            <a:ahLst/>
            <a:cxnLst/>
            <a:rect l="l" t="t" r="r" b="b"/>
            <a:pathLst>
              <a:path w="2809240" h="1871979">
                <a:moveTo>
                  <a:pt x="2106168" y="1871472"/>
                </a:moveTo>
                <a:lnTo>
                  <a:pt x="0" y="1871472"/>
                </a:lnTo>
                <a:lnTo>
                  <a:pt x="702563" y="935736"/>
                </a:lnTo>
                <a:lnTo>
                  <a:pt x="0" y="0"/>
                </a:lnTo>
                <a:lnTo>
                  <a:pt x="2106168" y="0"/>
                </a:lnTo>
                <a:lnTo>
                  <a:pt x="2808731" y="935736"/>
                </a:lnTo>
                <a:lnTo>
                  <a:pt x="2106168" y="1871472"/>
                </a:lnTo>
                <a:close/>
              </a:path>
            </a:pathLst>
          </a:custGeom>
          <a:solidFill>
            <a:srgbClr val="FF9500"/>
          </a:solidFill>
        </p:spPr>
        <p:txBody>
          <a:bodyPr wrap="square" lIns="0" tIns="0" rIns="0" bIns="0" rtlCol="0"/>
          <a:lstStyle/>
          <a:p>
            <a:endParaRPr sz="2400"/>
          </a:p>
        </p:txBody>
      </p:sp>
      <p:sp>
        <p:nvSpPr>
          <p:cNvPr id="7" name="object 7"/>
          <p:cNvSpPr txBox="1"/>
          <p:nvPr/>
        </p:nvSpPr>
        <p:spPr>
          <a:xfrm>
            <a:off x="8408504" y="2954199"/>
            <a:ext cx="2012753"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入库</a:t>
            </a:r>
            <a:endParaRPr lang="zh-CN" altLang="en-US" sz="2400" dirty="0">
              <a:latin typeface="Microsoft YaHei"/>
              <a:cs typeface="Microsoft YaHei"/>
            </a:endParaRPr>
          </a:p>
        </p:txBody>
      </p:sp>
      <p:sp>
        <p:nvSpPr>
          <p:cNvPr id="8" name="object 8"/>
          <p:cNvSpPr/>
          <p:nvPr/>
        </p:nvSpPr>
        <p:spPr>
          <a:xfrm>
            <a:off x="2107196" y="1752752"/>
            <a:ext cx="2590800" cy="786130"/>
          </a:xfrm>
          <a:custGeom>
            <a:avLst/>
            <a:gdLst/>
            <a:ahLst/>
            <a:cxnLst/>
            <a:rect l="l" t="t" r="r" b="b"/>
            <a:pathLst>
              <a:path w="2590800" h="786130">
                <a:moveTo>
                  <a:pt x="2318880" y="785812"/>
                </a:moveTo>
                <a:lnTo>
                  <a:pt x="0" y="785812"/>
                </a:lnTo>
                <a:lnTo>
                  <a:pt x="0" y="0"/>
                </a:lnTo>
                <a:lnTo>
                  <a:pt x="2318880" y="0"/>
                </a:lnTo>
                <a:lnTo>
                  <a:pt x="2590800" y="392899"/>
                </a:lnTo>
                <a:lnTo>
                  <a:pt x="2318880" y="785812"/>
                </a:lnTo>
                <a:close/>
              </a:path>
            </a:pathLst>
          </a:custGeom>
          <a:solidFill>
            <a:srgbClr val="FF9500"/>
          </a:solidFill>
        </p:spPr>
        <p:txBody>
          <a:bodyPr wrap="square" lIns="0" tIns="0" rIns="0" bIns="0" rtlCol="0"/>
          <a:lstStyle/>
          <a:p>
            <a:endParaRPr sz="2400"/>
          </a:p>
        </p:txBody>
      </p:sp>
      <p:sp>
        <p:nvSpPr>
          <p:cNvPr id="9" name="object 9"/>
          <p:cNvSpPr txBox="1"/>
          <p:nvPr/>
        </p:nvSpPr>
        <p:spPr>
          <a:xfrm>
            <a:off x="2608847" y="2021499"/>
            <a:ext cx="1876067" cy="369332"/>
          </a:xfrm>
          <a:prstGeom prst="rect">
            <a:avLst/>
          </a:prstGeom>
        </p:spPr>
        <p:txBody>
          <a:bodyPr vert="horz" wrap="square" lIns="0" tIns="0" rIns="0" bIns="0" rtlCol="0">
            <a:spAutoFit/>
          </a:bodyPr>
          <a:lstStyle/>
          <a:p>
            <a:pPr marL="12700">
              <a:lnSpc>
                <a:spcPct val="100000"/>
              </a:lnSpc>
            </a:pPr>
            <a:r>
              <a:rPr lang="zh-CN" altLang="en-US" sz="2400" dirty="0" smtClean="0">
                <a:latin typeface="+mn-ea"/>
                <a:ea typeface="+mn-ea"/>
                <a:cs typeface="Microsoft YaHei"/>
              </a:rPr>
              <a:t>供货商到货</a:t>
            </a:r>
            <a:endParaRPr lang="zh-CN" altLang="en-US" sz="2400" dirty="0">
              <a:latin typeface="+mn-ea"/>
              <a:ea typeface="+mn-ea"/>
              <a:cs typeface="Microsoft YaHei"/>
            </a:endParaRPr>
          </a:p>
        </p:txBody>
      </p:sp>
      <p:sp>
        <p:nvSpPr>
          <p:cNvPr id="10" name="object 10"/>
          <p:cNvSpPr/>
          <p:nvPr/>
        </p:nvSpPr>
        <p:spPr>
          <a:xfrm>
            <a:off x="2107196" y="3610140"/>
            <a:ext cx="2590800" cy="786130"/>
          </a:xfrm>
          <a:custGeom>
            <a:avLst/>
            <a:gdLst/>
            <a:ahLst/>
            <a:cxnLst/>
            <a:rect l="l" t="t" r="r" b="b"/>
            <a:pathLst>
              <a:path w="2590800" h="786129">
                <a:moveTo>
                  <a:pt x="2318880" y="785812"/>
                </a:moveTo>
                <a:lnTo>
                  <a:pt x="0" y="785812"/>
                </a:lnTo>
                <a:lnTo>
                  <a:pt x="0" y="0"/>
                </a:lnTo>
                <a:lnTo>
                  <a:pt x="2318880" y="0"/>
                </a:lnTo>
                <a:lnTo>
                  <a:pt x="2590800" y="392899"/>
                </a:lnTo>
                <a:lnTo>
                  <a:pt x="2318880" y="785812"/>
                </a:lnTo>
                <a:close/>
              </a:path>
            </a:pathLst>
          </a:custGeom>
          <a:solidFill>
            <a:srgbClr val="FF9500"/>
          </a:solidFill>
        </p:spPr>
        <p:txBody>
          <a:bodyPr wrap="square" lIns="0" tIns="0" rIns="0" bIns="0" rtlCol="0"/>
          <a:lstStyle/>
          <a:p>
            <a:endParaRPr sz="2400"/>
          </a:p>
        </p:txBody>
      </p:sp>
      <p:sp>
        <p:nvSpPr>
          <p:cNvPr id="11" name="object 11"/>
          <p:cNvSpPr txBox="1"/>
          <p:nvPr/>
        </p:nvSpPr>
        <p:spPr>
          <a:xfrm>
            <a:off x="2590394" y="3828759"/>
            <a:ext cx="2257377" cy="369332"/>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调拨到货</a:t>
            </a:r>
            <a:endParaRPr lang="zh-CN" altLang="en-US" sz="2400" dirty="0">
              <a:latin typeface="Microsoft YaHei"/>
              <a:cs typeface="Microsoft YaHei"/>
            </a:endParaRPr>
          </a:p>
        </p:txBody>
      </p:sp>
      <p:sp>
        <p:nvSpPr>
          <p:cNvPr id="12" name="object 14"/>
          <p:cNvSpPr/>
          <p:nvPr/>
        </p:nvSpPr>
        <p:spPr>
          <a:xfrm>
            <a:off x="0" y="5068823"/>
            <a:ext cx="12192000" cy="1789430"/>
          </a:xfrm>
          <a:custGeom>
            <a:avLst/>
            <a:gdLst/>
            <a:ahLst/>
            <a:cxnLst/>
            <a:rect l="l" t="t" r="r" b="b"/>
            <a:pathLst>
              <a:path w="12192000" h="1789429">
                <a:moveTo>
                  <a:pt x="0" y="0"/>
                </a:moveTo>
                <a:lnTo>
                  <a:pt x="12192000" y="0"/>
                </a:lnTo>
                <a:lnTo>
                  <a:pt x="12192000" y="1789176"/>
                </a:lnTo>
                <a:lnTo>
                  <a:pt x="0" y="1789176"/>
                </a:lnTo>
                <a:lnTo>
                  <a:pt x="0" y="0"/>
                </a:lnTo>
                <a:close/>
              </a:path>
            </a:pathLst>
          </a:custGeom>
          <a:solidFill>
            <a:srgbClr val="D0CECE"/>
          </a:solidFill>
        </p:spPr>
        <p:txBody>
          <a:bodyPr wrap="square" lIns="0" tIns="0" rIns="0" bIns="0" rtlCol="0"/>
          <a:lstStyle/>
          <a:p>
            <a:endParaRPr/>
          </a:p>
        </p:txBody>
      </p:sp>
      <p:sp>
        <p:nvSpPr>
          <p:cNvPr id="13" name="object 15"/>
          <p:cNvSpPr txBox="1"/>
          <p:nvPr/>
        </p:nvSpPr>
        <p:spPr>
          <a:xfrm>
            <a:off x="672503" y="5174929"/>
            <a:ext cx="11171154" cy="1613070"/>
          </a:xfrm>
          <a:prstGeom prst="rect">
            <a:avLst/>
          </a:prstGeom>
        </p:spPr>
        <p:txBody>
          <a:bodyPr vert="horz" wrap="square" lIns="0" tIns="0" rIns="0" bIns="0" rtlCol="0">
            <a:spAutoFit/>
          </a:bodyPr>
          <a:lstStyle/>
          <a:p>
            <a:pPr marL="12700" marR="5080" indent="368935" algn="just">
              <a:lnSpc>
                <a:spcPct val="150000"/>
              </a:lnSpc>
            </a:pPr>
            <a:r>
              <a:rPr lang="zh-CN" altLang="en-US" dirty="0" smtClean="0">
                <a:latin typeface="Microsoft YaHei"/>
                <a:cs typeface="Microsoft YaHei"/>
              </a:rPr>
              <a:t>配送入库功能是为了门店处理配送与要货和门店调配物资之间的差异。物资在配送的过程中可能会出现一些突  发状况，导致送到门店的物资和门店申购或调配的物资之间存在差异。所以总部配送到门店、直配供货商配送到门  店、其他门店调拨到门店的物资，都需要门店验收之后，才能入库。这样就保证了门店物资入库的准确性。当发现存在差异数量时，自动生成回调单，提醒总部及配送中心及时处理配送差异。</a:t>
            </a:r>
          </a:p>
        </p:txBody>
      </p:sp>
      <p:grpSp>
        <p:nvGrpSpPr>
          <p:cNvPr id="14" name="组合 53"/>
          <p:cNvGrpSpPr>
            <a:grpSpLocks/>
          </p:cNvGrpSpPr>
          <p:nvPr/>
        </p:nvGrpSpPr>
        <p:grpSpPr bwMode="auto">
          <a:xfrm>
            <a:off x="244304" y="188686"/>
            <a:ext cx="11947696" cy="1105528"/>
            <a:chOff x="-172" y="-1684"/>
            <a:chExt cx="11948400" cy="1105958"/>
          </a:xfrm>
        </p:grpSpPr>
        <p:grpSp>
          <p:nvGrpSpPr>
            <p:cNvPr id="15" name="组合 56"/>
            <p:cNvGrpSpPr>
              <a:grpSpLocks/>
            </p:cNvGrpSpPr>
            <p:nvPr/>
          </p:nvGrpSpPr>
          <p:grpSpPr bwMode="auto">
            <a:xfrm>
              <a:off x="-172" y="-1684"/>
              <a:ext cx="611598" cy="615696"/>
              <a:chOff x="-850" y="-8320"/>
              <a:chExt cx="3021648" cy="3041894"/>
            </a:xfrm>
          </p:grpSpPr>
          <p:pic>
            <p:nvPicPr>
              <p:cNvPr id="18" name="Picture 25@|13FFC:16777215|FBC:16777215|LFC:16777215|LBC:167772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latin typeface="+mn-ea"/>
                  <a:ea typeface="+mn-ea"/>
                  <a:sym typeface="Arial" panose="020B0604020202020204" pitchFamily="34" charset="0"/>
                </a:endParaRPr>
              </a:p>
            </p:txBody>
          </p:sp>
        </p:grpSp>
        <p:sp>
          <p:nvSpPr>
            <p:cNvPr id="16"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latin typeface="+mn-ea"/>
                  <a:ea typeface="+mn-ea"/>
                  <a:cs typeface="Vrinda" panose="020B0502040204020203" pitchFamily="34" charset="0"/>
                  <a:sym typeface="Arial" panose="020B0604020202020204" pitchFamily="34" charset="0"/>
                </a:rPr>
                <a:t>6</a:t>
              </a:r>
              <a:endParaRPr lang="zh-CN" altLang="en-US" sz="3200" b="1" dirty="0">
                <a:solidFill>
                  <a:schemeClr val="bg1"/>
                </a:solidFill>
                <a:latin typeface="+mn-ea"/>
                <a:ea typeface="+mn-ea"/>
                <a:cs typeface="Vrinda" panose="020B0502040204020203" pitchFamily="34" charset="0"/>
                <a:sym typeface="Arial" panose="020B0604020202020204" pitchFamily="34" charset="0"/>
              </a:endParaRPr>
            </a:p>
          </p:txBody>
        </p:sp>
        <p:sp>
          <p:nvSpPr>
            <p:cNvPr id="17"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门店验货</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latin typeface="+mn-ea"/>
                <a:ea typeface="+mn-ea"/>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61817"/>
            <a:ext cx="12192000" cy="2996565"/>
          </a:xfrm>
          <a:custGeom>
            <a:avLst/>
            <a:gdLst/>
            <a:ahLst/>
            <a:cxnLst/>
            <a:rect l="l" t="t" r="r" b="b"/>
            <a:pathLst>
              <a:path w="12192000" h="2996565">
                <a:moveTo>
                  <a:pt x="0" y="0"/>
                </a:moveTo>
                <a:lnTo>
                  <a:pt x="12192000" y="0"/>
                </a:lnTo>
                <a:lnTo>
                  <a:pt x="12192000" y="2996184"/>
                </a:lnTo>
                <a:lnTo>
                  <a:pt x="0" y="2996184"/>
                </a:lnTo>
                <a:lnTo>
                  <a:pt x="0" y="0"/>
                </a:lnTo>
                <a:close/>
              </a:path>
            </a:pathLst>
          </a:custGeom>
          <a:solidFill>
            <a:srgbClr val="006FC0"/>
          </a:solidFill>
        </p:spPr>
        <p:txBody>
          <a:bodyPr wrap="square" lIns="0" tIns="0" rIns="0" bIns="0" rtlCol="0"/>
          <a:lstStyle/>
          <a:p>
            <a:endParaRPr/>
          </a:p>
        </p:txBody>
      </p:sp>
      <p:sp>
        <p:nvSpPr>
          <p:cNvPr id="3" name="object 3"/>
          <p:cNvSpPr txBox="1"/>
          <p:nvPr/>
        </p:nvSpPr>
        <p:spPr>
          <a:xfrm>
            <a:off x="2647149" y="2520379"/>
            <a:ext cx="1460394" cy="738664"/>
          </a:xfrm>
          <a:prstGeom prst="rect">
            <a:avLst/>
          </a:prstGeom>
        </p:spPr>
        <p:txBody>
          <a:bodyPr vert="horz" wrap="square" lIns="0" tIns="0" rIns="0" bIns="0" rtlCol="0">
            <a:spAutoFit/>
          </a:bodyPr>
          <a:lstStyle/>
          <a:p>
            <a:pPr marL="241300" marR="5080" indent="-228600">
              <a:lnSpc>
                <a:spcPct val="100000"/>
              </a:lnSpc>
            </a:pPr>
            <a:r>
              <a:rPr lang="zh-CN" altLang="en-US" sz="2400" dirty="0" smtClean="0">
                <a:latin typeface="Microsoft YaHei"/>
                <a:cs typeface="Microsoft YaHei"/>
              </a:rPr>
              <a:t>总部</a:t>
            </a:r>
            <a:endParaRPr lang="en-US" altLang="zh-CN" sz="2400" dirty="0" smtClean="0">
              <a:latin typeface="Microsoft YaHei"/>
              <a:cs typeface="Microsoft YaHei"/>
            </a:endParaRPr>
          </a:p>
          <a:p>
            <a:pPr marL="241300" marR="5080" indent="-228600">
              <a:lnSpc>
                <a:spcPct val="100000"/>
              </a:lnSpc>
            </a:pPr>
            <a:r>
              <a:rPr lang="zh-CN" altLang="en-US" sz="2400" dirty="0" smtClean="0">
                <a:latin typeface="Microsoft YaHei"/>
                <a:cs typeface="Microsoft YaHei"/>
              </a:rPr>
              <a:t>配置</a:t>
            </a:r>
            <a:endParaRPr lang="zh-CN" altLang="en-US" sz="2400" dirty="0">
              <a:latin typeface="Microsoft YaHei"/>
              <a:cs typeface="Microsoft YaHei"/>
            </a:endParaRPr>
          </a:p>
        </p:txBody>
      </p:sp>
      <p:sp>
        <p:nvSpPr>
          <p:cNvPr id="4" name="object 4"/>
          <p:cNvSpPr txBox="1"/>
          <p:nvPr/>
        </p:nvSpPr>
        <p:spPr>
          <a:xfrm>
            <a:off x="5798323" y="2499741"/>
            <a:ext cx="1168533" cy="738664"/>
          </a:xfrm>
          <a:prstGeom prst="rect">
            <a:avLst/>
          </a:prstGeom>
        </p:spPr>
        <p:txBody>
          <a:bodyPr vert="horz" wrap="square" lIns="0" tIns="0" rIns="0" bIns="0" rtlCol="0">
            <a:spAutoFit/>
          </a:bodyPr>
          <a:lstStyle/>
          <a:p>
            <a:pPr marL="241300" marR="5715" indent="-228600">
              <a:lnSpc>
                <a:spcPct val="100000"/>
              </a:lnSpc>
            </a:pPr>
            <a:r>
              <a:rPr lang="zh-CN" altLang="en-US" sz="2400" dirty="0" smtClean="0">
                <a:latin typeface="Microsoft YaHei"/>
                <a:cs typeface="Microsoft YaHei"/>
              </a:rPr>
              <a:t>营销</a:t>
            </a:r>
            <a:endParaRPr lang="en-US" altLang="zh-CN" sz="2400" dirty="0" smtClean="0">
              <a:latin typeface="Microsoft YaHei"/>
              <a:cs typeface="Microsoft YaHei"/>
            </a:endParaRPr>
          </a:p>
          <a:p>
            <a:pPr marL="241300" marR="5715" indent="-228600">
              <a:lnSpc>
                <a:spcPct val="100000"/>
              </a:lnSpc>
            </a:pPr>
            <a:r>
              <a:rPr lang="zh-CN" altLang="en-US" sz="2400" dirty="0" smtClean="0">
                <a:latin typeface="Microsoft YaHei"/>
                <a:cs typeface="Microsoft YaHei"/>
              </a:rPr>
              <a:t>配置</a:t>
            </a:r>
            <a:endParaRPr lang="zh-CN" altLang="en-US" sz="2400" dirty="0">
              <a:latin typeface="Microsoft YaHei"/>
              <a:cs typeface="Microsoft YaHei"/>
            </a:endParaRPr>
          </a:p>
        </p:txBody>
      </p:sp>
      <p:sp>
        <p:nvSpPr>
          <p:cNvPr id="5" name="object 5"/>
          <p:cNvSpPr txBox="1"/>
          <p:nvPr/>
        </p:nvSpPr>
        <p:spPr>
          <a:xfrm>
            <a:off x="8968574" y="2636901"/>
            <a:ext cx="886625" cy="738664"/>
          </a:xfrm>
          <a:prstGeom prst="rect">
            <a:avLst/>
          </a:prstGeom>
        </p:spPr>
        <p:txBody>
          <a:bodyPr vert="horz" wrap="square" lIns="0" tIns="0" rIns="0" bIns="0" rtlCol="0">
            <a:spAutoFit/>
          </a:bodyPr>
          <a:lstStyle/>
          <a:p>
            <a:pPr marL="12700">
              <a:lnSpc>
                <a:spcPct val="100000"/>
              </a:lnSpc>
            </a:pPr>
            <a:r>
              <a:rPr lang="zh-CN" altLang="en-US" sz="2400" dirty="0" smtClean="0">
                <a:latin typeface="Microsoft YaHei"/>
                <a:cs typeface="Microsoft YaHei"/>
              </a:rPr>
              <a:t>领先性</a:t>
            </a:r>
            <a:endParaRPr lang="zh-CN" altLang="en-US" sz="2400" dirty="0">
              <a:latin typeface="Microsoft YaHei"/>
              <a:cs typeface="Microsoft YaHei"/>
            </a:endParaRPr>
          </a:p>
        </p:txBody>
      </p:sp>
      <p:sp>
        <p:nvSpPr>
          <p:cNvPr id="6" name="object 6"/>
          <p:cNvSpPr/>
          <p:nvPr/>
        </p:nvSpPr>
        <p:spPr>
          <a:xfrm>
            <a:off x="1629156" y="4641341"/>
            <a:ext cx="2662555" cy="0"/>
          </a:xfrm>
          <a:custGeom>
            <a:avLst/>
            <a:gdLst/>
            <a:ahLst/>
            <a:cxnLst/>
            <a:rect l="l" t="t" r="r" b="b"/>
            <a:pathLst>
              <a:path w="2662554">
                <a:moveTo>
                  <a:pt x="0" y="0"/>
                </a:moveTo>
                <a:lnTo>
                  <a:pt x="2662427" y="0"/>
                </a:lnTo>
              </a:path>
            </a:pathLst>
          </a:custGeom>
          <a:ln w="56387">
            <a:solidFill>
              <a:srgbClr val="FAF8E0"/>
            </a:solidFill>
          </a:ln>
        </p:spPr>
        <p:txBody>
          <a:bodyPr wrap="square" lIns="0" tIns="0" rIns="0" bIns="0" rtlCol="0"/>
          <a:lstStyle/>
          <a:p>
            <a:endParaRPr sz="2400"/>
          </a:p>
        </p:txBody>
      </p:sp>
      <p:sp>
        <p:nvSpPr>
          <p:cNvPr id="7" name="object 7"/>
          <p:cNvSpPr/>
          <p:nvPr/>
        </p:nvSpPr>
        <p:spPr>
          <a:xfrm>
            <a:off x="7984236" y="4641341"/>
            <a:ext cx="2661285" cy="0"/>
          </a:xfrm>
          <a:custGeom>
            <a:avLst/>
            <a:gdLst/>
            <a:ahLst/>
            <a:cxnLst/>
            <a:rect l="l" t="t" r="r" b="b"/>
            <a:pathLst>
              <a:path w="2661284">
                <a:moveTo>
                  <a:pt x="0" y="0"/>
                </a:moveTo>
                <a:lnTo>
                  <a:pt x="2660904" y="0"/>
                </a:lnTo>
              </a:path>
            </a:pathLst>
          </a:custGeom>
          <a:ln w="56387">
            <a:solidFill>
              <a:srgbClr val="FAF8E0"/>
            </a:solidFill>
          </a:ln>
        </p:spPr>
        <p:txBody>
          <a:bodyPr wrap="square" lIns="0" tIns="0" rIns="0" bIns="0" rtlCol="0"/>
          <a:lstStyle/>
          <a:p>
            <a:endParaRPr sz="2400"/>
          </a:p>
        </p:txBody>
      </p:sp>
      <p:sp>
        <p:nvSpPr>
          <p:cNvPr id="8" name="object 8"/>
          <p:cNvSpPr/>
          <p:nvPr/>
        </p:nvSpPr>
        <p:spPr>
          <a:xfrm>
            <a:off x="4806697" y="4641341"/>
            <a:ext cx="2662555" cy="0"/>
          </a:xfrm>
          <a:custGeom>
            <a:avLst/>
            <a:gdLst/>
            <a:ahLst/>
            <a:cxnLst/>
            <a:rect l="l" t="t" r="r" b="b"/>
            <a:pathLst>
              <a:path w="2662554">
                <a:moveTo>
                  <a:pt x="0" y="0"/>
                </a:moveTo>
                <a:lnTo>
                  <a:pt x="2662428" y="0"/>
                </a:lnTo>
              </a:path>
            </a:pathLst>
          </a:custGeom>
          <a:ln w="56387">
            <a:solidFill>
              <a:srgbClr val="FAF8E0"/>
            </a:solidFill>
          </a:ln>
        </p:spPr>
        <p:txBody>
          <a:bodyPr wrap="square" lIns="0" tIns="0" rIns="0" bIns="0" rtlCol="0"/>
          <a:lstStyle/>
          <a:p>
            <a:endParaRPr sz="2400"/>
          </a:p>
        </p:txBody>
      </p:sp>
      <p:sp>
        <p:nvSpPr>
          <p:cNvPr id="9" name="object 9"/>
          <p:cNvSpPr/>
          <p:nvPr/>
        </p:nvSpPr>
        <p:spPr>
          <a:xfrm>
            <a:off x="2751746" y="2020863"/>
            <a:ext cx="1026795" cy="1171575"/>
          </a:xfrm>
          <a:custGeom>
            <a:avLst/>
            <a:gdLst/>
            <a:ahLst/>
            <a:cxnLst/>
            <a:rect l="l" t="t" r="r" b="b"/>
            <a:pathLst>
              <a:path w="1026795" h="1171575">
                <a:moveTo>
                  <a:pt x="37033" y="153937"/>
                </a:moveTo>
                <a:lnTo>
                  <a:pt x="0" y="36627"/>
                </a:lnTo>
                <a:lnTo>
                  <a:pt x="46375" y="23523"/>
                </a:lnTo>
                <a:lnTo>
                  <a:pt x="93053" y="13343"/>
                </a:lnTo>
                <a:lnTo>
                  <a:pt x="139914" y="6054"/>
                </a:lnTo>
                <a:lnTo>
                  <a:pt x="186836" y="1618"/>
                </a:lnTo>
                <a:lnTo>
                  <a:pt x="233702" y="0"/>
                </a:lnTo>
                <a:lnTo>
                  <a:pt x="280390" y="1164"/>
                </a:lnTo>
                <a:lnTo>
                  <a:pt x="326781" y="5074"/>
                </a:lnTo>
                <a:lnTo>
                  <a:pt x="372755" y="11696"/>
                </a:lnTo>
                <a:lnTo>
                  <a:pt x="418192" y="20992"/>
                </a:lnTo>
                <a:lnTo>
                  <a:pt x="462973" y="32928"/>
                </a:lnTo>
                <a:lnTo>
                  <a:pt x="506978" y="47468"/>
                </a:lnTo>
                <a:lnTo>
                  <a:pt x="550086" y="64575"/>
                </a:lnTo>
                <a:lnTo>
                  <a:pt x="592178" y="84214"/>
                </a:lnTo>
                <a:lnTo>
                  <a:pt x="633135" y="106350"/>
                </a:lnTo>
                <a:lnTo>
                  <a:pt x="660293" y="123175"/>
                </a:lnTo>
                <a:lnTo>
                  <a:pt x="222674" y="123175"/>
                </a:lnTo>
                <a:lnTo>
                  <a:pt x="176100" y="125849"/>
                </a:lnTo>
                <a:lnTo>
                  <a:pt x="129526" y="131834"/>
                </a:lnTo>
                <a:lnTo>
                  <a:pt x="83115" y="141180"/>
                </a:lnTo>
                <a:lnTo>
                  <a:pt x="37033" y="153937"/>
                </a:lnTo>
                <a:close/>
              </a:path>
              <a:path w="1026795" h="1171575">
                <a:moveTo>
                  <a:pt x="927747" y="1171220"/>
                </a:moveTo>
                <a:lnTo>
                  <a:pt x="820127" y="1111631"/>
                </a:lnTo>
                <a:lnTo>
                  <a:pt x="841781" y="1069001"/>
                </a:lnTo>
                <a:lnTo>
                  <a:pt x="860158" y="1025372"/>
                </a:lnTo>
                <a:lnTo>
                  <a:pt x="875273" y="980914"/>
                </a:lnTo>
                <a:lnTo>
                  <a:pt x="887143" y="935800"/>
                </a:lnTo>
                <a:lnTo>
                  <a:pt x="895781" y="890200"/>
                </a:lnTo>
                <a:lnTo>
                  <a:pt x="901205" y="844286"/>
                </a:lnTo>
                <a:lnTo>
                  <a:pt x="903429" y="798228"/>
                </a:lnTo>
                <a:lnTo>
                  <a:pt x="902469" y="752199"/>
                </a:lnTo>
                <a:lnTo>
                  <a:pt x="898340" y="706369"/>
                </a:lnTo>
                <a:lnTo>
                  <a:pt x="891057" y="660910"/>
                </a:lnTo>
                <a:lnTo>
                  <a:pt x="880636" y="615992"/>
                </a:lnTo>
                <a:lnTo>
                  <a:pt x="867092" y="571787"/>
                </a:lnTo>
                <a:lnTo>
                  <a:pt x="850441" y="528466"/>
                </a:lnTo>
                <a:lnTo>
                  <a:pt x="830698" y="486201"/>
                </a:lnTo>
                <a:lnTo>
                  <a:pt x="807878" y="445162"/>
                </a:lnTo>
                <a:lnTo>
                  <a:pt x="781998" y="405521"/>
                </a:lnTo>
                <a:lnTo>
                  <a:pt x="753010" y="367380"/>
                </a:lnTo>
                <a:lnTo>
                  <a:pt x="721503" y="331539"/>
                </a:lnTo>
                <a:lnTo>
                  <a:pt x="687793" y="298302"/>
                </a:lnTo>
                <a:lnTo>
                  <a:pt x="652104" y="267787"/>
                </a:lnTo>
                <a:lnTo>
                  <a:pt x="614602" y="240044"/>
                </a:lnTo>
                <a:lnTo>
                  <a:pt x="575452" y="215121"/>
                </a:lnTo>
                <a:lnTo>
                  <a:pt x="534818" y="193068"/>
                </a:lnTo>
                <a:lnTo>
                  <a:pt x="492865" y="173934"/>
                </a:lnTo>
                <a:lnTo>
                  <a:pt x="449758" y="157768"/>
                </a:lnTo>
                <a:lnTo>
                  <a:pt x="405661" y="144618"/>
                </a:lnTo>
                <a:lnTo>
                  <a:pt x="360740" y="134535"/>
                </a:lnTo>
                <a:lnTo>
                  <a:pt x="315158" y="127568"/>
                </a:lnTo>
                <a:lnTo>
                  <a:pt x="269081" y="123765"/>
                </a:lnTo>
                <a:lnTo>
                  <a:pt x="222674" y="123175"/>
                </a:lnTo>
                <a:lnTo>
                  <a:pt x="660293" y="123175"/>
                </a:lnTo>
                <a:lnTo>
                  <a:pt x="711160" y="157967"/>
                </a:lnTo>
                <a:lnTo>
                  <a:pt x="747990" y="187377"/>
                </a:lnTo>
                <a:lnTo>
                  <a:pt x="783205" y="219141"/>
                </a:lnTo>
                <a:lnTo>
                  <a:pt x="816684" y="253222"/>
                </a:lnTo>
                <a:lnTo>
                  <a:pt x="848309" y="289586"/>
                </a:lnTo>
                <a:lnTo>
                  <a:pt x="877665" y="327800"/>
                </a:lnTo>
                <a:lnTo>
                  <a:pt x="904458" y="367449"/>
                </a:lnTo>
                <a:lnTo>
                  <a:pt x="928553" y="408200"/>
                </a:lnTo>
                <a:lnTo>
                  <a:pt x="950062" y="450136"/>
                </a:lnTo>
                <a:lnTo>
                  <a:pt x="968933" y="493064"/>
                </a:lnTo>
                <a:lnTo>
                  <a:pt x="985154" y="536858"/>
                </a:lnTo>
                <a:lnTo>
                  <a:pt x="998714" y="581394"/>
                </a:lnTo>
                <a:lnTo>
                  <a:pt x="1009602" y="626548"/>
                </a:lnTo>
                <a:lnTo>
                  <a:pt x="1017806" y="672195"/>
                </a:lnTo>
                <a:lnTo>
                  <a:pt x="1023316" y="718211"/>
                </a:lnTo>
                <a:lnTo>
                  <a:pt x="1026121" y="764470"/>
                </a:lnTo>
                <a:lnTo>
                  <a:pt x="1026208" y="810849"/>
                </a:lnTo>
                <a:lnTo>
                  <a:pt x="1023567" y="857222"/>
                </a:lnTo>
                <a:lnTo>
                  <a:pt x="1018187" y="903465"/>
                </a:lnTo>
                <a:lnTo>
                  <a:pt x="1010056" y="949454"/>
                </a:lnTo>
                <a:lnTo>
                  <a:pt x="999163" y="995064"/>
                </a:lnTo>
                <a:lnTo>
                  <a:pt x="985497" y="1040170"/>
                </a:lnTo>
                <a:lnTo>
                  <a:pt x="969046" y="1084647"/>
                </a:lnTo>
                <a:lnTo>
                  <a:pt x="949800" y="1128372"/>
                </a:lnTo>
                <a:lnTo>
                  <a:pt x="927747" y="1171220"/>
                </a:lnTo>
                <a:close/>
              </a:path>
            </a:pathLst>
          </a:custGeom>
          <a:solidFill>
            <a:srgbClr val="00AEEF"/>
          </a:solidFill>
        </p:spPr>
        <p:txBody>
          <a:bodyPr wrap="square" lIns="0" tIns="0" rIns="0" bIns="0" rtlCol="0"/>
          <a:lstStyle/>
          <a:p>
            <a:endParaRPr sz="2400"/>
          </a:p>
        </p:txBody>
      </p:sp>
      <p:sp>
        <p:nvSpPr>
          <p:cNvPr id="10" name="object 10"/>
          <p:cNvSpPr/>
          <p:nvPr/>
        </p:nvSpPr>
        <p:spPr>
          <a:xfrm>
            <a:off x="2200270" y="2051547"/>
            <a:ext cx="1520191" cy="1547495"/>
          </a:xfrm>
          <a:custGeom>
            <a:avLst/>
            <a:gdLst/>
            <a:ahLst/>
            <a:cxnLst/>
            <a:rect l="l" t="t" r="r" b="b"/>
            <a:pathLst>
              <a:path w="1520189" h="1547495">
                <a:moveTo>
                  <a:pt x="801152" y="1547286"/>
                </a:moveTo>
                <a:lnTo>
                  <a:pt x="754222" y="1546588"/>
                </a:lnTo>
                <a:lnTo>
                  <a:pt x="707009" y="1543058"/>
                </a:lnTo>
                <a:lnTo>
                  <a:pt x="659616" y="1536636"/>
                </a:lnTo>
                <a:lnTo>
                  <a:pt x="612695" y="1527381"/>
                </a:lnTo>
                <a:lnTo>
                  <a:pt x="566878" y="1515448"/>
                </a:lnTo>
                <a:lnTo>
                  <a:pt x="522247" y="1500927"/>
                </a:lnTo>
                <a:lnTo>
                  <a:pt x="478880" y="1483906"/>
                </a:lnTo>
                <a:lnTo>
                  <a:pt x="436858" y="1464473"/>
                </a:lnTo>
                <a:lnTo>
                  <a:pt x="396260" y="1442718"/>
                </a:lnTo>
                <a:lnTo>
                  <a:pt x="357166" y="1418730"/>
                </a:lnTo>
                <a:lnTo>
                  <a:pt x="319536" y="1392503"/>
                </a:lnTo>
                <a:lnTo>
                  <a:pt x="283810" y="1364409"/>
                </a:lnTo>
                <a:lnTo>
                  <a:pt x="249707" y="1334254"/>
                </a:lnTo>
                <a:lnTo>
                  <a:pt x="217427" y="1302220"/>
                </a:lnTo>
                <a:lnTo>
                  <a:pt x="187050" y="1268397"/>
                </a:lnTo>
                <a:lnTo>
                  <a:pt x="158656" y="1232874"/>
                </a:lnTo>
                <a:lnTo>
                  <a:pt x="132324" y="1195739"/>
                </a:lnTo>
                <a:lnTo>
                  <a:pt x="108135" y="1157081"/>
                </a:lnTo>
                <a:lnTo>
                  <a:pt x="86167" y="1116989"/>
                </a:lnTo>
                <a:lnTo>
                  <a:pt x="66502" y="1075552"/>
                </a:lnTo>
                <a:lnTo>
                  <a:pt x="49218" y="1032859"/>
                </a:lnTo>
                <a:lnTo>
                  <a:pt x="34395" y="988998"/>
                </a:lnTo>
                <a:lnTo>
                  <a:pt x="22113" y="944058"/>
                </a:lnTo>
                <a:lnTo>
                  <a:pt x="12452" y="898129"/>
                </a:lnTo>
                <a:lnTo>
                  <a:pt x="5492" y="851298"/>
                </a:lnTo>
                <a:lnTo>
                  <a:pt x="1312" y="803656"/>
                </a:lnTo>
                <a:lnTo>
                  <a:pt x="0" y="755848"/>
                </a:lnTo>
                <a:lnTo>
                  <a:pt x="1542" y="708528"/>
                </a:lnTo>
                <a:lnTo>
                  <a:pt x="5871" y="661793"/>
                </a:lnTo>
                <a:lnTo>
                  <a:pt x="12917" y="615741"/>
                </a:lnTo>
                <a:lnTo>
                  <a:pt x="22611" y="570470"/>
                </a:lnTo>
                <a:lnTo>
                  <a:pt x="34884" y="526075"/>
                </a:lnTo>
                <a:lnTo>
                  <a:pt x="49667" y="482656"/>
                </a:lnTo>
                <a:lnTo>
                  <a:pt x="66891" y="440309"/>
                </a:lnTo>
                <a:lnTo>
                  <a:pt x="86486" y="399131"/>
                </a:lnTo>
                <a:lnTo>
                  <a:pt x="108384" y="359221"/>
                </a:lnTo>
                <a:lnTo>
                  <a:pt x="132516" y="320675"/>
                </a:lnTo>
                <a:lnTo>
                  <a:pt x="158813" y="283590"/>
                </a:lnTo>
                <a:lnTo>
                  <a:pt x="187205" y="248065"/>
                </a:lnTo>
                <a:lnTo>
                  <a:pt x="217623" y="214197"/>
                </a:lnTo>
                <a:lnTo>
                  <a:pt x="249999" y="182083"/>
                </a:lnTo>
                <a:lnTo>
                  <a:pt x="284263" y="151820"/>
                </a:lnTo>
                <a:lnTo>
                  <a:pt x="320347" y="123505"/>
                </a:lnTo>
                <a:lnTo>
                  <a:pt x="358181" y="97238"/>
                </a:lnTo>
                <a:lnTo>
                  <a:pt x="397696" y="73113"/>
                </a:lnTo>
                <a:lnTo>
                  <a:pt x="438823" y="51230"/>
                </a:lnTo>
                <a:lnTo>
                  <a:pt x="481493" y="31685"/>
                </a:lnTo>
                <a:lnTo>
                  <a:pt x="525637" y="14576"/>
                </a:lnTo>
                <a:lnTo>
                  <a:pt x="571186" y="0"/>
                </a:lnTo>
                <a:lnTo>
                  <a:pt x="605146" y="118237"/>
                </a:lnTo>
                <a:lnTo>
                  <a:pt x="558754" y="133407"/>
                </a:lnTo>
                <a:lnTo>
                  <a:pt x="514117" y="151684"/>
                </a:lnTo>
                <a:lnTo>
                  <a:pt x="471339" y="172924"/>
                </a:lnTo>
                <a:lnTo>
                  <a:pt x="430524" y="196980"/>
                </a:lnTo>
                <a:lnTo>
                  <a:pt x="391775" y="223706"/>
                </a:lnTo>
                <a:lnTo>
                  <a:pt x="355195" y="252957"/>
                </a:lnTo>
                <a:lnTo>
                  <a:pt x="320888" y="284587"/>
                </a:lnTo>
                <a:lnTo>
                  <a:pt x="288957" y="318449"/>
                </a:lnTo>
                <a:lnTo>
                  <a:pt x="259506" y="354398"/>
                </a:lnTo>
                <a:lnTo>
                  <a:pt x="232638" y="392288"/>
                </a:lnTo>
                <a:lnTo>
                  <a:pt x="208456" y="431974"/>
                </a:lnTo>
                <a:lnTo>
                  <a:pt x="187064" y="473309"/>
                </a:lnTo>
                <a:lnTo>
                  <a:pt x="168565" y="516148"/>
                </a:lnTo>
                <a:lnTo>
                  <a:pt x="153063" y="560345"/>
                </a:lnTo>
                <a:lnTo>
                  <a:pt x="140661" y="605754"/>
                </a:lnTo>
                <a:lnTo>
                  <a:pt x="131462" y="652229"/>
                </a:lnTo>
                <a:lnTo>
                  <a:pt x="125570" y="699625"/>
                </a:lnTo>
                <a:lnTo>
                  <a:pt x="123089" y="747795"/>
                </a:lnTo>
                <a:lnTo>
                  <a:pt x="124121" y="796594"/>
                </a:lnTo>
                <a:lnTo>
                  <a:pt x="128693" y="845190"/>
                </a:lnTo>
                <a:lnTo>
                  <a:pt x="136684" y="892757"/>
                </a:lnTo>
                <a:lnTo>
                  <a:pt x="147974" y="939164"/>
                </a:lnTo>
                <a:lnTo>
                  <a:pt x="162444" y="984277"/>
                </a:lnTo>
                <a:lnTo>
                  <a:pt x="179973" y="1027963"/>
                </a:lnTo>
                <a:lnTo>
                  <a:pt x="200443" y="1070089"/>
                </a:lnTo>
                <a:lnTo>
                  <a:pt x="223735" y="1110523"/>
                </a:lnTo>
                <a:lnTo>
                  <a:pt x="249728" y="1149131"/>
                </a:lnTo>
                <a:lnTo>
                  <a:pt x="278303" y="1185781"/>
                </a:lnTo>
                <a:lnTo>
                  <a:pt x="309341" y="1220338"/>
                </a:lnTo>
                <a:lnTo>
                  <a:pt x="342722" y="1252671"/>
                </a:lnTo>
                <a:lnTo>
                  <a:pt x="378327" y="1282647"/>
                </a:lnTo>
                <a:lnTo>
                  <a:pt x="416037" y="1310131"/>
                </a:lnTo>
                <a:lnTo>
                  <a:pt x="455731" y="1334992"/>
                </a:lnTo>
                <a:lnTo>
                  <a:pt x="497291" y="1357097"/>
                </a:lnTo>
                <a:lnTo>
                  <a:pt x="540597" y="1376311"/>
                </a:lnTo>
                <a:lnTo>
                  <a:pt x="585530" y="1392503"/>
                </a:lnTo>
                <a:lnTo>
                  <a:pt x="631970" y="1405540"/>
                </a:lnTo>
                <a:lnTo>
                  <a:pt x="679797" y="1415288"/>
                </a:lnTo>
                <a:lnTo>
                  <a:pt x="728204" y="1421535"/>
                </a:lnTo>
                <a:lnTo>
                  <a:pt x="776361" y="1424223"/>
                </a:lnTo>
                <a:lnTo>
                  <a:pt x="1211572" y="1424223"/>
                </a:lnTo>
                <a:lnTo>
                  <a:pt x="1193550" y="1435699"/>
                </a:lnTo>
                <a:lnTo>
                  <a:pt x="1153864" y="1457876"/>
                </a:lnTo>
                <a:lnTo>
                  <a:pt x="1112957" y="1477744"/>
                </a:lnTo>
                <a:lnTo>
                  <a:pt x="1070932" y="1495245"/>
                </a:lnTo>
                <a:lnTo>
                  <a:pt x="1027894" y="1510321"/>
                </a:lnTo>
                <a:lnTo>
                  <a:pt x="983947" y="1522914"/>
                </a:lnTo>
                <a:lnTo>
                  <a:pt x="939195" y="1532965"/>
                </a:lnTo>
                <a:lnTo>
                  <a:pt x="893742" y="1540416"/>
                </a:lnTo>
                <a:lnTo>
                  <a:pt x="847693" y="1545209"/>
                </a:lnTo>
                <a:lnTo>
                  <a:pt x="801152" y="1547286"/>
                </a:lnTo>
                <a:close/>
              </a:path>
              <a:path w="1520189" h="1547495">
                <a:moveTo>
                  <a:pt x="1211572" y="1424223"/>
                </a:moveTo>
                <a:lnTo>
                  <a:pt x="776361" y="1424223"/>
                </a:lnTo>
                <a:lnTo>
                  <a:pt x="824114" y="1423437"/>
                </a:lnTo>
                <a:lnTo>
                  <a:pt x="871306" y="1419265"/>
                </a:lnTo>
                <a:lnTo>
                  <a:pt x="917781" y="1411793"/>
                </a:lnTo>
                <a:lnTo>
                  <a:pt x="963382" y="1401111"/>
                </a:lnTo>
                <a:lnTo>
                  <a:pt x="1007954" y="1387303"/>
                </a:lnTo>
                <a:lnTo>
                  <a:pt x="1051341" y="1370458"/>
                </a:lnTo>
                <a:lnTo>
                  <a:pt x="1093386" y="1350663"/>
                </a:lnTo>
                <a:lnTo>
                  <a:pt x="1133934" y="1328004"/>
                </a:lnTo>
                <a:lnTo>
                  <a:pt x="1172829" y="1302570"/>
                </a:lnTo>
                <a:lnTo>
                  <a:pt x="1209914" y="1274447"/>
                </a:lnTo>
                <a:lnTo>
                  <a:pt x="1245033" y="1243723"/>
                </a:lnTo>
                <a:lnTo>
                  <a:pt x="1278030" y="1210484"/>
                </a:lnTo>
                <a:lnTo>
                  <a:pt x="1308750" y="1174817"/>
                </a:lnTo>
                <a:lnTo>
                  <a:pt x="1337035" y="1136811"/>
                </a:lnTo>
                <a:lnTo>
                  <a:pt x="1362731" y="1096552"/>
                </a:lnTo>
                <a:lnTo>
                  <a:pt x="1385681" y="1054127"/>
                </a:lnTo>
                <a:lnTo>
                  <a:pt x="1405729" y="1009624"/>
                </a:lnTo>
                <a:lnTo>
                  <a:pt x="1519648" y="1056043"/>
                </a:lnTo>
                <a:lnTo>
                  <a:pt x="1500280" y="1099770"/>
                </a:lnTo>
                <a:lnTo>
                  <a:pt x="1478544" y="1141830"/>
                </a:lnTo>
                <a:lnTo>
                  <a:pt x="1454544" y="1182163"/>
                </a:lnTo>
                <a:lnTo>
                  <a:pt x="1428385" y="1220713"/>
                </a:lnTo>
                <a:lnTo>
                  <a:pt x="1400170" y="1257419"/>
                </a:lnTo>
                <a:lnTo>
                  <a:pt x="1370003" y="1292224"/>
                </a:lnTo>
                <a:lnTo>
                  <a:pt x="1337990" y="1325071"/>
                </a:lnTo>
                <a:lnTo>
                  <a:pt x="1304234" y="1355899"/>
                </a:lnTo>
                <a:lnTo>
                  <a:pt x="1268839" y="1384653"/>
                </a:lnTo>
                <a:lnTo>
                  <a:pt x="1231909" y="1411272"/>
                </a:lnTo>
                <a:lnTo>
                  <a:pt x="1211572" y="1424223"/>
                </a:lnTo>
                <a:close/>
              </a:path>
            </a:pathLst>
          </a:custGeom>
          <a:solidFill>
            <a:srgbClr val="404040"/>
          </a:solidFill>
        </p:spPr>
        <p:txBody>
          <a:bodyPr wrap="square" lIns="0" tIns="0" rIns="0" bIns="0" rtlCol="0"/>
          <a:lstStyle/>
          <a:p>
            <a:endParaRPr sz="2400"/>
          </a:p>
        </p:txBody>
      </p:sp>
      <p:sp>
        <p:nvSpPr>
          <p:cNvPr id="11" name="object 11"/>
          <p:cNvSpPr/>
          <p:nvPr/>
        </p:nvSpPr>
        <p:spPr>
          <a:xfrm>
            <a:off x="1972055" y="1779589"/>
            <a:ext cx="687071" cy="687705"/>
          </a:xfrm>
          <a:custGeom>
            <a:avLst/>
            <a:gdLst/>
            <a:ahLst/>
            <a:cxnLst/>
            <a:rect l="l" t="t" r="r" b="b"/>
            <a:pathLst>
              <a:path w="687069" h="687705">
                <a:moveTo>
                  <a:pt x="343319" y="687387"/>
                </a:moveTo>
                <a:lnTo>
                  <a:pt x="296679" y="684249"/>
                </a:lnTo>
                <a:lnTo>
                  <a:pt x="251949" y="675109"/>
                </a:lnTo>
                <a:lnTo>
                  <a:pt x="209538" y="660373"/>
                </a:lnTo>
                <a:lnTo>
                  <a:pt x="169858" y="640451"/>
                </a:lnTo>
                <a:lnTo>
                  <a:pt x="133318" y="615750"/>
                </a:lnTo>
                <a:lnTo>
                  <a:pt x="100331" y="586679"/>
                </a:lnTo>
                <a:lnTo>
                  <a:pt x="71306" y="553647"/>
                </a:lnTo>
                <a:lnTo>
                  <a:pt x="46655" y="517060"/>
                </a:lnTo>
                <a:lnTo>
                  <a:pt x="26788" y="477329"/>
                </a:lnTo>
                <a:lnTo>
                  <a:pt x="12116" y="434860"/>
                </a:lnTo>
                <a:lnTo>
                  <a:pt x="3049" y="390062"/>
                </a:lnTo>
                <a:lnTo>
                  <a:pt x="0" y="343344"/>
                </a:lnTo>
                <a:lnTo>
                  <a:pt x="3049" y="296786"/>
                </a:lnTo>
                <a:lnTo>
                  <a:pt x="12116" y="252122"/>
                </a:lnTo>
                <a:lnTo>
                  <a:pt x="26788" y="209763"/>
                </a:lnTo>
                <a:lnTo>
                  <a:pt x="46655" y="170119"/>
                </a:lnTo>
                <a:lnTo>
                  <a:pt x="71306" y="133601"/>
                </a:lnTo>
                <a:lnTo>
                  <a:pt x="100331" y="100620"/>
                </a:lnTo>
                <a:lnTo>
                  <a:pt x="133318" y="71586"/>
                </a:lnTo>
                <a:lnTo>
                  <a:pt x="169858" y="46910"/>
                </a:lnTo>
                <a:lnTo>
                  <a:pt x="209538" y="27003"/>
                </a:lnTo>
                <a:lnTo>
                  <a:pt x="251949" y="12275"/>
                </a:lnTo>
                <a:lnTo>
                  <a:pt x="296679" y="3137"/>
                </a:lnTo>
                <a:lnTo>
                  <a:pt x="343319" y="0"/>
                </a:lnTo>
                <a:lnTo>
                  <a:pt x="389955" y="3137"/>
                </a:lnTo>
                <a:lnTo>
                  <a:pt x="434685" y="12276"/>
                </a:lnTo>
                <a:lnTo>
                  <a:pt x="477098" y="27008"/>
                </a:lnTo>
                <a:lnTo>
                  <a:pt x="516785" y="46923"/>
                </a:lnTo>
                <a:lnTo>
                  <a:pt x="553336" y="71612"/>
                </a:lnTo>
                <a:lnTo>
                  <a:pt x="586343" y="100664"/>
                </a:lnTo>
                <a:lnTo>
                  <a:pt x="615395" y="133672"/>
                </a:lnTo>
                <a:lnTo>
                  <a:pt x="640083" y="170225"/>
                </a:lnTo>
                <a:lnTo>
                  <a:pt x="659997" y="209913"/>
                </a:lnTo>
                <a:lnTo>
                  <a:pt x="674729" y="252328"/>
                </a:lnTo>
                <a:lnTo>
                  <a:pt x="683869" y="297060"/>
                </a:lnTo>
                <a:lnTo>
                  <a:pt x="687006" y="343700"/>
                </a:lnTo>
                <a:lnTo>
                  <a:pt x="683869" y="390336"/>
                </a:lnTo>
                <a:lnTo>
                  <a:pt x="674729" y="435066"/>
                </a:lnTo>
                <a:lnTo>
                  <a:pt x="659997" y="477479"/>
                </a:lnTo>
                <a:lnTo>
                  <a:pt x="640083" y="517166"/>
                </a:lnTo>
                <a:lnTo>
                  <a:pt x="615395" y="553717"/>
                </a:lnTo>
                <a:lnTo>
                  <a:pt x="586343" y="586724"/>
                </a:lnTo>
                <a:lnTo>
                  <a:pt x="553336" y="615776"/>
                </a:lnTo>
                <a:lnTo>
                  <a:pt x="516785" y="640464"/>
                </a:lnTo>
                <a:lnTo>
                  <a:pt x="477098" y="660378"/>
                </a:lnTo>
                <a:lnTo>
                  <a:pt x="434685" y="675110"/>
                </a:lnTo>
                <a:lnTo>
                  <a:pt x="389955" y="684250"/>
                </a:lnTo>
                <a:lnTo>
                  <a:pt x="343319" y="687387"/>
                </a:lnTo>
                <a:close/>
              </a:path>
            </a:pathLst>
          </a:custGeom>
          <a:solidFill>
            <a:srgbClr val="0D8ECF"/>
          </a:solidFill>
        </p:spPr>
        <p:txBody>
          <a:bodyPr wrap="square" lIns="0" tIns="0" rIns="0" bIns="0" rtlCol="0"/>
          <a:lstStyle/>
          <a:p>
            <a:endParaRPr sz="2400"/>
          </a:p>
        </p:txBody>
      </p:sp>
      <p:sp>
        <p:nvSpPr>
          <p:cNvPr id="12" name="object 12"/>
          <p:cNvSpPr/>
          <p:nvPr/>
        </p:nvSpPr>
        <p:spPr>
          <a:xfrm>
            <a:off x="5733008" y="2020886"/>
            <a:ext cx="1193165" cy="1547495"/>
          </a:xfrm>
          <a:custGeom>
            <a:avLst/>
            <a:gdLst/>
            <a:ahLst/>
            <a:cxnLst/>
            <a:rect l="l" t="t" r="r" b="b"/>
            <a:pathLst>
              <a:path w="1193165" h="1547495">
                <a:moveTo>
                  <a:pt x="63042" y="217083"/>
                </a:moveTo>
                <a:lnTo>
                  <a:pt x="0" y="111445"/>
                </a:lnTo>
                <a:lnTo>
                  <a:pt x="42067" y="88046"/>
                </a:lnTo>
                <a:lnTo>
                  <a:pt x="85123" y="67410"/>
                </a:lnTo>
                <a:lnTo>
                  <a:pt x="129044" y="49532"/>
                </a:lnTo>
                <a:lnTo>
                  <a:pt x="173702" y="34410"/>
                </a:lnTo>
                <a:lnTo>
                  <a:pt x="218972" y="22039"/>
                </a:lnTo>
                <a:lnTo>
                  <a:pt x="264729" y="12416"/>
                </a:lnTo>
                <a:lnTo>
                  <a:pt x="310847" y="5538"/>
                </a:lnTo>
                <a:lnTo>
                  <a:pt x="357201" y="1400"/>
                </a:lnTo>
                <a:lnTo>
                  <a:pt x="403665" y="0"/>
                </a:lnTo>
                <a:lnTo>
                  <a:pt x="450113" y="1332"/>
                </a:lnTo>
                <a:lnTo>
                  <a:pt x="496420" y="5395"/>
                </a:lnTo>
                <a:lnTo>
                  <a:pt x="542460" y="12184"/>
                </a:lnTo>
                <a:lnTo>
                  <a:pt x="588108" y="21696"/>
                </a:lnTo>
                <a:lnTo>
                  <a:pt x="633238" y="33927"/>
                </a:lnTo>
                <a:lnTo>
                  <a:pt x="677724" y="48873"/>
                </a:lnTo>
                <a:lnTo>
                  <a:pt x="721441" y="66531"/>
                </a:lnTo>
                <a:lnTo>
                  <a:pt x="764263" y="86897"/>
                </a:lnTo>
                <a:lnTo>
                  <a:pt x="806065" y="109968"/>
                </a:lnTo>
                <a:lnTo>
                  <a:pt x="827092" y="123297"/>
                </a:lnTo>
                <a:lnTo>
                  <a:pt x="423370" y="123297"/>
                </a:lnTo>
                <a:lnTo>
                  <a:pt x="376791" y="123588"/>
                </a:lnTo>
                <a:lnTo>
                  <a:pt x="330297" y="127135"/>
                </a:lnTo>
                <a:lnTo>
                  <a:pt x="284064" y="133943"/>
                </a:lnTo>
                <a:lnTo>
                  <a:pt x="238271" y="144018"/>
                </a:lnTo>
                <a:lnTo>
                  <a:pt x="193095" y="157364"/>
                </a:lnTo>
                <a:lnTo>
                  <a:pt x="148713" y="173987"/>
                </a:lnTo>
                <a:lnTo>
                  <a:pt x="105303" y="193892"/>
                </a:lnTo>
                <a:lnTo>
                  <a:pt x="63042" y="217083"/>
                </a:lnTo>
                <a:close/>
              </a:path>
              <a:path w="1193165" h="1547495">
                <a:moveTo>
                  <a:pt x="622071" y="1547319"/>
                </a:moveTo>
                <a:lnTo>
                  <a:pt x="588111" y="1429082"/>
                </a:lnTo>
                <a:lnTo>
                  <a:pt x="633936" y="1414112"/>
                </a:lnTo>
                <a:lnTo>
                  <a:pt x="678148" y="1396056"/>
                </a:lnTo>
                <a:lnTo>
                  <a:pt x="720631" y="1375047"/>
                </a:lnTo>
                <a:lnTo>
                  <a:pt x="761266" y="1351217"/>
                </a:lnTo>
                <a:lnTo>
                  <a:pt x="799936" y="1324699"/>
                </a:lnTo>
                <a:lnTo>
                  <a:pt x="836523" y="1295628"/>
                </a:lnTo>
                <a:lnTo>
                  <a:pt x="870910" y="1264135"/>
                </a:lnTo>
                <a:lnTo>
                  <a:pt x="902979" y="1230353"/>
                </a:lnTo>
                <a:lnTo>
                  <a:pt x="932612" y="1194415"/>
                </a:lnTo>
                <a:lnTo>
                  <a:pt x="959692" y="1156455"/>
                </a:lnTo>
                <a:lnTo>
                  <a:pt x="984100" y="1116605"/>
                </a:lnTo>
                <a:lnTo>
                  <a:pt x="1005720" y="1074999"/>
                </a:lnTo>
                <a:lnTo>
                  <a:pt x="1024434" y="1031768"/>
                </a:lnTo>
                <a:lnTo>
                  <a:pt x="1040124" y="987047"/>
                </a:lnTo>
                <a:lnTo>
                  <a:pt x="1052672" y="940968"/>
                </a:lnTo>
                <a:lnTo>
                  <a:pt x="1061961" y="893663"/>
                </a:lnTo>
                <a:lnTo>
                  <a:pt x="1067816" y="845812"/>
                </a:lnTo>
                <a:lnTo>
                  <a:pt x="1070192" y="798114"/>
                </a:lnTo>
                <a:lnTo>
                  <a:pt x="1069160" y="750731"/>
                </a:lnTo>
                <a:lnTo>
                  <a:pt x="1064790" y="703827"/>
                </a:lnTo>
                <a:lnTo>
                  <a:pt x="1057154" y="657564"/>
                </a:lnTo>
                <a:lnTo>
                  <a:pt x="1046322" y="612105"/>
                </a:lnTo>
                <a:lnTo>
                  <a:pt x="1032363" y="567613"/>
                </a:lnTo>
                <a:lnTo>
                  <a:pt x="1015350" y="524252"/>
                </a:lnTo>
                <a:lnTo>
                  <a:pt x="995353" y="482183"/>
                </a:lnTo>
                <a:lnTo>
                  <a:pt x="972441" y="441571"/>
                </a:lnTo>
                <a:lnTo>
                  <a:pt x="946686" y="402577"/>
                </a:lnTo>
                <a:lnTo>
                  <a:pt x="918159" y="365365"/>
                </a:lnTo>
                <a:lnTo>
                  <a:pt x="886929" y="330098"/>
                </a:lnTo>
                <a:lnTo>
                  <a:pt x="853069" y="296938"/>
                </a:lnTo>
                <a:lnTo>
                  <a:pt x="816647" y="266049"/>
                </a:lnTo>
                <a:lnTo>
                  <a:pt x="777735" y="237594"/>
                </a:lnTo>
                <a:lnTo>
                  <a:pt x="736872" y="212016"/>
                </a:lnTo>
                <a:lnTo>
                  <a:pt x="694673" y="189653"/>
                </a:lnTo>
                <a:lnTo>
                  <a:pt x="651316" y="170512"/>
                </a:lnTo>
                <a:lnTo>
                  <a:pt x="606978" y="154597"/>
                </a:lnTo>
                <a:lnTo>
                  <a:pt x="561837" y="141913"/>
                </a:lnTo>
                <a:lnTo>
                  <a:pt x="516070" y="132465"/>
                </a:lnTo>
                <a:lnTo>
                  <a:pt x="469855" y="126258"/>
                </a:lnTo>
                <a:lnTo>
                  <a:pt x="423370" y="123297"/>
                </a:lnTo>
                <a:lnTo>
                  <a:pt x="827092" y="123297"/>
                </a:lnTo>
                <a:lnTo>
                  <a:pt x="885737" y="163932"/>
                </a:lnTo>
                <a:lnTo>
                  <a:pt x="922671" y="194191"/>
                </a:lnTo>
                <a:lnTo>
                  <a:pt x="957471" y="226400"/>
                </a:lnTo>
                <a:lnTo>
                  <a:pt x="990088" y="260445"/>
                </a:lnTo>
                <a:lnTo>
                  <a:pt x="1020472" y="296211"/>
                </a:lnTo>
                <a:lnTo>
                  <a:pt x="1048574" y="333581"/>
                </a:lnTo>
                <a:lnTo>
                  <a:pt x="1074343" y="372440"/>
                </a:lnTo>
                <a:lnTo>
                  <a:pt x="1097730" y="412674"/>
                </a:lnTo>
                <a:lnTo>
                  <a:pt x="1118683" y="454168"/>
                </a:lnTo>
                <a:lnTo>
                  <a:pt x="1137155" y="496805"/>
                </a:lnTo>
                <a:lnTo>
                  <a:pt x="1153094" y="540471"/>
                </a:lnTo>
                <a:lnTo>
                  <a:pt x="1166451" y="585050"/>
                </a:lnTo>
                <a:lnTo>
                  <a:pt x="1177175" y="630427"/>
                </a:lnTo>
                <a:lnTo>
                  <a:pt x="1185217" y="676486"/>
                </a:lnTo>
                <a:lnTo>
                  <a:pt x="1190528" y="723114"/>
                </a:lnTo>
                <a:lnTo>
                  <a:pt x="1193056" y="770193"/>
                </a:lnTo>
                <a:lnTo>
                  <a:pt x="1192752" y="817610"/>
                </a:lnTo>
                <a:lnTo>
                  <a:pt x="1189566" y="865248"/>
                </a:lnTo>
                <a:lnTo>
                  <a:pt x="1183449" y="912992"/>
                </a:lnTo>
                <a:lnTo>
                  <a:pt x="1174442" y="960279"/>
                </a:lnTo>
                <a:lnTo>
                  <a:pt x="1162682" y="1006555"/>
                </a:lnTo>
                <a:lnTo>
                  <a:pt x="1148251" y="1051724"/>
                </a:lnTo>
                <a:lnTo>
                  <a:pt x="1131232" y="1095694"/>
                </a:lnTo>
                <a:lnTo>
                  <a:pt x="1111709" y="1138370"/>
                </a:lnTo>
                <a:lnTo>
                  <a:pt x="1089766" y="1179659"/>
                </a:lnTo>
                <a:lnTo>
                  <a:pt x="1065484" y="1219465"/>
                </a:lnTo>
                <a:lnTo>
                  <a:pt x="1038949" y="1257695"/>
                </a:lnTo>
                <a:lnTo>
                  <a:pt x="1010242" y="1294256"/>
                </a:lnTo>
                <a:lnTo>
                  <a:pt x="979447" y="1329052"/>
                </a:lnTo>
                <a:lnTo>
                  <a:pt x="946647" y="1361991"/>
                </a:lnTo>
                <a:lnTo>
                  <a:pt x="911926" y="1392977"/>
                </a:lnTo>
                <a:lnTo>
                  <a:pt x="875367" y="1421917"/>
                </a:lnTo>
                <a:lnTo>
                  <a:pt x="837053" y="1448716"/>
                </a:lnTo>
                <a:lnTo>
                  <a:pt x="797067" y="1473282"/>
                </a:lnTo>
                <a:lnTo>
                  <a:pt x="755493" y="1495519"/>
                </a:lnTo>
                <a:lnTo>
                  <a:pt x="712413" y="1515334"/>
                </a:lnTo>
                <a:lnTo>
                  <a:pt x="667911" y="1532632"/>
                </a:lnTo>
                <a:lnTo>
                  <a:pt x="622071" y="1547319"/>
                </a:lnTo>
                <a:close/>
              </a:path>
            </a:pathLst>
          </a:custGeom>
          <a:solidFill>
            <a:srgbClr val="79CDEE"/>
          </a:solidFill>
        </p:spPr>
        <p:txBody>
          <a:bodyPr wrap="square" lIns="0" tIns="0" rIns="0" bIns="0" rtlCol="0"/>
          <a:lstStyle/>
          <a:p>
            <a:endParaRPr sz="2400"/>
          </a:p>
        </p:txBody>
      </p:sp>
      <p:sp>
        <p:nvSpPr>
          <p:cNvPr id="13" name="object 13"/>
          <p:cNvSpPr/>
          <p:nvPr/>
        </p:nvSpPr>
        <p:spPr>
          <a:xfrm>
            <a:off x="5348452" y="2021016"/>
            <a:ext cx="1417955" cy="1577975"/>
          </a:xfrm>
          <a:custGeom>
            <a:avLst/>
            <a:gdLst/>
            <a:ahLst/>
            <a:cxnLst/>
            <a:rect l="l" t="t" r="r" b="b"/>
            <a:pathLst>
              <a:path w="1417954" h="1577975">
                <a:moveTo>
                  <a:pt x="779245" y="1577854"/>
                </a:moveTo>
                <a:lnTo>
                  <a:pt x="733417" y="1575979"/>
                </a:lnTo>
                <a:lnTo>
                  <a:pt x="687585" y="1571412"/>
                </a:lnTo>
                <a:lnTo>
                  <a:pt x="641865" y="1564123"/>
                </a:lnTo>
                <a:lnTo>
                  <a:pt x="596373" y="1554082"/>
                </a:lnTo>
                <a:lnTo>
                  <a:pt x="551224" y="1541261"/>
                </a:lnTo>
                <a:lnTo>
                  <a:pt x="506535" y="1525630"/>
                </a:lnTo>
                <a:lnTo>
                  <a:pt x="462420" y="1507159"/>
                </a:lnTo>
                <a:lnTo>
                  <a:pt x="419492" y="1486076"/>
                </a:lnTo>
                <a:lnTo>
                  <a:pt x="378325" y="1462692"/>
                </a:lnTo>
                <a:lnTo>
                  <a:pt x="338972" y="1437114"/>
                </a:lnTo>
                <a:lnTo>
                  <a:pt x="301488" y="1409448"/>
                </a:lnTo>
                <a:lnTo>
                  <a:pt x="265927" y="1379802"/>
                </a:lnTo>
                <a:lnTo>
                  <a:pt x="232343" y="1348282"/>
                </a:lnTo>
                <a:lnTo>
                  <a:pt x="200789" y="1314993"/>
                </a:lnTo>
                <a:lnTo>
                  <a:pt x="171320" y="1280043"/>
                </a:lnTo>
                <a:lnTo>
                  <a:pt x="143991" y="1243537"/>
                </a:lnTo>
                <a:lnTo>
                  <a:pt x="118854" y="1205583"/>
                </a:lnTo>
                <a:lnTo>
                  <a:pt x="95965" y="1166286"/>
                </a:lnTo>
                <a:lnTo>
                  <a:pt x="75376" y="1125754"/>
                </a:lnTo>
                <a:lnTo>
                  <a:pt x="57143" y="1084092"/>
                </a:lnTo>
                <a:lnTo>
                  <a:pt x="41320" y="1041408"/>
                </a:lnTo>
                <a:lnTo>
                  <a:pt x="27959" y="997807"/>
                </a:lnTo>
                <a:lnTo>
                  <a:pt x="17116" y="953395"/>
                </a:lnTo>
                <a:lnTo>
                  <a:pt x="8845" y="908281"/>
                </a:lnTo>
                <a:lnTo>
                  <a:pt x="3199" y="862569"/>
                </a:lnTo>
                <a:lnTo>
                  <a:pt x="232" y="816366"/>
                </a:lnTo>
                <a:lnTo>
                  <a:pt x="0" y="769779"/>
                </a:lnTo>
                <a:lnTo>
                  <a:pt x="2554" y="722914"/>
                </a:lnTo>
                <a:lnTo>
                  <a:pt x="7951" y="675878"/>
                </a:lnTo>
                <a:lnTo>
                  <a:pt x="16244" y="628777"/>
                </a:lnTo>
                <a:lnTo>
                  <a:pt x="27351" y="582258"/>
                </a:lnTo>
                <a:lnTo>
                  <a:pt x="41089" y="536950"/>
                </a:lnTo>
                <a:lnTo>
                  <a:pt x="57367" y="492928"/>
                </a:lnTo>
                <a:lnTo>
                  <a:pt x="76092" y="450269"/>
                </a:lnTo>
                <a:lnTo>
                  <a:pt x="97174" y="409049"/>
                </a:lnTo>
                <a:lnTo>
                  <a:pt x="120519" y="369344"/>
                </a:lnTo>
                <a:lnTo>
                  <a:pt x="146036" y="331230"/>
                </a:lnTo>
                <a:lnTo>
                  <a:pt x="173634" y="294783"/>
                </a:lnTo>
                <a:lnTo>
                  <a:pt x="203220" y="260081"/>
                </a:lnTo>
                <a:lnTo>
                  <a:pt x="234702" y="227198"/>
                </a:lnTo>
                <a:lnTo>
                  <a:pt x="267988" y="196211"/>
                </a:lnTo>
                <a:lnTo>
                  <a:pt x="302987" y="167196"/>
                </a:lnTo>
                <a:lnTo>
                  <a:pt x="339606" y="140230"/>
                </a:lnTo>
                <a:lnTo>
                  <a:pt x="377754" y="115389"/>
                </a:lnTo>
                <a:lnTo>
                  <a:pt x="417339" y="92748"/>
                </a:lnTo>
                <a:lnTo>
                  <a:pt x="458269" y="72385"/>
                </a:lnTo>
                <a:lnTo>
                  <a:pt x="500452" y="54375"/>
                </a:lnTo>
                <a:lnTo>
                  <a:pt x="543796" y="38794"/>
                </a:lnTo>
                <a:lnTo>
                  <a:pt x="588209" y="25719"/>
                </a:lnTo>
                <a:lnTo>
                  <a:pt x="633599" y="15226"/>
                </a:lnTo>
                <a:lnTo>
                  <a:pt x="679874" y="7391"/>
                </a:lnTo>
                <a:lnTo>
                  <a:pt x="726943" y="2290"/>
                </a:lnTo>
                <a:lnTo>
                  <a:pt x="774713" y="0"/>
                </a:lnTo>
                <a:lnTo>
                  <a:pt x="776910" y="122999"/>
                </a:lnTo>
                <a:lnTo>
                  <a:pt x="728173" y="125644"/>
                </a:lnTo>
                <a:lnTo>
                  <a:pt x="680328" y="131745"/>
                </a:lnTo>
                <a:lnTo>
                  <a:pt x="633511" y="141188"/>
                </a:lnTo>
                <a:lnTo>
                  <a:pt x="587861" y="153860"/>
                </a:lnTo>
                <a:lnTo>
                  <a:pt x="543515" y="169646"/>
                </a:lnTo>
                <a:lnTo>
                  <a:pt x="500611" y="188432"/>
                </a:lnTo>
                <a:lnTo>
                  <a:pt x="459287" y="210104"/>
                </a:lnTo>
                <a:lnTo>
                  <a:pt x="419680" y="234548"/>
                </a:lnTo>
                <a:lnTo>
                  <a:pt x="381928" y="261649"/>
                </a:lnTo>
                <a:lnTo>
                  <a:pt x="346168" y="291294"/>
                </a:lnTo>
                <a:lnTo>
                  <a:pt x="312539" y="323369"/>
                </a:lnTo>
                <a:lnTo>
                  <a:pt x="281177" y="357759"/>
                </a:lnTo>
                <a:lnTo>
                  <a:pt x="252221" y="394350"/>
                </a:lnTo>
                <a:lnTo>
                  <a:pt x="225807" y="433028"/>
                </a:lnTo>
                <a:lnTo>
                  <a:pt x="202075" y="473679"/>
                </a:lnTo>
                <a:lnTo>
                  <a:pt x="181160" y="516189"/>
                </a:lnTo>
                <a:lnTo>
                  <a:pt x="163202" y="560444"/>
                </a:lnTo>
                <a:lnTo>
                  <a:pt x="148337" y="606330"/>
                </a:lnTo>
                <a:lnTo>
                  <a:pt x="136703" y="653732"/>
                </a:lnTo>
                <a:lnTo>
                  <a:pt x="128544" y="701855"/>
                </a:lnTo>
                <a:lnTo>
                  <a:pt x="123952" y="749871"/>
                </a:lnTo>
                <a:lnTo>
                  <a:pt x="122847" y="797619"/>
                </a:lnTo>
                <a:lnTo>
                  <a:pt x="125148" y="844940"/>
                </a:lnTo>
                <a:lnTo>
                  <a:pt x="130773" y="891675"/>
                </a:lnTo>
                <a:lnTo>
                  <a:pt x="139642" y="937664"/>
                </a:lnTo>
                <a:lnTo>
                  <a:pt x="151674" y="982748"/>
                </a:lnTo>
                <a:lnTo>
                  <a:pt x="166789" y="1026769"/>
                </a:lnTo>
                <a:lnTo>
                  <a:pt x="184904" y="1069565"/>
                </a:lnTo>
                <a:lnTo>
                  <a:pt x="205939" y="1110979"/>
                </a:lnTo>
                <a:lnTo>
                  <a:pt x="229814" y="1150850"/>
                </a:lnTo>
                <a:lnTo>
                  <a:pt x="256446" y="1189019"/>
                </a:lnTo>
                <a:lnTo>
                  <a:pt x="285757" y="1225328"/>
                </a:lnTo>
                <a:lnTo>
                  <a:pt x="317663" y="1259616"/>
                </a:lnTo>
                <a:lnTo>
                  <a:pt x="352085" y="1291724"/>
                </a:lnTo>
                <a:lnTo>
                  <a:pt x="388942" y="1321493"/>
                </a:lnTo>
                <a:lnTo>
                  <a:pt x="428152" y="1348763"/>
                </a:lnTo>
                <a:lnTo>
                  <a:pt x="469635" y="1373376"/>
                </a:lnTo>
                <a:lnTo>
                  <a:pt x="513309" y="1395171"/>
                </a:lnTo>
                <a:lnTo>
                  <a:pt x="558451" y="1413735"/>
                </a:lnTo>
                <a:lnTo>
                  <a:pt x="604273" y="1428796"/>
                </a:lnTo>
                <a:lnTo>
                  <a:pt x="650604" y="1440397"/>
                </a:lnTo>
                <a:lnTo>
                  <a:pt x="697268" y="1448581"/>
                </a:lnTo>
                <a:lnTo>
                  <a:pt x="744094" y="1453393"/>
                </a:lnTo>
                <a:lnTo>
                  <a:pt x="790907" y="1454877"/>
                </a:lnTo>
                <a:lnTo>
                  <a:pt x="1211956" y="1454877"/>
                </a:lnTo>
                <a:lnTo>
                  <a:pt x="1172431" y="1478386"/>
                </a:lnTo>
                <a:lnTo>
                  <a:pt x="1131845" y="1499428"/>
                </a:lnTo>
                <a:lnTo>
                  <a:pt x="1090214" y="1518040"/>
                </a:lnTo>
                <a:lnTo>
                  <a:pt x="1047653" y="1534195"/>
                </a:lnTo>
                <a:lnTo>
                  <a:pt x="1004278" y="1547861"/>
                </a:lnTo>
                <a:lnTo>
                  <a:pt x="960205" y="1559011"/>
                </a:lnTo>
                <a:lnTo>
                  <a:pt x="915550" y="1567614"/>
                </a:lnTo>
                <a:lnTo>
                  <a:pt x="870427" y="1573642"/>
                </a:lnTo>
                <a:lnTo>
                  <a:pt x="824954" y="1577065"/>
                </a:lnTo>
                <a:lnTo>
                  <a:pt x="779245" y="1577854"/>
                </a:lnTo>
                <a:close/>
              </a:path>
              <a:path w="1417954" h="1577975">
                <a:moveTo>
                  <a:pt x="1211956" y="1454877"/>
                </a:moveTo>
                <a:lnTo>
                  <a:pt x="790907" y="1454877"/>
                </a:lnTo>
                <a:lnTo>
                  <a:pt x="837535" y="1453076"/>
                </a:lnTo>
                <a:lnTo>
                  <a:pt x="883803" y="1448034"/>
                </a:lnTo>
                <a:lnTo>
                  <a:pt x="929540" y="1439795"/>
                </a:lnTo>
                <a:lnTo>
                  <a:pt x="974571" y="1428402"/>
                </a:lnTo>
                <a:lnTo>
                  <a:pt x="1018723" y="1413901"/>
                </a:lnTo>
                <a:lnTo>
                  <a:pt x="1061823" y="1396334"/>
                </a:lnTo>
                <a:lnTo>
                  <a:pt x="1103698" y="1375746"/>
                </a:lnTo>
                <a:lnTo>
                  <a:pt x="1144173" y="1352180"/>
                </a:lnTo>
                <a:lnTo>
                  <a:pt x="1183077" y="1325681"/>
                </a:lnTo>
                <a:lnTo>
                  <a:pt x="1220236" y="1296291"/>
                </a:lnTo>
                <a:lnTo>
                  <a:pt x="1255475" y="1264056"/>
                </a:lnTo>
                <a:lnTo>
                  <a:pt x="1288623" y="1229018"/>
                </a:lnTo>
                <a:lnTo>
                  <a:pt x="1319505" y="1191221"/>
                </a:lnTo>
                <a:lnTo>
                  <a:pt x="1417537" y="1265542"/>
                </a:lnTo>
                <a:lnTo>
                  <a:pt x="1387510" y="1302767"/>
                </a:lnTo>
                <a:lnTo>
                  <a:pt x="1355627" y="1337767"/>
                </a:lnTo>
                <a:lnTo>
                  <a:pt x="1322005" y="1370515"/>
                </a:lnTo>
                <a:lnTo>
                  <a:pt x="1286758" y="1400980"/>
                </a:lnTo>
                <a:lnTo>
                  <a:pt x="1250003" y="1429133"/>
                </a:lnTo>
                <a:lnTo>
                  <a:pt x="1211956" y="1454877"/>
                </a:lnTo>
                <a:close/>
              </a:path>
            </a:pathLst>
          </a:custGeom>
          <a:solidFill>
            <a:srgbClr val="404040"/>
          </a:solidFill>
        </p:spPr>
        <p:txBody>
          <a:bodyPr wrap="square" lIns="0" tIns="0" rIns="0" bIns="0" rtlCol="0"/>
          <a:lstStyle/>
          <a:p>
            <a:endParaRPr sz="2400"/>
          </a:p>
        </p:txBody>
      </p:sp>
      <p:sp>
        <p:nvSpPr>
          <p:cNvPr id="14" name="object 14"/>
          <p:cNvSpPr/>
          <p:nvPr/>
        </p:nvSpPr>
        <p:spPr>
          <a:xfrm>
            <a:off x="5064253" y="1779589"/>
            <a:ext cx="687705" cy="687705"/>
          </a:xfrm>
          <a:custGeom>
            <a:avLst/>
            <a:gdLst/>
            <a:ahLst/>
            <a:cxnLst/>
            <a:rect l="l" t="t" r="r" b="b"/>
            <a:pathLst>
              <a:path w="687704" h="687705">
                <a:moveTo>
                  <a:pt x="343573" y="687387"/>
                </a:moveTo>
                <a:lnTo>
                  <a:pt x="296933" y="684249"/>
                </a:lnTo>
                <a:lnTo>
                  <a:pt x="252202" y="675109"/>
                </a:lnTo>
                <a:lnTo>
                  <a:pt x="209788" y="660373"/>
                </a:lnTo>
                <a:lnTo>
                  <a:pt x="170102" y="640451"/>
                </a:lnTo>
                <a:lnTo>
                  <a:pt x="133554" y="615750"/>
                </a:lnTo>
                <a:lnTo>
                  <a:pt x="100553" y="586679"/>
                </a:lnTo>
                <a:lnTo>
                  <a:pt x="71510" y="553647"/>
                </a:lnTo>
                <a:lnTo>
                  <a:pt x="46834" y="517060"/>
                </a:lnTo>
                <a:lnTo>
                  <a:pt x="26935" y="477329"/>
                </a:lnTo>
                <a:lnTo>
                  <a:pt x="12223" y="434860"/>
                </a:lnTo>
                <a:lnTo>
                  <a:pt x="3108" y="390062"/>
                </a:lnTo>
                <a:lnTo>
                  <a:pt x="0" y="343344"/>
                </a:lnTo>
                <a:lnTo>
                  <a:pt x="3108" y="296786"/>
                </a:lnTo>
                <a:lnTo>
                  <a:pt x="12223" y="252122"/>
                </a:lnTo>
                <a:lnTo>
                  <a:pt x="26935" y="209763"/>
                </a:lnTo>
                <a:lnTo>
                  <a:pt x="46834" y="170119"/>
                </a:lnTo>
                <a:lnTo>
                  <a:pt x="71510" y="133601"/>
                </a:lnTo>
                <a:lnTo>
                  <a:pt x="100553" y="100620"/>
                </a:lnTo>
                <a:lnTo>
                  <a:pt x="133554" y="71586"/>
                </a:lnTo>
                <a:lnTo>
                  <a:pt x="170102" y="46910"/>
                </a:lnTo>
                <a:lnTo>
                  <a:pt x="209788" y="27003"/>
                </a:lnTo>
                <a:lnTo>
                  <a:pt x="252202" y="12275"/>
                </a:lnTo>
                <a:lnTo>
                  <a:pt x="296933" y="3137"/>
                </a:lnTo>
                <a:lnTo>
                  <a:pt x="343573" y="0"/>
                </a:lnTo>
                <a:lnTo>
                  <a:pt x="390209" y="3137"/>
                </a:lnTo>
                <a:lnTo>
                  <a:pt x="434939" y="12276"/>
                </a:lnTo>
                <a:lnTo>
                  <a:pt x="477352" y="27008"/>
                </a:lnTo>
                <a:lnTo>
                  <a:pt x="517039" y="46923"/>
                </a:lnTo>
                <a:lnTo>
                  <a:pt x="553590" y="71612"/>
                </a:lnTo>
                <a:lnTo>
                  <a:pt x="586597" y="100664"/>
                </a:lnTo>
                <a:lnTo>
                  <a:pt x="615649" y="133672"/>
                </a:lnTo>
                <a:lnTo>
                  <a:pt x="640337" y="170225"/>
                </a:lnTo>
                <a:lnTo>
                  <a:pt x="660251" y="209913"/>
                </a:lnTo>
                <a:lnTo>
                  <a:pt x="674983" y="252328"/>
                </a:lnTo>
                <a:lnTo>
                  <a:pt x="684123" y="297060"/>
                </a:lnTo>
                <a:lnTo>
                  <a:pt x="687260" y="343700"/>
                </a:lnTo>
                <a:lnTo>
                  <a:pt x="684123" y="390336"/>
                </a:lnTo>
                <a:lnTo>
                  <a:pt x="674983" y="435066"/>
                </a:lnTo>
                <a:lnTo>
                  <a:pt x="660251" y="477479"/>
                </a:lnTo>
                <a:lnTo>
                  <a:pt x="640337" y="517166"/>
                </a:lnTo>
                <a:lnTo>
                  <a:pt x="615649" y="553717"/>
                </a:lnTo>
                <a:lnTo>
                  <a:pt x="586597" y="586724"/>
                </a:lnTo>
                <a:lnTo>
                  <a:pt x="553590" y="615776"/>
                </a:lnTo>
                <a:lnTo>
                  <a:pt x="517039" y="640464"/>
                </a:lnTo>
                <a:lnTo>
                  <a:pt x="477352" y="660378"/>
                </a:lnTo>
                <a:lnTo>
                  <a:pt x="434939" y="675110"/>
                </a:lnTo>
                <a:lnTo>
                  <a:pt x="390209" y="684250"/>
                </a:lnTo>
                <a:lnTo>
                  <a:pt x="343573" y="687387"/>
                </a:lnTo>
                <a:close/>
              </a:path>
            </a:pathLst>
          </a:custGeom>
          <a:solidFill>
            <a:srgbClr val="79CDEE"/>
          </a:solidFill>
        </p:spPr>
        <p:txBody>
          <a:bodyPr wrap="square" lIns="0" tIns="0" rIns="0" bIns="0" rtlCol="0"/>
          <a:lstStyle/>
          <a:p>
            <a:endParaRPr sz="2400"/>
          </a:p>
        </p:txBody>
      </p:sp>
      <p:sp>
        <p:nvSpPr>
          <p:cNvPr id="15" name="object 15"/>
          <p:cNvSpPr/>
          <p:nvPr/>
        </p:nvSpPr>
        <p:spPr>
          <a:xfrm>
            <a:off x="9733419" y="2195374"/>
            <a:ext cx="370840" cy="1162685"/>
          </a:xfrm>
          <a:custGeom>
            <a:avLst/>
            <a:gdLst/>
            <a:ahLst/>
            <a:cxnLst/>
            <a:rect l="l" t="t" r="r" b="b"/>
            <a:pathLst>
              <a:path w="370840" h="1162685">
                <a:moveTo>
                  <a:pt x="149034" y="1162329"/>
                </a:moveTo>
                <a:lnTo>
                  <a:pt x="60502" y="1076909"/>
                </a:lnTo>
                <a:lnTo>
                  <a:pt x="94361" y="1039037"/>
                </a:lnTo>
                <a:lnTo>
                  <a:pt x="125047" y="998970"/>
                </a:lnTo>
                <a:lnTo>
                  <a:pt x="152489" y="956909"/>
                </a:lnTo>
                <a:lnTo>
                  <a:pt x="176610" y="913056"/>
                </a:lnTo>
                <a:lnTo>
                  <a:pt x="197338" y="867613"/>
                </a:lnTo>
                <a:lnTo>
                  <a:pt x="214598" y="820780"/>
                </a:lnTo>
                <a:lnTo>
                  <a:pt x="228315" y="772759"/>
                </a:lnTo>
                <a:lnTo>
                  <a:pt x="238416" y="723751"/>
                </a:lnTo>
                <a:lnTo>
                  <a:pt x="244826" y="673958"/>
                </a:lnTo>
                <a:lnTo>
                  <a:pt x="247472" y="623580"/>
                </a:lnTo>
                <a:lnTo>
                  <a:pt x="246278" y="572820"/>
                </a:lnTo>
                <a:lnTo>
                  <a:pt x="241226" y="522302"/>
                </a:lnTo>
                <a:lnTo>
                  <a:pt x="232411" y="472643"/>
                </a:lnTo>
                <a:lnTo>
                  <a:pt x="219932" y="424034"/>
                </a:lnTo>
                <a:lnTo>
                  <a:pt x="203887" y="376665"/>
                </a:lnTo>
                <a:lnTo>
                  <a:pt x="184375" y="330727"/>
                </a:lnTo>
                <a:lnTo>
                  <a:pt x="161494" y="286410"/>
                </a:lnTo>
                <a:lnTo>
                  <a:pt x="135343" y="243904"/>
                </a:lnTo>
                <a:lnTo>
                  <a:pt x="106019" y="203401"/>
                </a:lnTo>
                <a:lnTo>
                  <a:pt x="73622" y="165090"/>
                </a:lnTo>
                <a:lnTo>
                  <a:pt x="38249" y="129163"/>
                </a:lnTo>
                <a:lnTo>
                  <a:pt x="0" y="95808"/>
                </a:lnTo>
                <a:lnTo>
                  <a:pt x="77355" y="0"/>
                </a:lnTo>
                <a:lnTo>
                  <a:pt x="115918" y="33232"/>
                </a:lnTo>
                <a:lnTo>
                  <a:pt x="152053" y="68672"/>
                </a:lnTo>
                <a:lnTo>
                  <a:pt x="185689" y="106183"/>
                </a:lnTo>
                <a:lnTo>
                  <a:pt x="216757" y="145628"/>
                </a:lnTo>
                <a:lnTo>
                  <a:pt x="245185" y="186870"/>
                </a:lnTo>
                <a:lnTo>
                  <a:pt x="270903" y="229774"/>
                </a:lnTo>
                <a:lnTo>
                  <a:pt x="293841" y="274201"/>
                </a:lnTo>
                <a:lnTo>
                  <a:pt x="313927" y="320017"/>
                </a:lnTo>
                <a:lnTo>
                  <a:pt x="331092" y="367083"/>
                </a:lnTo>
                <a:lnTo>
                  <a:pt x="345265" y="415263"/>
                </a:lnTo>
                <a:lnTo>
                  <a:pt x="356375" y="464422"/>
                </a:lnTo>
                <a:lnTo>
                  <a:pt x="364352" y="514421"/>
                </a:lnTo>
                <a:lnTo>
                  <a:pt x="369125" y="565124"/>
                </a:lnTo>
                <a:lnTo>
                  <a:pt x="370619" y="616033"/>
                </a:lnTo>
                <a:lnTo>
                  <a:pt x="368847" y="666643"/>
                </a:lnTo>
                <a:lnTo>
                  <a:pt x="363863" y="716810"/>
                </a:lnTo>
                <a:lnTo>
                  <a:pt x="355720" y="766390"/>
                </a:lnTo>
                <a:lnTo>
                  <a:pt x="344470" y="815237"/>
                </a:lnTo>
                <a:lnTo>
                  <a:pt x="330167" y="863208"/>
                </a:lnTo>
                <a:lnTo>
                  <a:pt x="312864" y="910158"/>
                </a:lnTo>
                <a:lnTo>
                  <a:pt x="292615" y="955943"/>
                </a:lnTo>
                <a:lnTo>
                  <a:pt x="269473" y="1000418"/>
                </a:lnTo>
                <a:lnTo>
                  <a:pt x="243490" y="1043438"/>
                </a:lnTo>
                <a:lnTo>
                  <a:pt x="214721" y="1084860"/>
                </a:lnTo>
                <a:lnTo>
                  <a:pt x="183218" y="1124538"/>
                </a:lnTo>
                <a:lnTo>
                  <a:pt x="149034" y="1162329"/>
                </a:lnTo>
                <a:close/>
              </a:path>
            </a:pathLst>
          </a:custGeom>
          <a:solidFill>
            <a:srgbClr val="BEBEBE"/>
          </a:solidFill>
        </p:spPr>
        <p:txBody>
          <a:bodyPr wrap="square" lIns="0" tIns="0" rIns="0" bIns="0" rtlCol="0"/>
          <a:lstStyle/>
          <a:p>
            <a:endParaRPr sz="2400"/>
          </a:p>
        </p:txBody>
      </p:sp>
      <p:sp>
        <p:nvSpPr>
          <p:cNvPr id="16" name="object 16"/>
          <p:cNvSpPr/>
          <p:nvPr/>
        </p:nvSpPr>
        <p:spPr>
          <a:xfrm>
            <a:off x="8525264" y="2020509"/>
            <a:ext cx="1402080" cy="1579245"/>
          </a:xfrm>
          <a:custGeom>
            <a:avLst/>
            <a:gdLst/>
            <a:ahLst/>
            <a:cxnLst/>
            <a:rect l="l" t="t" r="r" b="b"/>
            <a:pathLst>
              <a:path w="1402079" h="1579245">
                <a:moveTo>
                  <a:pt x="782797" y="1578771"/>
                </a:moveTo>
                <a:lnTo>
                  <a:pt x="735592" y="1577014"/>
                </a:lnTo>
                <a:lnTo>
                  <a:pt x="688339" y="1572397"/>
                </a:lnTo>
                <a:lnTo>
                  <a:pt x="641160" y="1564885"/>
                </a:lnTo>
                <a:lnTo>
                  <a:pt x="594177" y="1554441"/>
                </a:lnTo>
                <a:lnTo>
                  <a:pt x="547514" y="1541029"/>
                </a:lnTo>
                <a:lnTo>
                  <a:pt x="501761" y="1524786"/>
                </a:lnTo>
                <a:lnTo>
                  <a:pt x="457480" y="1505944"/>
                </a:lnTo>
                <a:lnTo>
                  <a:pt x="414750" y="1484605"/>
                </a:lnTo>
                <a:lnTo>
                  <a:pt x="373648" y="1460870"/>
                </a:lnTo>
                <a:lnTo>
                  <a:pt x="334254" y="1434838"/>
                </a:lnTo>
                <a:lnTo>
                  <a:pt x="296645" y="1406612"/>
                </a:lnTo>
                <a:lnTo>
                  <a:pt x="260899" y="1376292"/>
                </a:lnTo>
                <a:lnTo>
                  <a:pt x="227096" y="1343979"/>
                </a:lnTo>
                <a:lnTo>
                  <a:pt x="195313" y="1309773"/>
                </a:lnTo>
                <a:lnTo>
                  <a:pt x="165628" y="1273777"/>
                </a:lnTo>
                <a:lnTo>
                  <a:pt x="138120" y="1236089"/>
                </a:lnTo>
                <a:lnTo>
                  <a:pt x="112868" y="1196812"/>
                </a:lnTo>
                <a:lnTo>
                  <a:pt x="89948" y="1156047"/>
                </a:lnTo>
                <a:lnTo>
                  <a:pt x="69441" y="1113893"/>
                </a:lnTo>
                <a:lnTo>
                  <a:pt x="51423" y="1070452"/>
                </a:lnTo>
                <a:lnTo>
                  <a:pt x="35974" y="1025826"/>
                </a:lnTo>
                <a:lnTo>
                  <a:pt x="23172" y="980114"/>
                </a:lnTo>
                <a:lnTo>
                  <a:pt x="13094" y="933417"/>
                </a:lnTo>
                <a:lnTo>
                  <a:pt x="5820" y="885837"/>
                </a:lnTo>
                <a:lnTo>
                  <a:pt x="1427" y="837474"/>
                </a:lnTo>
                <a:lnTo>
                  <a:pt x="0" y="788931"/>
                </a:lnTo>
                <a:lnTo>
                  <a:pt x="1527" y="740814"/>
                </a:lnTo>
                <a:lnTo>
                  <a:pt x="5942" y="693232"/>
                </a:lnTo>
                <a:lnTo>
                  <a:pt x="13181" y="646297"/>
                </a:lnTo>
                <a:lnTo>
                  <a:pt x="23176" y="600117"/>
                </a:lnTo>
                <a:lnTo>
                  <a:pt x="35863" y="554802"/>
                </a:lnTo>
                <a:lnTo>
                  <a:pt x="51177" y="510462"/>
                </a:lnTo>
                <a:lnTo>
                  <a:pt x="69050" y="467206"/>
                </a:lnTo>
                <a:lnTo>
                  <a:pt x="89418" y="425144"/>
                </a:lnTo>
                <a:lnTo>
                  <a:pt x="112215" y="384386"/>
                </a:lnTo>
                <a:lnTo>
                  <a:pt x="137375" y="345041"/>
                </a:lnTo>
                <a:lnTo>
                  <a:pt x="164834" y="307219"/>
                </a:lnTo>
                <a:lnTo>
                  <a:pt x="194524" y="271030"/>
                </a:lnTo>
                <a:lnTo>
                  <a:pt x="226380" y="236583"/>
                </a:lnTo>
                <a:lnTo>
                  <a:pt x="260338" y="203988"/>
                </a:lnTo>
                <a:lnTo>
                  <a:pt x="296330" y="173355"/>
                </a:lnTo>
                <a:lnTo>
                  <a:pt x="334292" y="144792"/>
                </a:lnTo>
                <a:lnTo>
                  <a:pt x="374158" y="118411"/>
                </a:lnTo>
                <a:lnTo>
                  <a:pt x="415861" y="94320"/>
                </a:lnTo>
                <a:lnTo>
                  <a:pt x="459338" y="72630"/>
                </a:lnTo>
                <a:lnTo>
                  <a:pt x="504055" y="53637"/>
                </a:lnTo>
                <a:lnTo>
                  <a:pt x="549444" y="37552"/>
                </a:lnTo>
                <a:lnTo>
                  <a:pt x="595379" y="24353"/>
                </a:lnTo>
                <a:lnTo>
                  <a:pt x="641734" y="14020"/>
                </a:lnTo>
                <a:lnTo>
                  <a:pt x="688383" y="6531"/>
                </a:lnTo>
                <a:lnTo>
                  <a:pt x="735201" y="1864"/>
                </a:lnTo>
                <a:lnTo>
                  <a:pt x="782061" y="0"/>
                </a:lnTo>
                <a:lnTo>
                  <a:pt x="828837" y="915"/>
                </a:lnTo>
                <a:lnTo>
                  <a:pt x="875404" y="4589"/>
                </a:lnTo>
                <a:lnTo>
                  <a:pt x="921635" y="11001"/>
                </a:lnTo>
                <a:lnTo>
                  <a:pt x="967405" y="20130"/>
                </a:lnTo>
                <a:lnTo>
                  <a:pt x="1012587" y="31953"/>
                </a:lnTo>
                <a:lnTo>
                  <a:pt x="1057056" y="46451"/>
                </a:lnTo>
                <a:lnTo>
                  <a:pt x="1100686" y="63601"/>
                </a:lnTo>
                <a:lnTo>
                  <a:pt x="1143350" y="83383"/>
                </a:lnTo>
                <a:lnTo>
                  <a:pt x="1184923" y="105774"/>
                </a:lnTo>
                <a:lnTo>
                  <a:pt x="1212855" y="123065"/>
                </a:lnTo>
                <a:lnTo>
                  <a:pt x="785529" y="123065"/>
                </a:lnTo>
                <a:lnTo>
                  <a:pt x="738996" y="124998"/>
                </a:lnTo>
                <a:lnTo>
                  <a:pt x="692531" y="130208"/>
                </a:lnTo>
                <a:lnTo>
                  <a:pt x="646305" y="138722"/>
                </a:lnTo>
                <a:lnTo>
                  <a:pt x="600492" y="150571"/>
                </a:lnTo>
                <a:lnTo>
                  <a:pt x="555266" y="165784"/>
                </a:lnTo>
                <a:lnTo>
                  <a:pt x="510798" y="184390"/>
                </a:lnTo>
                <a:lnTo>
                  <a:pt x="467778" y="206140"/>
                </a:lnTo>
                <a:lnTo>
                  <a:pt x="426842" y="230673"/>
                </a:lnTo>
                <a:lnTo>
                  <a:pt x="388082" y="257836"/>
                </a:lnTo>
                <a:lnTo>
                  <a:pt x="351586" y="287480"/>
                </a:lnTo>
                <a:lnTo>
                  <a:pt x="317445" y="319453"/>
                </a:lnTo>
                <a:lnTo>
                  <a:pt x="285750" y="353605"/>
                </a:lnTo>
                <a:lnTo>
                  <a:pt x="256590" y="389786"/>
                </a:lnTo>
                <a:lnTo>
                  <a:pt x="230056" y="427843"/>
                </a:lnTo>
                <a:lnTo>
                  <a:pt x="206237" y="467627"/>
                </a:lnTo>
                <a:lnTo>
                  <a:pt x="185225" y="508987"/>
                </a:lnTo>
                <a:lnTo>
                  <a:pt x="167109" y="551772"/>
                </a:lnTo>
                <a:lnTo>
                  <a:pt x="151980" y="595832"/>
                </a:lnTo>
                <a:lnTo>
                  <a:pt x="139927" y="641015"/>
                </a:lnTo>
                <a:lnTo>
                  <a:pt x="131041" y="687171"/>
                </a:lnTo>
                <a:lnTo>
                  <a:pt x="125412" y="734149"/>
                </a:lnTo>
                <a:lnTo>
                  <a:pt x="123131" y="781799"/>
                </a:lnTo>
                <a:lnTo>
                  <a:pt x="124286" y="829969"/>
                </a:lnTo>
                <a:lnTo>
                  <a:pt x="128902" y="877930"/>
                </a:lnTo>
                <a:lnTo>
                  <a:pt x="136868" y="924955"/>
                </a:lnTo>
                <a:lnTo>
                  <a:pt x="148077" y="970907"/>
                </a:lnTo>
                <a:lnTo>
                  <a:pt x="162421" y="1015646"/>
                </a:lnTo>
                <a:lnTo>
                  <a:pt x="179792" y="1059033"/>
                </a:lnTo>
                <a:lnTo>
                  <a:pt x="200083" y="1100931"/>
                </a:lnTo>
                <a:lnTo>
                  <a:pt x="223187" y="1141200"/>
                </a:lnTo>
                <a:lnTo>
                  <a:pt x="248995" y="1179702"/>
                </a:lnTo>
                <a:lnTo>
                  <a:pt x="277400" y="1216298"/>
                </a:lnTo>
                <a:lnTo>
                  <a:pt x="308295" y="1250849"/>
                </a:lnTo>
                <a:lnTo>
                  <a:pt x="341571" y="1283218"/>
                </a:lnTo>
                <a:lnTo>
                  <a:pt x="377122" y="1313264"/>
                </a:lnTo>
                <a:lnTo>
                  <a:pt x="414839" y="1340851"/>
                </a:lnTo>
                <a:lnTo>
                  <a:pt x="454615" y="1365838"/>
                </a:lnTo>
                <a:lnTo>
                  <a:pt x="496342" y="1388088"/>
                </a:lnTo>
                <a:lnTo>
                  <a:pt x="539913" y="1407462"/>
                </a:lnTo>
                <a:lnTo>
                  <a:pt x="585220" y="1423821"/>
                </a:lnTo>
                <a:lnTo>
                  <a:pt x="631589" y="1436881"/>
                </a:lnTo>
                <a:lnTo>
                  <a:pt x="678306" y="1446481"/>
                </a:lnTo>
                <a:lnTo>
                  <a:pt x="725203" y="1452670"/>
                </a:lnTo>
                <a:lnTo>
                  <a:pt x="772111" y="1455499"/>
                </a:lnTo>
                <a:lnTo>
                  <a:pt x="1211752" y="1455499"/>
                </a:lnTo>
                <a:lnTo>
                  <a:pt x="1185259" y="1471949"/>
                </a:lnTo>
                <a:lnTo>
                  <a:pt x="1144000" y="1494282"/>
                </a:lnTo>
                <a:lnTo>
                  <a:pt x="1101591" y="1514084"/>
                </a:lnTo>
                <a:lnTo>
                  <a:pt x="1058153" y="1531319"/>
                </a:lnTo>
                <a:lnTo>
                  <a:pt x="1013810" y="1545950"/>
                </a:lnTo>
                <a:lnTo>
                  <a:pt x="968684" y="1557941"/>
                </a:lnTo>
                <a:lnTo>
                  <a:pt x="922897" y="1567255"/>
                </a:lnTo>
                <a:lnTo>
                  <a:pt x="876572" y="1573856"/>
                </a:lnTo>
                <a:lnTo>
                  <a:pt x="829831" y="1577707"/>
                </a:lnTo>
                <a:lnTo>
                  <a:pt x="782797" y="1578771"/>
                </a:lnTo>
                <a:close/>
              </a:path>
              <a:path w="1402079" h="1579245">
                <a:moveTo>
                  <a:pt x="1252275" y="309637"/>
                </a:moveTo>
                <a:lnTo>
                  <a:pt x="1216435" y="277467"/>
                </a:lnTo>
                <a:lnTo>
                  <a:pt x="1178757" y="248250"/>
                </a:lnTo>
                <a:lnTo>
                  <a:pt x="1139415" y="222017"/>
                </a:lnTo>
                <a:lnTo>
                  <a:pt x="1098581" y="198797"/>
                </a:lnTo>
                <a:lnTo>
                  <a:pt x="1056429" y="178618"/>
                </a:lnTo>
                <a:lnTo>
                  <a:pt x="1013132" y="161511"/>
                </a:lnTo>
                <a:lnTo>
                  <a:pt x="968863" y="147504"/>
                </a:lnTo>
                <a:lnTo>
                  <a:pt x="923795" y="136626"/>
                </a:lnTo>
                <a:lnTo>
                  <a:pt x="878101" y="128908"/>
                </a:lnTo>
                <a:lnTo>
                  <a:pt x="831955" y="124378"/>
                </a:lnTo>
                <a:lnTo>
                  <a:pt x="785529" y="123065"/>
                </a:lnTo>
                <a:lnTo>
                  <a:pt x="1212855" y="123065"/>
                </a:lnTo>
                <a:lnTo>
                  <a:pt x="1225279" y="130755"/>
                </a:lnTo>
                <a:lnTo>
                  <a:pt x="1264292" y="158303"/>
                </a:lnTo>
                <a:lnTo>
                  <a:pt x="1301835" y="188397"/>
                </a:lnTo>
                <a:lnTo>
                  <a:pt x="1337784" y="221016"/>
                </a:lnTo>
                <a:lnTo>
                  <a:pt x="1252275" y="309637"/>
                </a:lnTo>
                <a:close/>
              </a:path>
              <a:path w="1402079" h="1579245">
                <a:moveTo>
                  <a:pt x="1211752" y="1455499"/>
                </a:moveTo>
                <a:lnTo>
                  <a:pt x="772111" y="1455499"/>
                </a:lnTo>
                <a:lnTo>
                  <a:pt x="818861" y="1455018"/>
                </a:lnTo>
                <a:lnTo>
                  <a:pt x="865285" y="1451276"/>
                </a:lnTo>
                <a:lnTo>
                  <a:pt x="911216" y="1444325"/>
                </a:lnTo>
                <a:lnTo>
                  <a:pt x="956484" y="1434213"/>
                </a:lnTo>
                <a:lnTo>
                  <a:pt x="1000921" y="1420992"/>
                </a:lnTo>
                <a:lnTo>
                  <a:pt x="1044359" y="1404710"/>
                </a:lnTo>
                <a:lnTo>
                  <a:pt x="1086629" y="1385420"/>
                </a:lnTo>
                <a:lnTo>
                  <a:pt x="1127564" y="1363169"/>
                </a:lnTo>
                <a:lnTo>
                  <a:pt x="1166994" y="1338010"/>
                </a:lnTo>
                <a:lnTo>
                  <a:pt x="1204751" y="1309991"/>
                </a:lnTo>
                <a:lnTo>
                  <a:pt x="1240666" y="1279163"/>
                </a:lnTo>
                <a:lnTo>
                  <a:pt x="1274573" y="1245576"/>
                </a:lnTo>
                <a:lnTo>
                  <a:pt x="1306301" y="1209280"/>
                </a:lnTo>
                <a:lnTo>
                  <a:pt x="1401792" y="1286839"/>
                </a:lnTo>
                <a:lnTo>
                  <a:pt x="1370009" y="1323593"/>
                </a:lnTo>
                <a:lnTo>
                  <a:pt x="1336340" y="1358034"/>
                </a:lnTo>
                <a:lnTo>
                  <a:pt x="1300908" y="1390127"/>
                </a:lnTo>
                <a:lnTo>
                  <a:pt x="1263835" y="1419835"/>
                </a:lnTo>
                <a:lnTo>
                  <a:pt x="1225245" y="1447121"/>
                </a:lnTo>
                <a:lnTo>
                  <a:pt x="1211752" y="1455499"/>
                </a:lnTo>
                <a:close/>
              </a:path>
            </a:pathLst>
          </a:custGeom>
          <a:solidFill>
            <a:srgbClr val="404040"/>
          </a:solidFill>
        </p:spPr>
        <p:txBody>
          <a:bodyPr wrap="square" lIns="0" tIns="0" rIns="0" bIns="0" rtlCol="0"/>
          <a:lstStyle/>
          <a:p>
            <a:endParaRPr sz="2400"/>
          </a:p>
        </p:txBody>
      </p:sp>
      <p:sp>
        <p:nvSpPr>
          <p:cNvPr id="17" name="object 17"/>
          <p:cNvSpPr/>
          <p:nvPr/>
        </p:nvSpPr>
        <p:spPr>
          <a:xfrm>
            <a:off x="8240269" y="1779589"/>
            <a:ext cx="688340" cy="687705"/>
          </a:xfrm>
          <a:custGeom>
            <a:avLst/>
            <a:gdLst/>
            <a:ahLst/>
            <a:cxnLst/>
            <a:rect l="l" t="t" r="r" b="b"/>
            <a:pathLst>
              <a:path w="688340" h="687705">
                <a:moveTo>
                  <a:pt x="344144" y="687387"/>
                </a:moveTo>
                <a:lnTo>
                  <a:pt x="297504" y="684249"/>
                </a:lnTo>
                <a:lnTo>
                  <a:pt x="252771" y="675109"/>
                </a:lnTo>
                <a:lnTo>
                  <a:pt x="210351" y="660373"/>
                </a:lnTo>
                <a:lnTo>
                  <a:pt x="170653" y="640451"/>
                </a:lnTo>
                <a:lnTo>
                  <a:pt x="134084" y="615750"/>
                </a:lnTo>
                <a:lnTo>
                  <a:pt x="101053" y="586679"/>
                </a:lnTo>
                <a:lnTo>
                  <a:pt x="71968" y="553647"/>
                </a:lnTo>
                <a:lnTo>
                  <a:pt x="47236" y="517060"/>
                </a:lnTo>
                <a:lnTo>
                  <a:pt x="27265" y="477329"/>
                </a:lnTo>
                <a:lnTo>
                  <a:pt x="12464" y="434860"/>
                </a:lnTo>
                <a:lnTo>
                  <a:pt x="3239" y="390062"/>
                </a:lnTo>
                <a:lnTo>
                  <a:pt x="0" y="343344"/>
                </a:lnTo>
                <a:lnTo>
                  <a:pt x="3239" y="296786"/>
                </a:lnTo>
                <a:lnTo>
                  <a:pt x="12464" y="252122"/>
                </a:lnTo>
                <a:lnTo>
                  <a:pt x="27265" y="209763"/>
                </a:lnTo>
                <a:lnTo>
                  <a:pt x="47236" y="170119"/>
                </a:lnTo>
                <a:lnTo>
                  <a:pt x="71968" y="133601"/>
                </a:lnTo>
                <a:lnTo>
                  <a:pt x="101053" y="100620"/>
                </a:lnTo>
                <a:lnTo>
                  <a:pt x="134084" y="71586"/>
                </a:lnTo>
                <a:lnTo>
                  <a:pt x="170653" y="46910"/>
                </a:lnTo>
                <a:lnTo>
                  <a:pt x="210351" y="27003"/>
                </a:lnTo>
                <a:lnTo>
                  <a:pt x="252771" y="12275"/>
                </a:lnTo>
                <a:lnTo>
                  <a:pt x="297504" y="3137"/>
                </a:lnTo>
                <a:lnTo>
                  <a:pt x="344144" y="0"/>
                </a:lnTo>
                <a:lnTo>
                  <a:pt x="390781" y="3137"/>
                </a:lnTo>
                <a:lnTo>
                  <a:pt x="435510" y="12276"/>
                </a:lnTo>
                <a:lnTo>
                  <a:pt x="477923" y="27008"/>
                </a:lnTo>
                <a:lnTo>
                  <a:pt x="517610" y="46923"/>
                </a:lnTo>
                <a:lnTo>
                  <a:pt x="554162" y="71612"/>
                </a:lnTo>
                <a:lnTo>
                  <a:pt x="587168" y="100664"/>
                </a:lnTo>
                <a:lnTo>
                  <a:pt x="616220" y="133672"/>
                </a:lnTo>
                <a:lnTo>
                  <a:pt x="640908" y="170225"/>
                </a:lnTo>
                <a:lnTo>
                  <a:pt x="660823" y="209913"/>
                </a:lnTo>
                <a:lnTo>
                  <a:pt x="675555" y="252328"/>
                </a:lnTo>
                <a:lnTo>
                  <a:pt x="684694" y="297060"/>
                </a:lnTo>
                <a:lnTo>
                  <a:pt x="687831" y="343700"/>
                </a:lnTo>
                <a:lnTo>
                  <a:pt x="684694" y="390336"/>
                </a:lnTo>
                <a:lnTo>
                  <a:pt x="675555" y="435066"/>
                </a:lnTo>
                <a:lnTo>
                  <a:pt x="660823" y="477479"/>
                </a:lnTo>
                <a:lnTo>
                  <a:pt x="640908" y="517166"/>
                </a:lnTo>
                <a:lnTo>
                  <a:pt x="616220" y="553717"/>
                </a:lnTo>
                <a:lnTo>
                  <a:pt x="587168" y="586724"/>
                </a:lnTo>
                <a:lnTo>
                  <a:pt x="554162" y="615776"/>
                </a:lnTo>
                <a:lnTo>
                  <a:pt x="517610" y="640464"/>
                </a:lnTo>
                <a:lnTo>
                  <a:pt x="477923" y="660378"/>
                </a:lnTo>
                <a:lnTo>
                  <a:pt x="435510" y="675110"/>
                </a:lnTo>
                <a:lnTo>
                  <a:pt x="390781" y="684250"/>
                </a:lnTo>
                <a:lnTo>
                  <a:pt x="344144" y="687387"/>
                </a:lnTo>
                <a:close/>
              </a:path>
            </a:pathLst>
          </a:custGeom>
          <a:solidFill>
            <a:srgbClr val="BEBEBE"/>
          </a:solidFill>
        </p:spPr>
        <p:txBody>
          <a:bodyPr wrap="square" lIns="0" tIns="0" rIns="0" bIns="0" rtlCol="0"/>
          <a:lstStyle/>
          <a:p>
            <a:endParaRPr sz="2400"/>
          </a:p>
        </p:txBody>
      </p:sp>
      <p:sp>
        <p:nvSpPr>
          <p:cNvPr id="18" name="object 18"/>
          <p:cNvSpPr txBox="1"/>
          <p:nvPr/>
        </p:nvSpPr>
        <p:spPr>
          <a:xfrm>
            <a:off x="2825614" y="4774247"/>
            <a:ext cx="1528671" cy="1231106"/>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Microsoft YaHei"/>
              </a:rPr>
              <a:t>商品管理  支付管理  调拨管</a:t>
            </a:r>
            <a:r>
              <a:rPr lang="zh-CN" altLang="en-US" sz="2000" spc="5" dirty="0" smtClean="0">
                <a:solidFill>
                  <a:srgbClr val="FFFFFF"/>
                </a:solidFill>
                <a:latin typeface="+mn-ea"/>
                <a:cs typeface="Microsoft YaHei"/>
              </a:rPr>
              <a:t>理</a:t>
            </a:r>
          </a:p>
          <a:p>
            <a:pPr marL="12700" marR="5080">
              <a:lnSpc>
                <a:spcPct val="100000"/>
              </a:lnSpc>
            </a:pPr>
            <a:r>
              <a:rPr lang="zh-CN" altLang="en-US" sz="2000" spc="5" dirty="0" smtClean="0">
                <a:solidFill>
                  <a:srgbClr val="FFFFFF"/>
                </a:solidFill>
                <a:latin typeface="+mn-ea"/>
                <a:cs typeface="Microsoft YaHei"/>
              </a:rPr>
              <a:t>决</a:t>
            </a:r>
            <a:r>
              <a:rPr lang="zh-CN" altLang="en-US" sz="2000" dirty="0" smtClean="0">
                <a:solidFill>
                  <a:srgbClr val="FFFFFF"/>
                </a:solidFill>
                <a:latin typeface="+mn-ea"/>
                <a:cs typeface="Microsoft YaHei"/>
              </a:rPr>
              <a:t>策分析</a:t>
            </a:r>
            <a:endParaRPr lang="zh-CN" altLang="en-US" sz="2000" dirty="0">
              <a:solidFill>
                <a:srgbClr val="FFFFFF"/>
              </a:solidFill>
              <a:latin typeface="+mn-ea"/>
              <a:cs typeface="Microsoft YaHei"/>
            </a:endParaRPr>
          </a:p>
        </p:txBody>
      </p:sp>
      <p:sp>
        <p:nvSpPr>
          <p:cNvPr id="19" name="object 19"/>
          <p:cNvSpPr txBox="1"/>
          <p:nvPr/>
        </p:nvSpPr>
        <p:spPr>
          <a:xfrm>
            <a:off x="1640116" y="4774247"/>
            <a:ext cx="1117600" cy="1231106"/>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icrosoft YaHei"/>
                <a:cs typeface="Microsoft YaHei"/>
              </a:rPr>
              <a:t>门店管理  促销管理  价格管理  提成管理</a:t>
            </a:r>
            <a:endParaRPr lang="zh-CN" altLang="en-US" sz="2000" dirty="0">
              <a:solidFill>
                <a:srgbClr val="FFFFFF"/>
              </a:solidFill>
              <a:latin typeface="Microsoft YaHei"/>
              <a:cs typeface="Microsoft YaHei"/>
            </a:endParaRPr>
          </a:p>
        </p:txBody>
      </p:sp>
      <p:sp>
        <p:nvSpPr>
          <p:cNvPr id="20" name="object 20"/>
          <p:cNvSpPr txBox="1"/>
          <p:nvPr/>
        </p:nvSpPr>
        <p:spPr>
          <a:xfrm>
            <a:off x="2396879" y="4261497"/>
            <a:ext cx="153649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总部配</a:t>
            </a:r>
            <a:r>
              <a:rPr sz="2400" b="1" dirty="0">
                <a:solidFill>
                  <a:srgbClr val="FFFFFF"/>
                </a:solidFill>
                <a:latin typeface="Microsoft YaHei"/>
                <a:cs typeface="Microsoft YaHei"/>
              </a:rPr>
              <a:t>置</a:t>
            </a:r>
            <a:endParaRPr sz="2400" dirty="0">
              <a:latin typeface="Microsoft YaHei"/>
              <a:cs typeface="Microsoft YaHei"/>
            </a:endParaRPr>
          </a:p>
        </p:txBody>
      </p:sp>
      <p:sp>
        <p:nvSpPr>
          <p:cNvPr id="21" name="object 21"/>
          <p:cNvSpPr txBox="1"/>
          <p:nvPr/>
        </p:nvSpPr>
        <p:spPr>
          <a:xfrm>
            <a:off x="4426857" y="4730706"/>
            <a:ext cx="3483429" cy="2154436"/>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icrosoft YaHei"/>
                <a:cs typeface="Microsoft YaHei"/>
              </a:rPr>
              <a:t>促销方案中灵活的限制条件和活动类型，  可组合出丰富多样的营销活动  根据会员等级、门店区域设定活动权限，并可  灵活设置活动互斥  全面的营销分析，可快速了解活动带来的效益和成本</a:t>
            </a:r>
          </a:p>
        </p:txBody>
      </p:sp>
      <p:sp>
        <p:nvSpPr>
          <p:cNvPr id="22" name="object 22"/>
          <p:cNvSpPr txBox="1"/>
          <p:nvPr/>
        </p:nvSpPr>
        <p:spPr>
          <a:xfrm>
            <a:off x="5577094" y="4268761"/>
            <a:ext cx="1970337"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营销配</a:t>
            </a:r>
            <a:r>
              <a:rPr sz="2400" b="1" dirty="0">
                <a:solidFill>
                  <a:srgbClr val="FFFFFF"/>
                </a:solidFill>
                <a:latin typeface="Microsoft YaHei"/>
                <a:cs typeface="Microsoft YaHei"/>
              </a:rPr>
              <a:t>置</a:t>
            </a:r>
            <a:endParaRPr sz="2400" dirty="0">
              <a:latin typeface="Microsoft YaHei"/>
              <a:cs typeface="Microsoft YaHei"/>
            </a:endParaRPr>
          </a:p>
        </p:txBody>
      </p:sp>
      <p:sp>
        <p:nvSpPr>
          <p:cNvPr id="23" name="object 23"/>
          <p:cNvSpPr txBox="1"/>
          <p:nvPr/>
        </p:nvSpPr>
        <p:spPr>
          <a:xfrm>
            <a:off x="8116253" y="4774248"/>
            <a:ext cx="3785461" cy="1846659"/>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icrosoft YaHei"/>
                <a:cs typeface="Microsoft YaHei"/>
              </a:rPr>
              <a:t>多品牌、多业态、国际化</a:t>
            </a:r>
            <a:r>
              <a:rPr lang="zh-CN" altLang="en-US" sz="2000" smtClean="0">
                <a:solidFill>
                  <a:srgbClr val="FFFFFF"/>
                </a:solidFill>
                <a:latin typeface="Microsoft YaHei"/>
                <a:cs typeface="Microsoft YaHei"/>
              </a:rPr>
              <a:t>，为企业</a:t>
            </a:r>
            <a:r>
              <a:rPr lang="zh-CN" altLang="en-US" sz="2000" dirty="0" smtClean="0">
                <a:solidFill>
                  <a:srgbClr val="FFFFFF"/>
                </a:solidFill>
                <a:latin typeface="Microsoft YaHei"/>
                <a:cs typeface="Microsoft YaHei"/>
              </a:rPr>
              <a:t>全面发展打下良好基础。自选方案、场景定义、满足门店个性需求</a:t>
            </a:r>
            <a:endParaRPr lang="zh-CN" altLang="en-US" sz="2000" dirty="0" smtClean="0">
              <a:latin typeface="Microsoft YaHei"/>
              <a:cs typeface="Microsoft YaHei"/>
            </a:endParaRPr>
          </a:p>
          <a:p>
            <a:pPr marL="12700" marR="149860">
              <a:lnSpc>
                <a:spcPct val="100000"/>
              </a:lnSpc>
            </a:pPr>
            <a:r>
              <a:rPr lang="zh-CN" altLang="en-US" sz="2000" dirty="0" smtClean="0">
                <a:solidFill>
                  <a:srgbClr val="FFFFFF"/>
                </a:solidFill>
                <a:latin typeface="Microsoft YaHei"/>
                <a:cs typeface="Microsoft YaHei"/>
              </a:rPr>
              <a:t>统一设定 整体分析 实现集团统  一管控</a:t>
            </a:r>
            <a:endParaRPr lang="zh-CN" altLang="en-US" sz="2000" dirty="0">
              <a:latin typeface="Microsoft YaHei"/>
              <a:cs typeface="Microsoft YaHei"/>
            </a:endParaRPr>
          </a:p>
        </p:txBody>
      </p:sp>
      <p:sp>
        <p:nvSpPr>
          <p:cNvPr id="24" name="object 24"/>
          <p:cNvSpPr txBox="1"/>
          <p:nvPr/>
        </p:nvSpPr>
        <p:spPr>
          <a:xfrm>
            <a:off x="8863285" y="4268761"/>
            <a:ext cx="2196605" cy="369332"/>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Microsoft YaHei"/>
                <a:cs typeface="Microsoft YaHei"/>
              </a:rPr>
              <a:t>领先</a:t>
            </a:r>
            <a:r>
              <a:rPr sz="2400" b="1" dirty="0">
                <a:solidFill>
                  <a:srgbClr val="FFFFFF"/>
                </a:solidFill>
                <a:latin typeface="Microsoft YaHei"/>
                <a:cs typeface="Microsoft YaHei"/>
              </a:rPr>
              <a:t>性</a:t>
            </a:r>
            <a:endParaRPr sz="2400" dirty="0">
              <a:latin typeface="Microsoft YaHei"/>
              <a:cs typeface="Microsoft YaHei"/>
            </a:endParaRPr>
          </a:p>
        </p:txBody>
      </p:sp>
      <p:sp>
        <p:nvSpPr>
          <p:cNvPr id="25" name="object 27"/>
          <p:cNvSpPr/>
          <p:nvPr/>
        </p:nvSpPr>
        <p:spPr>
          <a:xfrm>
            <a:off x="2310613" y="1925637"/>
            <a:ext cx="193675" cy="419100"/>
          </a:xfrm>
          <a:custGeom>
            <a:avLst/>
            <a:gdLst/>
            <a:ahLst/>
            <a:cxnLst/>
            <a:rect l="l" t="t" r="r" b="b"/>
            <a:pathLst>
              <a:path w="193675" h="419100">
                <a:moveTo>
                  <a:pt x="18440" y="419100"/>
                </a:moveTo>
                <a:lnTo>
                  <a:pt x="9220" y="419100"/>
                </a:lnTo>
                <a:lnTo>
                  <a:pt x="3073" y="416013"/>
                </a:lnTo>
                <a:lnTo>
                  <a:pt x="3073" y="412940"/>
                </a:lnTo>
                <a:lnTo>
                  <a:pt x="0" y="406768"/>
                </a:lnTo>
                <a:lnTo>
                  <a:pt x="3073" y="397522"/>
                </a:lnTo>
                <a:lnTo>
                  <a:pt x="9220" y="397522"/>
                </a:lnTo>
                <a:lnTo>
                  <a:pt x="20011" y="392449"/>
                </a:lnTo>
                <a:lnTo>
                  <a:pt x="74722" y="356694"/>
                </a:lnTo>
                <a:lnTo>
                  <a:pt x="108101" y="323965"/>
                </a:lnTo>
                <a:lnTo>
                  <a:pt x="138469" y="279968"/>
                </a:lnTo>
                <a:lnTo>
                  <a:pt x="160554" y="223680"/>
                </a:lnTo>
                <a:lnTo>
                  <a:pt x="169087" y="154076"/>
                </a:lnTo>
                <a:lnTo>
                  <a:pt x="169087" y="73964"/>
                </a:lnTo>
                <a:lnTo>
                  <a:pt x="98663" y="64909"/>
                </a:lnTo>
                <a:lnTo>
                  <a:pt x="48417" y="47766"/>
                </a:lnTo>
                <a:lnTo>
                  <a:pt x="17770" y="30625"/>
                </a:lnTo>
                <a:lnTo>
                  <a:pt x="6146" y="21577"/>
                </a:lnTo>
                <a:lnTo>
                  <a:pt x="0" y="18491"/>
                </a:lnTo>
                <a:lnTo>
                  <a:pt x="0" y="9245"/>
                </a:lnTo>
                <a:lnTo>
                  <a:pt x="6146" y="6159"/>
                </a:lnTo>
                <a:lnTo>
                  <a:pt x="9220" y="0"/>
                </a:lnTo>
                <a:lnTo>
                  <a:pt x="18440"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3" y="324605"/>
                </a:lnTo>
                <a:lnTo>
                  <a:pt x="107214" y="360549"/>
                </a:lnTo>
                <a:lnTo>
                  <a:pt x="75241" y="387249"/>
                </a:lnTo>
                <a:lnTo>
                  <a:pt x="26856" y="415801"/>
                </a:lnTo>
                <a:lnTo>
                  <a:pt x="18440" y="419100"/>
                </a:lnTo>
                <a:close/>
              </a:path>
            </a:pathLst>
          </a:custGeom>
          <a:solidFill>
            <a:srgbClr val="FFFFFF"/>
          </a:solidFill>
        </p:spPr>
        <p:txBody>
          <a:bodyPr wrap="square" lIns="0" tIns="0" rIns="0" bIns="0" rtlCol="0"/>
          <a:lstStyle/>
          <a:p>
            <a:endParaRPr sz="2400"/>
          </a:p>
        </p:txBody>
      </p:sp>
      <p:sp>
        <p:nvSpPr>
          <p:cNvPr id="26" name="object 28"/>
          <p:cNvSpPr/>
          <p:nvPr/>
        </p:nvSpPr>
        <p:spPr>
          <a:xfrm>
            <a:off x="2145512" y="1925637"/>
            <a:ext cx="192405" cy="419100"/>
          </a:xfrm>
          <a:custGeom>
            <a:avLst/>
            <a:gdLst/>
            <a:ahLst/>
            <a:cxnLst/>
            <a:rect l="l" t="t" r="r" b="b"/>
            <a:pathLst>
              <a:path w="192405" h="419100">
                <a:moveTo>
                  <a:pt x="182791" y="419100"/>
                </a:moveTo>
                <a:lnTo>
                  <a:pt x="173494" y="419100"/>
                </a:lnTo>
                <a:lnTo>
                  <a:pt x="73193" y="376825"/>
                </a:lnTo>
                <a:lnTo>
                  <a:pt x="21686" y="335127"/>
                </a:lnTo>
                <a:lnTo>
                  <a:pt x="2710" y="269159"/>
                </a:lnTo>
                <a:lnTo>
                  <a:pt x="0" y="154076"/>
                </a:lnTo>
                <a:lnTo>
                  <a:pt x="0" y="55473"/>
                </a:lnTo>
                <a:lnTo>
                  <a:pt x="3098" y="49301"/>
                </a:lnTo>
                <a:lnTo>
                  <a:pt x="12395" y="49301"/>
                </a:lnTo>
                <a:lnTo>
                  <a:pt x="81520" y="42080"/>
                </a:lnTo>
                <a:lnTo>
                  <a:pt x="130895" y="26193"/>
                </a:lnTo>
                <a:lnTo>
                  <a:pt x="160520" y="10307"/>
                </a:lnTo>
                <a:lnTo>
                  <a:pt x="170395" y="3086"/>
                </a:lnTo>
                <a:lnTo>
                  <a:pt x="176593" y="0"/>
                </a:lnTo>
                <a:lnTo>
                  <a:pt x="182791" y="0"/>
                </a:lnTo>
                <a:lnTo>
                  <a:pt x="192087" y="9245"/>
                </a:lnTo>
                <a:lnTo>
                  <a:pt x="192087" y="18491"/>
                </a:lnTo>
                <a:lnTo>
                  <a:pt x="185889" y="21577"/>
                </a:lnTo>
                <a:lnTo>
                  <a:pt x="175966" y="30625"/>
                </a:lnTo>
                <a:lnTo>
                  <a:pt x="146002" y="47766"/>
                </a:lnTo>
                <a:lnTo>
                  <a:pt x="95707" y="64909"/>
                </a:lnTo>
                <a:lnTo>
                  <a:pt x="24790" y="73964"/>
                </a:lnTo>
                <a:lnTo>
                  <a:pt x="24790" y="154076"/>
                </a:lnTo>
                <a:lnTo>
                  <a:pt x="33542" y="224651"/>
                </a:lnTo>
                <a:lnTo>
                  <a:pt x="56114" y="281317"/>
                </a:lnTo>
                <a:lnTo>
                  <a:pt x="86977" y="325260"/>
                </a:lnTo>
                <a:lnTo>
                  <a:pt x="120604" y="357666"/>
                </a:lnTo>
                <a:lnTo>
                  <a:pt x="182791" y="397522"/>
                </a:lnTo>
                <a:lnTo>
                  <a:pt x="188988" y="397522"/>
                </a:lnTo>
                <a:lnTo>
                  <a:pt x="192087" y="406768"/>
                </a:lnTo>
                <a:lnTo>
                  <a:pt x="188988" y="412940"/>
                </a:lnTo>
                <a:lnTo>
                  <a:pt x="188988" y="416013"/>
                </a:lnTo>
                <a:lnTo>
                  <a:pt x="182791" y="419100"/>
                </a:lnTo>
                <a:close/>
              </a:path>
            </a:pathLst>
          </a:custGeom>
          <a:solidFill>
            <a:srgbClr val="FFFFFF"/>
          </a:solidFill>
        </p:spPr>
        <p:txBody>
          <a:bodyPr wrap="square" lIns="0" tIns="0" rIns="0" bIns="0" rtlCol="0"/>
          <a:lstStyle/>
          <a:p>
            <a:endParaRPr sz="2400"/>
          </a:p>
        </p:txBody>
      </p:sp>
      <p:sp>
        <p:nvSpPr>
          <p:cNvPr id="27" name="object 29"/>
          <p:cNvSpPr/>
          <p:nvPr/>
        </p:nvSpPr>
        <p:spPr>
          <a:xfrm>
            <a:off x="2251875" y="2047875"/>
            <a:ext cx="144780" cy="139700"/>
          </a:xfrm>
          <a:custGeom>
            <a:avLst/>
            <a:gdLst/>
            <a:ahLst/>
            <a:cxnLst/>
            <a:rect l="l" t="t" r="r" b="b"/>
            <a:pathLst>
              <a:path w="144780" h="139700">
                <a:moveTo>
                  <a:pt x="33807" y="139700"/>
                </a:moveTo>
                <a:lnTo>
                  <a:pt x="27660" y="139700"/>
                </a:lnTo>
                <a:lnTo>
                  <a:pt x="24587" y="136601"/>
                </a:lnTo>
                <a:lnTo>
                  <a:pt x="24587" y="130390"/>
                </a:lnTo>
                <a:lnTo>
                  <a:pt x="39954" y="86931"/>
                </a:lnTo>
                <a:lnTo>
                  <a:pt x="3073" y="58991"/>
                </a:lnTo>
                <a:lnTo>
                  <a:pt x="0" y="58991"/>
                </a:lnTo>
                <a:lnTo>
                  <a:pt x="0" y="49669"/>
                </a:lnTo>
                <a:lnTo>
                  <a:pt x="52247" y="49669"/>
                </a:lnTo>
                <a:lnTo>
                  <a:pt x="67627" y="3111"/>
                </a:lnTo>
                <a:lnTo>
                  <a:pt x="67627" y="0"/>
                </a:lnTo>
                <a:lnTo>
                  <a:pt x="76847" y="0"/>
                </a:lnTo>
                <a:lnTo>
                  <a:pt x="79921" y="3111"/>
                </a:lnTo>
                <a:lnTo>
                  <a:pt x="85658" y="24841"/>
                </a:lnTo>
                <a:lnTo>
                  <a:pt x="73774" y="24841"/>
                </a:lnTo>
                <a:lnTo>
                  <a:pt x="61468" y="55880"/>
                </a:lnTo>
                <a:lnTo>
                  <a:pt x="61468" y="58991"/>
                </a:lnTo>
                <a:lnTo>
                  <a:pt x="58394" y="62090"/>
                </a:lnTo>
                <a:lnTo>
                  <a:pt x="24587" y="62090"/>
                </a:lnTo>
                <a:lnTo>
                  <a:pt x="52247" y="80721"/>
                </a:lnTo>
                <a:lnTo>
                  <a:pt x="55321" y="83819"/>
                </a:lnTo>
                <a:lnTo>
                  <a:pt x="52247" y="86931"/>
                </a:lnTo>
                <a:lnTo>
                  <a:pt x="43027" y="117970"/>
                </a:lnTo>
                <a:lnTo>
                  <a:pt x="64890" y="117970"/>
                </a:lnTo>
                <a:lnTo>
                  <a:pt x="33807" y="139700"/>
                </a:lnTo>
                <a:close/>
              </a:path>
              <a:path w="144780"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80" h="139700">
                <a:moveTo>
                  <a:pt x="64890" y="117970"/>
                </a:moveTo>
                <a:lnTo>
                  <a:pt x="43027" y="117970"/>
                </a:lnTo>
                <a:lnTo>
                  <a:pt x="67627" y="99339"/>
                </a:lnTo>
                <a:lnTo>
                  <a:pt x="70700" y="96240"/>
                </a:lnTo>
                <a:lnTo>
                  <a:pt x="73774" y="96240"/>
                </a:lnTo>
                <a:lnTo>
                  <a:pt x="76847" y="99339"/>
                </a:lnTo>
                <a:lnTo>
                  <a:pt x="93239" y="111760"/>
                </a:lnTo>
                <a:lnTo>
                  <a:pt x="73774" y="111760"/>
                </a:lnTo>
                <a:lnTo>
                  <a:pt x="64890" y="117970"/>
                </a:lnTo>
                <a:close/>
              </a:path>
              <a:path w="144780"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28" name="object 30"/>
          <p:cNvSpPr/>
          <p:nvPr/>
        </p:nvSpPr>
        <p:spPr>
          <a:xfrm>
            <a:off x="5393525" y="1934095"/>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sz="2400"/>
          </a:p>
        </p:txBody>
      </p:sp>
      <p:sp>
        <p:nvSpPr>
          <p:cNvPr id="29" name="object 31"/>
          <p:cNvSpPr/>
          <p:nvPr/>
        </p:nvSpPr>
        <p:spPr>
          <a:xfrm>
            <a:off x="5228426" y="1934095"/>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902" y="21577"/>
                </a:lnTo>
                <a:lnTo>
                  <a:pt x="175977" y="30625"/>
                </a:lnTo>
                <a:lnTo>
                  <a:pt x="146008" y="47766"/>
                </a:lnTo>
                <a:lnTo>
                  <a:pt x="95709"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sz="2400"/>
          </a:p>
        </p:txBody>
      </p:sp>
      <p:sp>
        <p:nvSpPr>
          <p:cNvPr id="30" name="object 32"/>
          <p:cNvSpPr/>
          <p:nvPr/>
        </p:nvSpPr>
        <p:spPr>
          <a:xfrm>
            <a:off x="5334787" y="2056333"/>
            <a:ext cx="144780" cy="139700"/>
          </a:xfrm>
          <a:custGeom>
            <a:avLst/>
            <a:gdLst/>
            <a:ahLst/>
            <a:cxnLst/>
            <a:rect l="l" t="t" r="r" b="b"/>
            <a:pathLst>
              <a:path w="144779" h="139700">
                <a:moveTo>
                  <a:pt x="33820" y="139700"/>
                </a:moveTo>
                <a:lnTo>
                  <a:pt x="27673" y="139700"/>
                </a:lnTo>
                <a:lnTo>
                  <a:pt x="24599" y="136601"/>
                </a:lnTo>
                <a:lnTo>
                  <a:pt x="24599" y="130390"/>
                </a:lnTo>
                <a:lnTo>
                  <a:pt x="39966" y="86918"/>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18"/>
                </a:lnTo>
                <a:lnTo>
                  <a:pt x="43040" y="117970"/>
                </a:lnTo>
                <a:lnTo>
                  <a:pt x="64893" y="117970"/>
                </a:lnTo>
                <a:lnTo>
                  <a:pt x="33820" y="139700"/>
                </a:lnTo>
                <a:close/>
              </a:path>
              <a:path w="144779" h="139700">
                <a:moveTo>
                  <a:pt x="115484" y="117970"/>
                </a:moveTo>
                <a:lnTo>
                  <a:pt x="101434" y="117970"/>
                </a:lnTo>
                <a:lnTo>
                  <a:pt x="92214" y="86918"/>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18"/>
                </a:lnTo>
                <a:lnTo>
                  <a:pt x="115484"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4"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sp>
        <p:nvSpPr>
          <p:cNvPr id="31" name="object 33"/>
          <p:cNvSpPr/>
          <p:nvPr/>
        </p:nvSpPr>
        <p:spPr>
          <a:xfrm>
            <a:off x="8570113" y="1925637"/>
            <a:ext cx="193675" cy="419100"/>
          </a:xfrm>
          <a:custGeom>
            <a:avLst/>
            <a:gdLst/>
            <a:ahLst/>
            <a:cxnLst/>
            <a:rect l="l" t="t" r="r" b="b"/>
            <a:pathLst>
              <a:path w="193675" h="419100">
                <a:moveTo>
                  <a:pt x="18453" y="419100"/>
                </a:moveTo>
                <a:lnTo>
                  <a:pt x="9232" y="419100"/>
                </a:lnTo>
                <a:lnTo>
                  <a:pt x="3086" y="416013"/>
                </a:lnTo>
                <a:lnTo>
                  <a:pt x="3086" y="412940"/>
                </a:lnTo>
                <a:lnTo>
                  <a:pt x="0" y="406768"/>
                </a:lnTo>
                <a:lnTo>
                  <a:pt x="3086" y="397522"/>
                </a:lnTo>
                <a:lnTo>
                  <a:pt x="9232" y="397522"/>
                </a:lnTo>
                <a:lnTo>
                  <a:pt x="20023" y="392449"/>
                </a:lnTo>
                <a:lnTo>
                  <a:pt x="74730" y="356694"/>
                </a:lnTo>
                <a:lnTo>
                  <a:pt x="108106" y="323965"/>
                </a:lnTo>
                <a:lnTo>
                  <a:pt x="138471" y="279968"/>
                </a:lnTo>
                <a:lnTo>
                  <a:pt x="160555" y="223680"/>
                </a:lnTo>
                <a:lnTo>
                  <a:pt x="169087" y="154076"/>
                </a:lnTo>
                <a:lnTo>
                  <a:pt x="169087" y="73964"/>
                </a:lnTo>
                <a:lnTo>
                  <a:pt x="98671" y="64909"/>
                </a:lnTo>
                <a:lnTo>
                  <a:pt x="48428" y="47766"/>
                </a:lnTo>
                <a:lnTo>
                  <a:pt x="17783" y="30625"/>
                </a:lnTo>
                <a:lnTo>
                  <a:pt x="6159" y="21577"/>
                </a:lnTo>
                <a:lnTo>
                  <a:pt x="0" y="18491"/>
                </a:lnTo>
                <a:lnTo>
                  <a:pt x="0" y="9245"/>
                </a:lnTo>
                <a:lnTo>
                  <a:pt x="6159" y="6159"/>
                </a:lnTo>
                <a:lnTo>
                  <a:pt x="9232" y="0"/>
                </a:lnTo>
                <a:lnTo>
                  <a:pt x="18453" y="0"/>
                </a:lnTo>
                <a:lnTo>
                  <a:pt x="21526" y="3086"/>
                </a:lnTo>
                <a:lnTo>
                  <a:pt x="53420" y="29804"/>
                </a:lnTo>
                <a:lnTo>
                  <a:pt x="80703" y="43524"/>
                </a:lnTo>
                <a:lnTo>
                  <a:pt x="118361" y="48579"/>
                </a:lnTo>
                <a:lnTo>
                  <a:pt x="181381" y="49301"/>
                </a:lnTo>
                <a:lnTo>
                  <a:pt x="187528" y="49301"/>
                </a:lnTo>
                <a:lnTo>
                  <a:pt x="193675" y="55473"/>
                </a:lnTo>
                <a:lnTo>
                  <a:pt x="193675" y="154076"/>
                </a:lnTo>
                <a:lnTo>
                  <a:pt x="186271" y="222091"/>
                </a:lnTo>
                <a:lnTo>
                  <a:pt x="166728" y="278693"/>
                </a:lnTo>
                <a:lnTo>
                  <a:pt x="139044" y="324605"/>
                </a:lnTo>
                <a:lnTo>
                  <a:pt x="107216" y="360549"/>
                </a:lnTo>
                <a:lnTo>
                  <a:pt x="75245" y="387249"/>
                </a:lnTo>
                <a:lnTo>
                  <a:pt x="26864" y="415801"/>
                </a:lnTo>
                <a:lnTo>
                  <a:pt x="18453" y="419100"/>
                </a:lnTo>
                <a:close/>
              </a:path>
            </a:pathLst>
          </a:custGeom>
          <a:solidFill>
            <a:srgbClr val="FFFFFF"/>
          </a:solidFill>
        </p:spPr>
        <p:txBody>
          <a:bodyPr wrap="square" lIns="0" tIns="0" rIns="0" bIns="0" rtlCol="0"/>
          <a:lstStyle/>
          <a:p>
            <a:endParaRPr sz="2400"/>
          </a:p>
        </p:txBody>
      </p:sp>
      <p:sp>
        <p:nvSpPr>
          <p:cNvPr id="32" name="object 34"/>
          <p:cNvSpPr/>
          <p:nvPr/>
        </p:nvSpPr>
        <p:spPr>
          <a:xfrm>
            <a:off x="8405012" y="1925637"/>
            <a:ext cx="192405" cy="419100"/>
          </a:xfrm>
          <a:custGeom>
            <a:avLst/>
            <a:gdLst/>
            <a:ahLst/>
            <a:cxnLst/>
            <a:rect l="l" t="t" r="r" b="b"/>
            <a:pathLst>
              <a:path w="192404" h="419100">
                <a:moveTo>
                  <a:pt x="182803" y="419100"/>
                </a:moveTo>
                <a:lnTo>
                  <a:pt x="173507" y="419100"/>
                </a:lnTo>
                <a:lnTo>
                  <a:pt x="73198" y="376825"/>
                </a:lnTo>
                <a:lnTo>
                  <a:pt x="21688" y="335127"/>
                </a:lnTo>
                <a:lnTo>
                  <a:pt x="2711" y="269159"/>
                </a:lnTo>
                <a:lnTo>
                  <a:pt x="0" y="154076"/>
                </a:lnTo>
                <a:lnTo>
                  <a:pt x="0" y="55473"/>
                </a:lnTo>
                <a:lnTo>
                  <a:pt x="3098" y="49301"/>
                </a:lnTo>
                <a:lnTo>
                  <a:pt x="12395" y="49301"/>
                </a:lnTo>
                <a:lnTo>
                  <a:pt x="81527" y="42080"/>
                </a:lnTo>
                <a:lnTo>
                  <a:pt x="130906" y="26193"/>
                </a:lnTo>
                <a:lnTo>
                  <a:pt x="160533" y="10307"/>
                </a:lnTo>
                <a:lnTo>
                  <a:pt x="170408" y="3086"/>
                </a:lnTo>
                <a:lnTo>
                  <a:pt x="176606" y="0"/>
                </a:lnTo>
                <a:lnTo>
                  <a:pt x="182803" y="0"/>
                </a:lnTo>
                <a:lnTo>
                  <a:pt x="192087" y="9245"/>
                </a:lnTo>
                <a:lnTo>
                  <a:pt x="192087" y="18491"/>
                </a:lnTo>
                <a:lnTo>
                  <a:pt x="185889" y="21577"/>
                </a:lnTo>
                <a:lnTo>
                  <a:pt x="175966" y="30625"/>
                </a:lnTo>
                <a:lnTo>
                  <a:pt x="146002" y="47766"/>
                </a:lnTo>
                <a:lnTo>
                  <a:pt x="95707" y="64909"/>
                </a:lnTo>
                <a:lnTo>
                  <a:pt x="24790" y="73964"/>
                </a:lnTo>
                <a:lnTo>
                  <a:pt x="24790" y="154076"/>
                </a:lnTo>
                <a:lnTo>
                  <a:pt x="33543" y="224651"/>
                </a:lnTo>
                <a:lnTo>
                  <a:pt x="56116" y="281317"/>
                </a:lnTo>
                <a:lnTo>
                  <a:pt x="86982" y="325260"/>
                </a:lnTo>
                <a:lnTo>
                  <a:pt x="120611" y="357666"/>
                </a:lnTo>
                <a:lnTo>
                  <a:pt x="182803" y="397522"/>
                </a:lnTo>
                <a:lnTo>
                  <a:pt x="188988" y="397522"/>
                </a:lnTo>
                <a:lnTo>
                  <a:pt x="192087" y="406768"/>
                </a:lnTo>
                <a:lnTo>
                  <a:pt x="188988" y="412940"/>
                </a:lnTo>
                <a:lnTo>
                  <a:pt x="188988" y="416013"/>
                </a:lnTo>
                <a:lnTo>
                  <a:pt x="182803" y="419100"/>
                </a:lnTo>
                <a:close/>
              </a:path>
            </a:pathLst>
          </a:custGeom>
          <a:solidFill>
            <a:srgbClr val="FFFFFF"/>
          </a:solidFill>
        </p:spPr>
        <p:txBody>
          <a:bodyPr wrap="square" lIns="0" tIns="0" rIns="0" bIns="0" rtlCol="0"/>
          <a:lstStyle/>
          <a:p>
            <a:endParaRPr sz="2400"/>
          </a:p>
        </p:txBody>
      </p:sp>
      <p:sp>
        <p:nvSpPr>
          <p:cNvPr id="33" name="object 35"/>
          <p:cNvSpPr/>
          <p:nvPr/>
        </p:nvSpPr>
        <p:spPr>
          <a:xfrm>
            <a:off x="8511375" y="2047875"/>
            <a:ext cx="144780" cy="139700"/>
          </a:xfrm>
          <a:custGeom>
            <a:avLst/>
            <a:gdLst/>
            <a:ahLst/>
            <a:cxnLst/>
            <a:rect l="l" t="t" r="r" b="b"/>
            <a:pathLst>
              <a:path w="144779" h="139700">
                <a:moveTo>
                  <a:pt x="33820" y="139700"/>
                </a:moveTo>
                <a:lnTo>
                  <a:pt x="27673" y="139700"/>
                </a:lnTo>
                <a:lnTo>
                  <a:pt x="24599" y="136601"/>
                </a:lnTo>
                <a:lnTo>
                  <a:pt x="24599" y="130390"/>
                </a:lnTo>
                <a:lnTo>
                  <a:pt x="39966" y="86931"/>
                </a:lnTo>
                <a:lnTo>
                  <a:pt x="3073" y="58991"/>
                </a:lnTo>
                <a:lnTo>
                  <a:pt x="0" y="58991"/>
                </a:lnTo>
                <a:lnTo>
                  <a:pt x="0" y="49669"/>
                </a:lnTo>
                <a:lnTo>
                  <a:pt x="52260" y="49669"/>
                </a:lnTo>
                <a:lnTo>
                  <a:pt x="67627" y="3111"/>
                </a:lnTo>
                <a:lnTo>
                  <a:pt x="67627" y="0"/>
                </a:lnTo>
                <a:lnTo>
                  <a:pt x="76847" y="0"/>
                </a:lnTo>
                <a:lnTo>
                  <a:pt x="79921" y="3111"/>
                </a:lnTo>
                <a:lnTo>
                  <a:pt x="85658" y="24841"/>
                </a:lnTo>
                <a:lnTo>
                  <a:pt x="73774" y="24841"/>
                </a:lnTo>
                <a:lnTo>
                  <a:pt x="61480" y="55880"/>
                </a:lnTo>
                <a:lnTo>
                  <a:pt x="61480" y="58991"/>
                </a:lnTo>
                <a:lnTo>
                  <a:pt x="58407" y="62090"/>
                </a:lnTo>
                <a:lnTo>
                  <a:pt x="24599" y="62090"/>
                </a:lnTo>
                <a:lnTo>
                  <a:pt x="52260" y="80721"/>
                </a:lnTo>
                <a:lnTo>
                  <a:pt x="55333" y="83819"/>
                </a:lnTo>
                <a:lnTo>
                  <a:pt x="52260" y="86931"/>
                </a:lnTo>
                <a:lnTo>
                  <a:pt x="43040" y="117970"/>
                </a:lnTo>
                <a:lnTo>
                  <a:pt x="64893" y="117970"/>
                </a:lnTo>
                <a:lnTo>
                  <a:pt x="33820" y="139700"/>
                </a:lnTo>
                <a:close/>
              </a:path>
              <a:path w="144779" h="139700">
                <a:moveTo>
                  <a:pt x="115483" y="117970"/>
                </a:moveTo>
                <a:lnTo>
                  <a:pt x="101434" y="117970"/>
                </a:lnTo>
                <a:lnTo>
                  <a:pt x="92214" y="86931"/>
                </a:lnTo>
                <a:lnTo>
                  <a:pt x="92214" y="80721"/>
                </a:lnTo>
                <a:lnTo>
                  <a:pt x="95288" y="80721"/>
                </a:lnTo>
                <a:lnTo>
                  <a:pt x="119875" y="62090"/>
                </a:lnTo>
                <a:lnTo>
                  <a:pt x="86067" y="62090"/>
                </a:lnTo>
                <a:lnTo>
                  <a:pt x="82994" y="58991"/>
                </a:lnTo>
                <a:lnTo>
                  <a:pt x="82994" y="55880"/>
                </a:lnTo>
                <a:lnTo>
                  <a:pt x="73774" y="24841"/>
                </a:lnTo>
                <a:lnTo>
                  <a:pt x="85658" y="24841"/>
                </a:lnTo>
                <a:lnTo>
                  <a:pt x="92214" y="49669"/>
                </a:lnTo>
                <a:lnTo>
                  <a:pt x="144462" y="49669"/>
                </a:lnTo>
                <a:lnTo>
                  <a:pt x="144462" y="58991"/>
                </a:lnTo>
                <a:lnTo>
                  <a:pt x="141389" y="58991"/>
                </a:lnTo>
                <a:lnTo>
                  <a:pt x="104508" y="86931"/>
                </a:lnTo>
                <a:lnTo>
                  <a:pt x="115483" y="117970"/>
                </a:lnTo>
                <a:close/>
              </a:path>
              <a:path w="144779" h="139700">
                <a:moveTo>
                  <a:pt x="64893" y="117970"/>
                </a:moveTo>
                <a:lnTo>
                  <a:pt x="43040" y="117970"/>
                </a:lnTo>
                <a:lnTo>
                  <a:pt x="67627" y="99339"/>
                </a:lnTo>
                <a:lnTo>
                  <a:pt x="70700" y="96240"/>
                </a:lnTo>
                <a:lnTo>
                  <a:pt x="73774" y="96240"/>
                </a:lnTo>
                <a:lnTo>
                  <a:pt x="76847" y="99339"/>
                </a:lnTo>
                <a:lnTo>
                  <a:pt x="93239" y="111760"/>
                </a:lnTo>
                <a:lnTo>
                  <a:pt x="73774" y="111760"/>
                </a:lnTo>
                <a:lnTo>
                  <a:pt x="64893" y="117970"/>
                </a:lnTo>
                <a:close/>
              </a:path>
              <a:path w="144779" h="139700">
                <a:moveTo>
                  <a:pt x="116801" y="139700"/>
                </a:moveTo>
                <a:lnTo>
                  <a:pt x="110655" y="139700"/>
                </a:lnTo>
                <a:lnTo>
                  <a:pt x="73774" y="111760"/>
                </a:lnTo>
                <a:lnTo>
                  <a:pt x="93239" y="111760"/>
                </a:lnTo>
                <a:lnTo>
                  <a:pt x="101434" y="117970"/>
                </a:lnTo>
                <a:lnTo>
                  <a:pt x="115483" y="117970"/>
                </a:lnTo>
                <a:lnTo>
                  <a:pt x="119875" y="130390"/>
                </a:lnTo>
                <a:lnTo>
                  <a:pt x="119875" y="136601"/>
                </a:lnTo>
                <a:lnTo>
                  <a:pt x="116801" y="139700"/>
                </a:lnTo>
                <a:close/>
              </a:path>
            </a:pathLst>
          </a:custGeom>
          <a:solidFill>
            <a:srgbClr val="FFFFFF"/>
          </a:solidFill>
        </p:spPr>
        <p:txBody>
          <a:bodyPr wrap="square" lIns="0" tIns="0" rIns="0" bIns="0" rtlCol="0"/>
          <a:lstStyle/>
          <a:p>
            <a:endParaRPr sz="2400"/>
          </a:p>
        </p:txBody>
      </p:sp>
      <p:grpSp>
        <p:nvGrpSpPr>
          <p:cNvPr id="34" name="组合 53"/>
          <p:cNvGrpSpPr>
            <a:grpSpLocks/>
          </p:cNvGrpSpPr>
          <p:nvPr/>
        </p:nvGrpSpPr>
        <p:grpSpPr bwMode="auto">
          <a:xfrm>
            <a:off x="244304" y="254587"/>
            <a:ext cx="11947696" cy="1105528"/>
            <a:chOff x="-172" y="-1684"/>
            <a:chExt cx="11948400" cy="1105958"/>
          </a:xfrm>
        </p:grpSpPr>
        <p:grpSp>
          <p:nvGrpSpPr>
            <p:cNvPr id="35" name="组合 56"/>
            <p:cNvGrpSpPr>
              <a:grpSpLocks/>
            </p:cNvGrpSpPr>
            <p:nvPr/>
          </p:nvGrpSpPr>
          <p:grpSpPr bwMode="auto">
            <a:xfrm>
              <a:off x="-172" y="-1684"/>
              <a:ext cx="611598" cy="615696"/>
              <a:chOff x="-850" y="-8320"/>
              <a:chExt cx="3021648" cy="3041894"/>
            </a:xfrm>
          </p:grpSpPr>
          <p:pic>
            <p:nvPicPr>
              <p:cNvPr id="38" name="Picture 25@|13FFC:16777215|FBC:16777215|LFC:16777215|LBC:167772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latin typeface="+mn-ea"/>
                  <a:ea typeface="+mn-ea"/>
                  <a:sym typeface="Arial" panose="020B0604020202020204" pitchFamily="34" charset="0"/>
                </a:endParaRPr>
              </a:p>
            </p:txBody>
          </p:sp>
        </p:grpSp>
        <p:sp>
          <p:nvSpPr>
            <p:cNvPr id="36"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latin typeface="+mn-ea"/>
                  <a:ea typeface="+mn-ea"/>
                  <a:cs typeface="Vrinda" panose="020B0502040204020203" pitchFamily="34" charset="0"/>
                  <a:sym typeface="Arial" panose="020B0604020202020204" pitchFamily="34" charset="0"/>
                </a:rPr>
                <a:t>6</a:t>
              </a:r>
              <a:endParaRPr lang="zh-CN" altLang="en-US" sz="3200" b="1" dirty="0">
                <a:solidFill>
                  <a:schemeClr val="bg1"/>
                </a:solidFill>
                <a:latin typeface="+mn-ea"/>
                <a:ea typeface="+mn-ea"/>
                <a:cs typeface="Vrinda" panose="020B0502040204020203" pitchFamily="34" charset="0"/>
                <a:sym typeface="Arial" panose="020B0604020202020204" pitchFamily="34" charset="0"/>
              </a:endParaRPr>
            </a:p>
          </p:txBody>
        </p:sp>
        <p:sp>
          <p:nvSpPr>
            <p:cNvPr id="37"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总部管理中心</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latin typeface="+mn-ea"/>
                <a:ea typeface="+mn-ea"/>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1157fd643726-02"/>
          <p:cNvPicPr>
            <a:picLocks noChangeAspect="1"/>
          </p:cNvPicPr>
          <p:nvPr/>
        </p:nvPicPr>
        <p:blipFill>
          <a:blip r:embed="rId2" cstate="print"/>
          <a:stretch>
            <a:fillRect/>
          </a:stretch>
        </p:blipFill>
        <p:spPr>
          <a:xfrm>
            <a:off x="4287" y="-1286"/>
            <a:ext cx="12198192" cy="6864644"/>
          </a:xfrm>
          <a:prstGeom prst="rect">
            <a:avLst/>
          </a:prstGeom>
        </p:spPr>
      </p:pic>
      <p:pic>
        <p:nvPicPr>
          <p:cNvPr id="3075" name="Picture 4" descr="logo-2"/>
          <p:cNvPicPr>
            <a:picLocks noChangeAspect="1"/>
          </p:cNvPicPr>
          <p:nvPr/>
        </p:nvPicPr>
        <p:blipFill>
          <a:blip r:embed="rId3"/>
          <a:stretch>
            <a:fillRect/>
          </a:stretch>
        </p:blipFill>
        <p:spPr>
          <a:xfrm>
            <a:off x="246272" y="186910"/>
            <a:ext cx="1901561" cy="438552"/>
          </a:xfrm>
          <a:prstGeom prst="rect">
            <a:avLst/>
          </a:prstGeom>
          <a:noFill/>
          <a:ln w="9525">
            <a:noFill/>
          </a:ln>
        </p:spPr>
      </p:pic>
      <p:sp>
        <p:nvSpPr>
          <p:cNvPr id="6" name="Text Box 2"/>
          <p:cNvSpPr txBox="1"/>
          <p:nvPr/>
        </p:nvSpPr>
        <p:spPr>
          <a:xfrm>
            <a:off x="4726039" y="625033"/>
            <a:ext cx="2470791" cy="514716"/>
          </a:xfrm>
          <a:prstGeom prst="rect">
            <a:avLst/>
          </a:prstGeom>
          <a:noFill/>
          <a:ln w="9525">
            <a:noFill/>
          </a:ln>
        </p:spPr>
        <p:txBody>
          <a:bodyPr wrap="square" lIns="65031" tIns="33889" rIns="65031" bIns="33889" anchor="t">
            <a:spAutoFit/>
          </a:bodyPr>
          <a:lstStyle/>
          <a:p>
            <a:pPr algn="ctr"/>
            <a:r>
              <a:rPr lang="zh-CN" altLang="zh-CN" sz="2900" dirty="0">
                <a:solidFill>
                  <a:srgbClr val="004CA1"/>
                </a:solidFill>
                <a:ea typeface="微软雅黑" panose="020B0503020204020204" pitchFamily="2" charset="-122"/>
              </a:rPr>
              <a:t>公 司 介 绍</a:t>
            </a:r>
          </a:p>
        </p:txBody>
      </p:sp>
      <p:pic>
        <p:nvPicPr>
          <p:cNvPr id="5" name="图片 4" descr="思迅形象画册-转曲-20161219-09"/>
          <p:cNvPicPr>
            <a:picLocks noChangeAspect="1"/>
          </p:cNvPicPr>
          <p:nvPr/>
        </p:nvPicPr>
        <p:blipFill>
          <a:blip r:embed="rId4"/>
          <a:stretch>
            <a:fillRect/>
          </a:stretch>
        </p:blipFill>
        <p:spPr>
          <a:xfrm>
            <a:off x="2886163" y="3494699"/>
            <a:ext cx="7187540" cy="2867949"/>
          </a:xfrm>
          <a:prstGeom prst="rect">
            <a:avLst/>
          </a:prstGeom>
        </p:spPr>
      </p:pic>
      <p:sp>
        <p:nvSpPr>
          <p:cNvPr id="7" name="文本框 6"/>
          <p:cNvSpPr txBox="1"/>
          <p:nvPr/>
        </p:nvSpPr>
        <p:spPr>
          <a:xfrm>
            <a:off x="1387111" y="1265499"/>
            <a:ext cx="9862207" cy="2028666"/>
          </a:xfrm>
          <a:prstGeom prst="rect">
            <a:avLst/>
          </a:prstGeom>
          <a:noFill/>
        </p:spPr>
        <p:txBody>
          <a:bodyPr wrap="square" lIns="65947" tIns="32973" rIns="65947" bIns="32973" rtlCol="0">
            <a:spAutoFit/>
          </a:bodyPr>
          <a:lstStyle/>
          <a:p>
            <a:pPr>
              <a:lnSpc>
                <a:spcPct val="150000"/>
              </a:lnSpc>
            </a:pPr>
            <a:r>
              <a:rPr lang="en-US" altLang="zh-CN" sz="1700" dirty="0"/>
              <a:t>     </a:t>
            </a:r>
            <a:r>
              <a:rPr lang="zh-CN" altLang="en-US" sz="1700" dirty="0"/>
              <a:t>总部位于深圳软件产业基地，是第一批“国家级高新技术企业”和“深圳市重点软件企业”</a:t>
            </a:r>
          </a:p>
          <a:p>
            <a:pPr>
              <a:lnSpc>
                <a:spcPct val="150000"/>
              </a:lnSpc>
            </a:pPr>
            <a:r>
              <a:rPr lang="zh-CN" altLang="en-US" sz="1700" dirty="0"/>
              <a:t>2017年成功进入新三板创新层，是中国POS行业中唯一一家进入创新层的公司。在南京、郑州、武汉、南宁、昆明设有5家分公司，以及两个全资子公司——深圳市思迅网络科技有限公司、深圳市奥凯软件有限公司，并建立武汉支持中心；思迅软件在全国所有省份的500多个大中城市里，有1000多家合作伙伴，50万终端用户。</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53"/>
          <p:cNvGrpSpPr>
            <a:grpSpLocks/>
          </p:cNvGrpSpPr>
          <p:nvPr/>
        </p:nvGrpSpPr>
        <p:grpSpPr bwMode="auto">
          <a:xfrm>
            <a:off x="244304" y="211044"/>
            <a:ext cx="11947696" cy="1105528"/>
            <a:chOff x="-172" y="-1684"/>
            <a:chExt cx="11948400" cy="1105958"/>
          </a:xfrm>
        </p:grpSpPr>
        <p:grpSp>
          <p:nvGrpSpPr>
            <p:cNvPr id="35" name="组合 56"/>
            <p:cNvGrpSpPr>
              <a:grpSpLocks/>
            </p:cNvGrpSpPr>
            <p:nvPr/>
          </p:nvGrpSpPr>
          <p:grpSpPr bwMode="auto">
            <a:xfrm>
              <a:off x="-172" y="-1684"/>
              <a:ext cx="611598" cy="615696"/>
              <a:chOff x="-850" y="-8320"/>
              <a:chExt cx="3021648" cy="3041894"/>
            </a:xfrm>
          </p:grpSpPr>
          <p:pic>
            <p:nvPicPr>
              <p:cNvPr id="38" name="Picture 25@|13FFC:16777215|FBC:16777215|LFC:16777215|LBC:167772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latin typeface="+mn-ea"/>
                  <a:ea typeface="+mn-ea"/>
                  <a:sym typeface="Arial" panose="020B0604020202020204" pitchFamily="34" charset="0"/>
                </a:endParaRPr>
              </a:p>
            </p:txBody>
          </p:sp>
        </p:grpSp>
        <p:sp>
          <p:nvSpPr>
            <p:cNvPr id="36"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latin typeface="+mn-ea"/>
                  <a:ea typeface="+mn-ea"/>
                  <a:cs typeface="Vrinda" panose="020B0502040204020203" pitchFamily="34" charset="0"/>
                  <a:sym typeface="Arial" panose="020B0604020202020204" pitchFamily="34" charset="0"/>
                </a:rPr>
                <a:t>6</a:t>
              </a:r>
              <a:endParaRPr lang="zh-CN" altLang="en-US" sz="3200" b="1" dirty="0">
                <a:solidFill>
                  <a:schemeClr val="bg1"/>
                </a:solidFill>
                <a:latin typeface="+mn-ea"/>
                <a:ea typeface="+mn-ea"/>
                <a:cs typeface="Vrinda" panose="020B0502040204020203" pitchFamily="34" charset="0"/>
                <a:sym typeface="Arial" panose="020B0604020202020204" pitchFamily="34" charset="0"/>
              </a:endParaRPr>
            </a:p>
          </p:txBody>
        </p:sp>
        <p:sp>
          <p:nvSpPr>
            <p:cNvPr id="37"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总部管理中心</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latin typeface="+mn-ea"/>
                <a:ea typeface="+mn-ea"/>
                <a:sym typeface="Arial" panose="020B0604020202020204" pitchFamily="34" charset="0"/>
              </a:endParaRPr>
            </a:p>
          </p:txBody>
        </p:sp>
      </p:grpSp>
      <p:sp>
        <p:nvSpPr>
          <p:cNvPr id="40" name="object 4"/>
          <p:cNvSpPr/>
          <p:nvPr/>
        </p:nvSpPr>
        <p:spPr>
          <a:xfrm>
            <a:off x="2065021" y="1342644"/>
            <a:ext cx="9444808" cy="668020"/>
          </a:xfrm>
          <a:custGeom>
            <a:avLst/>
            <a:gdLst/>
            <a:ahLst/>
            <a:cxnLst/>
            <a:rect l="l" t="t" r="r" b="b"/>
            <a:pathLst>
              <a:path w="8623300" h="668019">
                <a:moveTo>
                  <a:pt x="0" y="0"/>
                </a:moveTo>
                <a:lnTo>
                  <a:pt x="8622792" y="0"/>
                </a:lnTo>
                <a:lnTo>
                  <a:pt x="8622792" y="667511"/>
                </a:lnTo>
                <a:lnTo>
                  <a:pt x="0" y="667511"/>
                </a:lnTo>
                <a:lnTo>
                  <a:pt x="0" y="0"/>
                </a:lnTo>
                <a:close/>
              </a:path>
            </a:pathLst>
          </a:custGeom>
          <a:solidFill>
            <a:srgbClr val="FFF1CC"/>
          </a:solidFill>
        </p:spPr>
        <p:txBody>
          <a:bodyPr wrap="square" lIns="0" tIns="0" rIns="0" bIns="0" rtlCol="0"/>
          <a:lstStyle/>
          <a:p>
            <a:endParaRPr>
              <a:latin typeface="+mn-ea"/>
              <a:ea typeface="+mn-ea"/>
              <a:cs typeface="Arial Unicode MS" pitchFamily="34" charset="-122"/>
            </a:endParaRPr>
          </a:p>
        </p:txBody>
      </p:sp>
      <p:sp>
        <p:nvSpPr>
          <p:cNvPr id="41" name="object 5"/>
          <p:cNvSpPr/>
          <p:nvPr/>
        </p:nvSpPr>
        <p:spPr>
          <a:xfrm>
            <a:off x="1304544" y="1347218"/>
            <a:ext cx="760731" cy="666115"/>
          </a:xfrm>
          <a:custGeom>
            <a:avLst/>
            <a:gdLst/>
            <a:ahLst/>
            <a:cxnLst/>
            <a:rect l="l" t="t" r="r" b="b"/>
            <a:pathLst>
              <a:path w="760730" h="666114">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2000">
              <a:latin typeface="+mn-ea"/>
              <a:ea typeface="+mn-ea"/>
              <a:cs typeface="Arial Unicode MS" pitchFamily="34" charset="-122"/>
            </a:endParaRPr>
          </a:p>
        </p:txBody>
      </p:sp>
      <p:sp>
        <p:nvSpPr>
          <p:cNvPr id="42" name="object 6"/>
          <p:cNvSpPr txBox="1"/>
          <p:nvPr/>
        </p:nvSpPr>
        <p:spPr>
          <a:xfrm>
            <a:off x="1469072" y="1423023"/>
            <a:ext cx="780642"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基</a:t>
            </a:r>
            <a:r>
              <a:rPr lang="zh-CN" altLang="en-US" sz="2000" spc="-5" dirty="0" smtClean="0">
                <a:solidFill>
                  <a:srgbClr val="FFFFFF"/>
                </a:solidFill>
                <a:latin typeface="+mn-ea"/>
                <a:cs typeface="Arial Unicode MS" pitchFamily="34" charset="-122"/>
              </a:rPr>
              <a:t>础  </a:t>
            </a:r>
            <a:r>
              <a:rPr lang="zh-CN" altLang="en-US" sz="2000" dirty="0" smtClean="0">
                <a:solidFill>
                  <a:srgbClr val="FFFFFF"/>
                </a:solidFill>
                <a:latin typeface="+mn-ea"/>
                <a:cs typeface="Arial Unicode MS" pitchFamily="34" charset="-122"/>
              </a:rPr>
              <a:t>档</a:t>
            </a:r>
            <a:r>
              <a:rPr lang="zh-CN" altLang="en-US" sz="2000" spc="-5" dirty="0" smtClean="0">
                <a:solidFill>
                  <a:srgbClr val="FFFFFF"/>
                </a:solidFill>
                <a:latin typeface="+mn-ea"/>
                <a:cs typeface="Arial Unicode MS" pitchFamily="34" charset="-122"/>
              </a:rPr>
              <a:t>案</a:t>
            </a:r>
            <a:endParaRPr lang="zh-CN" altLang="en-US" sz="2000" dirty="0">
              <a:latin typeface="+mn-ea"/>
              <a:cs typeface="Arial Unicode MS" pitchFamily="34" charset="-122"/>
            </a:endParaRPr>
          </a:p>
        </p:txBody>
      </p:sp>
      <p:sp>
        <p:nvSpPr>
          <p:cNvPr id="43" name="object 7"/>
          <p:cNvSpPr/>
          <p:nvPr/>
        </p:nvSpPr>
        <p:spPr>
          <a:xfrm>
            <a:off x="2065021" y="2092453"/>
            <a:ext cx="9459322" cy="666115"/>
          </a:xfrm>
          <a:custGeom>
            <a:avLst/>
            <a:gdLst/>
            <a:ahLst/>
            <a:cxnLst/>
            <a:rect l="l" t="t" r="r" b="b"/>
            <a:pathLst>
              <a:path w="8623300" h="666114">
                <a:moveTo>
                  <a:pt x="0" y="0"/>
                </a:moveTo>
                <a:lnTo>
                  <a:pt x="8622792" y="0"/>
                </a:lnTo>
                <a:lnTo>
                  <a:pt x="8622792" y="665988"/>
                </a:lnTo>
                <a:lnTo>
                  <a:pt x="0" y="665988"/>
                </a:lnTo>
                <a:lnTo>
                  <a:pt x="0" y="0"/>
                </a:lnTo>
                <a:close/>
              </a:path>
            </a:pathLst>
          </a:custGeom>
          <a:solidFill>
            <a:srgbClr val="DEEBF7"/>
          </a:solidFill>
        </p:spPr>
        <p:txBody>
          <a:bodyPr wrap="square" lIns="0" tIns="0" rIns="0" bIns="0" rtlCol="0"/>
          <a:lstStyle/>
          <a:p>
            <a:endParaRPr>
              <a:latin typeface="+mn-ea"/>
              <a:ea typeface="+mn-ea"/>
              <a:cs typeface="Arial Unicode MS" pitchFamily="34" charset="-122"/>
            </a:endParaRPr>
          </a:p>
        </p:txBody>
      </p:sp>
      <p:sp>
        <p:nvSpPr>
          <p:cNvPr id="44" name="object 8"/>
          <p:cNvSpPr/>
          <p:nvPr/>
        </p:nvSpPr>
        <p:spPr>
          <a:xfrm>
            <a:off x="1304544" y="2098548"/>
            <a:ext cx="760731" cy="668020"/>
          </a:xfrm>
          <a:custGeom>
            <a:avLst/>
            <a:gdLst/>
            <a:ahLst/>
            <a:cxnLst/>
            <a:rect l="l" t="t" r="r" b="b"/>
            <a:pathLst>
              <a:path w="760730" h="668019">
                <a:moveTo>
                  <a:pt x="0" y="0"/>
                </a:moveTo>
                <a:lnTo>
                  <a:pt x="760476" y="0"/>
                </a:lnTo>
                <a:lnTo>
                  <a:pt x="760476" y="667512"/>
                </a:lnTo>
                <a:lnTo>
                  <a:pt x="0" y="667512"/>
                </a:lnTo>
                <a:lnTo>
                  <a:pt x="0" y="0"/>
                </a:lnTo>
                <a:close/>
              </a:path>
            </a:pathLst>
          </a:custGeom>
          <a:solidFill>
            <a:srgbClr val="33CDFF"/>
          </a:solidFill>
        </p:spPr>
        <p:txBody>
          <a:bodyPr wrap="square" lIns="0" tIns="0" rIns="0" bIns="0" rtlCol="0"/>
          <a:lstStyle/>
          <a:p>
            <a:endParaRPr sz="2000">
              <a:latin typeface="+mn-ea"/>
              <a:ea typeface="+mn-ea"/>
              <a:cs typeface="Arial Unicode MS" pitchFamily="34" charset="-122"/>
            </a:endParaRPr>
          </a:p>
        </p:txBody>
      </p:sp>
      <p:sp>
        <p:nvSpPr>
          <p:cNvPr id="45" name="object 9"/>
          <p:cNvSpPr txBox="1"/>
          <p:nvPr/>
        </p:nvSpPr>
        <p:spPr>
          <a:xfrm>
            <a:off x="1469072" y="2174964"/>
            <a:ext cx="795157"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门</a:t>
            </a:r>
            <a:r>
              <a:rPr lang="zh-CN" altLang="en-US" sz="2000" spc="-5" dirty="0" smtClean="0">
                <a:solidFill>
                  <a:srgbClr val="FFFFFF"/>
                </a:solidFill>
                <a:latin typeface="+mn-ea"/>
                <a:cs typeface="Arial Unicode MS" pitchFamily="34" charset="-122"/>
              </a:rPr>
              <a:t>店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46" name="object 10"/>
          <p:cNvSpPr/>
          <p:nvPr/>
        </p:nvSpPr>
        <p:spPr>
          <a:xfrm>
            <a:off x="2065021" y="2846832"/>
            <a:ext cx="9473836"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F1F1F1"/>
          </a:solidFill>
        </p:spPr>
        <p:txBody>
          <a:bodyPr wrap="square" lIns="0" tIns="0" rIns="0" bIns="0" rtlCol="0"/>
          <a:lstStyle/>
          <a:p>
            <a:endParaRPr>
              <a:latin typeface="+mn-ea"/>
              <a:ea typeface="+mn-ea"/>
              <a:cs typeface="Arial Unicode MS" pitchFamily="34" charset="-122"/>
            </a:endParaRPr>
          </a:p>
        </p:txBody>
      </p:sp>
      <p:sp>
        <p:nvSpPr>
          <p:cNvPr id="47" name="object 11"/>
          <p:cNvSpPr/>
          <p:nvPr/>
        </p:nvSpPr>
        <p:spPr>
          <a:xfrm>
            <a:off x="1304544" y="2843783"/>
            <a:ext cx="760731" cy="668020"/>
          </a:xfrm>
          <a:custGeom>
            <a:avLst/>
            <a:gdLst/>
            <a:ahLst/>
            <a:cxnLst/>
            <a:rect l="l" t="t" r="r" b="b"/>
            <a:pathLst>
              <a:path w="760730" h="668020">
                <a:moveTo>
                  <a:pt x="0" y="0"/>
                </a:moveTo>
                <a:lnTo>
                  <a:pt x="760476" y="0"/>
                </a:lnTo>
                <a:lnTo>
                  <a:pt x="760476" y="667512"/>
                </a:lnTo>
                <a:lnTo>
                  <a:pt x="0" y="667512"/>
                </a:lnTo>
                <a:lnTo>
                  <a:pt x="0" y="0"/>
                </a:lnTo>
                <a:close/>
              </a:path>
            </a:pathLst>
          </a:custGeom>
          <a:solidFill>
            <a:srgbClr val="767070"/>
          </a:solidFill>
        </p:spPr>
        <p:txBody>
          <a:bodyPr wrap="square" lIns="0" tIns="0" rIns="0" bIns="0" rtlCol="0"/>
          <a:lstStyle/>
          <a:p>
            <a:endParaRPr sz="2000">
              <a:latin typeface="+mn-ea"/>
              <a:ea typeface="+mn-ea"/>
              <a:cs typeface="Arial Unicode MS" pitchFamily="34" charset="-122"/>
            </a:endParaRPr>
          </a:p>
        </p:txBody>
      </p:sp>
      <p:sp>
        <p:nvSpPr>
          <p:cNvPr id="48" name="object 12"/>
          <p:cNvSpPr txBox="1"/>
          <p:nvPr/>
        </p:nvSpPr>
        <p:spPr>
          <a:xfrm>
            <a:off x="1469072" y="2920023"/>
            <a:ext cx="766128" cy="615553"/>
          </a:xfrm>
          <a:prstGeom prst="rect">
            <a:avLst/>
          </a:prstGeom>
        </p:spPr>
        <p:txBody>
          <a:bodyPr vert="horz" wrap="square" lIns="0" tIns="0" rIns="0" bIns="0" rtlCol="0">
            <a:spAutoFit/>
          </a:bodyPr>
          <a:lstStyle/>
          <a:p>
            <a:pPr marL="12700" marR="5080">
              <a:lnSpc>
                <a:spcPct val="100000"/>
              </a:lnSpc>
            </a:pPr>
            <a:r>
              <a:rPr sz="2000" dirty="0">
                <a:solidFill>
                  <a:srgbClr val="FFFFFF"/>
                </a:solidFill>
                <a:latin typeface="+mn-ea"/>
                <a:ea typeface="+mn-ea"/>
                <a:cs typeface="Arial Unicode MS" pitchFamily="34" charset="-122"/>
              </a:rPr>
              <a:t>角</a:t>
            </a:r>
            <a:r>
              <a:rPr sz="2000" spc="-5" dirty="0">
                <a:solidFill>
                  <a:srgbClr val="FFFFFF"/>
                </a:solidFill>
                <a:latin typeface="+mn-ea"/>
                <a:ea typeface="+mn-ea"/>
                <a:cs typeface="Arial Unicode MS" pitchFamily="34" charset="-122"/>
              </a:rPr>
              <a:t>色  </a:t>
            </a:r>
            <a:r>
              <a:rPr sz="2000" dirty="0">
                <a:solidFill>
                  <a:srgbClr val="FFFFFF"/>
                </a:solidFill>
                <a:latin typeface="+mn-ea"/>
                <a:ea typeface="+mn-ea"/>
                <a:cs typeface="Arial Unicode MS" pitchFamily="34" charset="-122"/>
              </a:rPr>
              <a:t>权</a:t>
            </a:r>
            <a:r>
              <a:rPr sz="2000" spc="-5" dirty="0">
                <a:solidFill>
                  <a:srgbClr val="FFFFFF"/>
                </a:solidFill>
                <a:latin typeface="+mn-ea"/>
                <a:ea typeface="+mn-ea"/>
                <a:cs typeface="Arial Unicode MS" pitchFamily="34" charset="-122"/>
              </a:rPr>
              <a:t>限</a:t>
            </a:r>
            <a:endParaRPr sz="2000" dirty="0">
              <a:latin typeface="+mn-ea"/>
              <a:ea typeface="+mn-ea"/>
              <a:cs typeface="Arial Unicode MS" pitchFamily="34" charset="-122"/>
            </a:endParaRPr>
          </a:p>
        </p:txBody>
      </p:sp>
      <p:sp>
        <p:nvSpPr>
          <p:cNvPr id="49" name="object 13"/>
          <p:cNvSpPr/>
          <p:nvPr/>
        </p:nvSpPr>
        <p:spPr>
          <a:xfrm>
            <a:off x="2065021" y="3592067"/>
            <a:ext cx="9488350"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FFF1CC"/>
          </a:solidFill>
        </p:spPr>
        <p:txBody>
          <a:bodyPr wrap="square" lIns="0" tIns="0" rIns="0" bIns="0" rtlCol="0"/>
          <a:lstStyle/>
          <a:p>
            <a:endParaRPr>
              <a:latin typeface="+mn-ea"/>
              <a:ea typeface="+mn-ea"/>
              <a:cs typeface="Arial Unicode MS" pitchFamily="34" charset="-122"/>
            </a:endParaRPr>
          </a:p>
        </p:txBody>
      </p:sp>
      <p:sp>
        <p:nvSpPr>
          <p:cNvPr id="50" name="object 14"/>
          <p:cNvSpPr/>
          <p:nvPr/>
        </p:nvSpPr>
        <p:spPr>
          <a:xfrm>
            <a:off x="1304544" y="3596642"/>
            <a:ext cx="760731" cy="666115"/>
          </a:xfrm>
          <a:custGeom>
            <a:avLst/>
            <a:gdLst/>
            <a:ahLst/>
            <a:cxnLst/>
            <a:rect l="l" t="t" r="r" b="b"/>
            <a:pathLst>
              <a:path w="760730" h="666114">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2000">
              <a:latin typeface="+mn-ea"/>
              <a:ea typeface="+mn-ea"/>
              <a:cs typeface="Arial Unicode MS" pitchFamily="34" charset="-122"/>
            </a:endParaRPr>
          </a:p>
        </p:txBody>
      </p:sp>
      <p:sp>
        <p:nvSpPr>
          <p:cNvPr id="51" name="object 15"/>
          <p:cNvSpPr txBox="1"/>
          <p:nvPr/>
        </p:nvSpPr>
        <p:spPr>
          <a:xfrm>
            <a:off x="1469072" y="3672193"/>
            <a:ext cx="693557" cy="615553"/>
          </a:xfrm>
          <a:prstGeom prst="rect">
            <a:avLst/>
          </a:prstGeom>
        </p:spPr>
        <p:txBody>
          <a:bodyPr vert="horz" wrap="square" lIns="0" tIns="0" rIns="0" bIns="0" rtlCol="0">
            <a:spAutoFit/>
          </a:bodyPr>
          <a:lstStyle/>
          <a:p>
            <a:pPr marL="12700" marR="5080">
              <a:lnSpc>
                <a:spcPct val="100000"/>
              </a:lnSpc>
            </a:pPr>
            <a:r>
              <a:rPr lang="zh-CN" altLang="en-US" sz="2000" spc="-5" dirty="0" smtClean="0">
                <a:solidFill>
                  <a:srgbClr val="FFFFFF"/>
                </a:solidFill>
                <a:latin typeface="+mn-ea"/>
                <a:cs typeface="Arial Unicode MS" pitchFamily="34" charset="-122"/>
              </a:rPr>
              <a:t>配送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52" name="object 16"/>
          <p:cNvSpPr/>
          <p:nvPr/>
        </p:nvSpPr>
        <p:spPr>
          <a:xfrm>
            <a:off x="2065021" y="4340352"/>
            <a:ext cx="9459322"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DEEBF7"/>
          </a:solidFill>
        </p:spPr>
        <p:txBody>
          <a:bodyPr wrap="square" lIns="0" tIns="0" rIns="0" bIns="0" rtlCol="0"/>
          <a:lstStyle/>
          <a:p>
            <a:endParaRPr>
              <a:latin typeface="+mn-ea"/>
              <a:ea typeface="+mn-ea"/>
              <a:cs typeface="Arial Unicode MS" pitchFamily="34" charset="-122"/>
            </a:endParaRPr>
          </a:p>
        </p:txBody>
      </p:sp>
      <p:sp>
        <p:nvSpPr>
          <p:cNvPr id="53" name="object 17"/>
          <p:cNvSpPr/>
          <p:nvPr/>
        </p:nvSpPr>
        <p:spPr>
          <a:xfrm>
            <a:off x="1304544" y="4347973"/>
            <a:ext cx="760731" cy="666115"/>
          </a:xfrm>
          <a:custGeom>
            <a:avLst/>
            <a:gdLst/>
            <a:ahLst/>
            <a:cxnLst/>
            <a:rect l="l" t="t" r="r" b="b"/>
            <a:pathLst>
              <a:path w="760730" h="666114">
                <a:moveTo>
                  <a:pt x="0" y="0"/>
                </a:moveTo>
                <a:lnTo>
                  <a:pt x="760476" y="0"/>
                </a:lnTo>
                <a:lnTo>
                  <a:pt x="760476" y="665988"/>
                </a:lnTo>
                <a:lnTo>
                  <a:pt x="0" y="665988"/>
                </a:lnTo>
                <a:lnTo>
                  <a:pt x="0" y="0"/>
                </a:lnTo>
                <a:close/>
              </a:path>
            </a:pathLst>
          </a:custGeom>
          <a:solidFill>
            <a:srgbClr val="33CDFF"/>
          </a:solidFill>
        </p:spPr>
        <p:txBody>
          <a:bodyPr wrap="square" lIns="0" tIns="0" rIns="0" bIns="0" rtlCol="0"/>
          <a:lstStyle/>
          <a:p>
            <a:endParaRPr sz="2000">
              <a:latin typeface="+mn-ea"/>
              <a:ea typeface="+mn-ea"/>
              <a:cs typeface="Arial Unicode MS" pitchFamily="34" charset="-122"/>
            </a:endParaRPr>
          </a:p>
        </p:txBody>
      </p:sp>
      <p:sp>
        <p:nvSpPr>
          <p:cNvPr id="54" name="object 18"/>
          <p:cNvSpPr txBox="1"/>
          <p:nvPr/>
        </p:nvSpPr>
        <p:spPr>
          <a:xfrm>
            <a:off x="1469072" y="4424134"/>
            <a:ext cx="664528"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营</a:t>
            </a:r>
            <a:r>
              <a:rPr lang="zh-CN" altLang="en-US" sz="2000" spc="-5" dirty="0" smtClean="0">
                <a:solidFill>
                  <a:srgbClr val="FFFFFF"/>
                </a:solidFill>
                <a:latin typeface="+mn-ea"/>
                <a:cs typeface="Arial Unicode MS" pitchFamily="34" charset="-122"/>
              </a:rPr>
              <a:t>销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55" name="object 19"/>
          <p:cNvSpPr/>
          <p:nvPr/>
        </p:nvSpPr>
        <p:spPr>
          <a:xfrm>
            <a:off x="2065021" y="5093210"/>
            <a:ext cx="9473836" cy="666115"/>
          </a:xfrm>
          <a:custGeom>
            <a:avLst/>
            <a:gdLst/>
            <a:ahLst/>
            <a:cxnLst/>
            <a:rect l="l" t="t" r="r" b="b"/>
            <a:pathLst>
              <a:path w="8623300" h="666114">
                <a:moveTo>
                  <a:pt x="0" y="0"/>
                </a:moveTo>
                <a:lnTo>
                  <a:pt x="8622792" y="0"/>
                </a:lnTo>
                <a:lnTo>
                  <a:pt x="8622792" y="665988"/>
                </a:lnTo>
                <a:lnTo>
                  <a:pt x="0" y="665988"/>
                </a:lnTo>
                <a:lnTo>
                  <a:pt x="0" y="0"/>
                </a:lnTo>
                <a:close/>
              </a:path>
            </a:pathLst>
          </a:custGeom>
          <a:solidFill>
            <a:srgbClr val="F1F1F1"/>
          </a:solidFill>
        </p:spPr>
        <p:txBody>
          <a:bodyPr wrap="square" lIns="0" tIns="0" rIns="0" bIns="0" rtlCol="0"/>
          <a:lstStyle/>
          <a:p>
            <a:endParaRPr>
              <a:latin typeface="+mn-ea"/>
              <a:ea typeface="+mn-ea"/>
              <a:cs typeface="Arial Unicode MS" pitchFamily="34" charset="-122"/>
            </a:endParaRPr>
          </a:p>
        </p:txBody>
      </p:sp>
      <p:sp>
        <p:nvSpPr>
          <p:cNvPr id="56" name="object 20"/>
          <p:cNvSpPr/>
          <p:nvPr/>
        </p:nvSpPr>
        <p:spPr>
          <a:xfrm>
            <a:off x="1304544" y="5096255"/>
            <a:ext cx="760731" cy="668020"/>
          </a:xfrm>
          <a:custGeom>
            <a:avLst/>
            <a:gdLst/>
            <a:ahLst/>
            <a:cxnLst/>
            <a:rect l="l" t="t" r="r" b="b"/>
            <a:pathLst>
              <a:path w="760730" h="668020">
                <a:moveTo>
                  <a:pt x="0" y="0"/>
                </a:moveTo>
                <a:lnTo>
                  <a:pt x="760476" y="0"/>
                </a:lnTo>
                <a:lnTo>
                  <a:pt x="760476" y="667512"/>
                </a:lnTo>
                <a:lnTo>
                  <a:pt x="0" y="667512"/>
                </a:lnTo>
                <a:lnTo>
                  <a:pt x="0" y="0"/>
                </a:lnTo>
                <a:close/>
              </a:path>
            </a:pathLst>
          </a:custGeom>
          <a:solidFill>
            <a:srgbClr val="767070"/>
          </a:solidFill>
        </p:spPr>
        <p:txBody>
          <a:bodyPr wrap="square" lIns="0" tIns="0" rIns="0" bIns="0" rtlCol="0"/>
          <a:lstStyle/>
          <a:p>
            <a:endParaRPr sz="2000">
              <a:latin typeface="+mn-ea"/>
              <a:ea typeface="+mn-ea"/>
              <a:cs typeface="Arial Unicode MS" pitchFamily="34" charset="-122"/>
            </a:endParaRPr>
          </a:p>
        </p:txBody>
      </p:sp>
      <p:sp>
        <p:nvSpPr>
          <p:cNvPr id="57" name="object 21"/>
          <p:cNvSpPr txBox="1"/>
          <p:nvPr/>
        </p:nvSpPr>
        <p:spPr>
          <a:xfrm>
            <a:off x="1469072" y="5173003"/>
            <a:ext cx="780642"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辅</a:t>
            </a:r>
            <a:r>
              <a:rPr lang="zh-CN" altLang="en-US" sz="2000" spc="-5" dirty="0" smtClean="0">
                <a:solidFill>
                  <a:srgbClr val="FFFFFF"/>
                </a:solidFill>
                <a:latin typeface="+mn-ea"/>
                <a:cs typeface="Arial Unicode MS" pitchFamily="34" charset="-122"/>
              </a:rPr>
              <a:t>助  </a:t>
            </a:r>
            <a:r>
              <a:rPr lang="zh-CN" altLang="en-US" sz="2000" dirty="0" smtClean="0">
                <a:solidFill>
                  <a:srgbClr val="FFFFFF"/>
                </a:solidFill>
                <a:latin typeface="+mn-ea"/>
                <a:cs typeface="Arial Unicode MS" pitchFamily="34" charset="-122"/>
              </a:rPr>
              <a:t>管</a:t>
            </a:r>
            <a:r>
              <a:rPr lang="zh-CN" altLang="en-US" sz="2000" spc="-5" dirty="0" smtClean="0">
                <a:solidFill>
                  <a:srgbClr val="FFFFFF"/>
                </a:solidFill>
                <a:latin typeface="+mn-ea"/>
                <a:cs typeface="Arial Unicode MS" pitchFamily="34" charset="-122"/>
              </a:rPr>
              <a:t>理</a:t>
            </a:r>
            <a:endParaRPr lang="zh-CN" altLang="en-US" sz="2000" dirty="0">
              <a:latin typeface="+mn-ea"/>
              <a:cs typeface="Arial Unicode MS" pitchFamily="34" charset="-122"/>
            </a:endParaRPr>
          </a:p>
        </p:txBody>
      </p:sp>
      <p:sp>
        <p:nvSpPr>
          <p:cNvPr id="58" name="object 22"/>
          <p:cNvSpPr/>
          <p:nvPr/>
        </p:nvSpPr>
        <p:spPr>
          <a:xfrm>
            <a:off x="2065021" y="5841491"/>
            <a:ext cx="9473836" cy="668020"/>
          </a:xfrm>
          <a:custGeom>
            <a:avLst/>
            <a:gdLst/>
            <a:ahLst/>
            <a:cxnLst/>
            <a:rect l="l" t="t" r="r" b="b"/>
            <a:pathLst>
              <a:path w="8623300" h="668020">
                <a:moveTo>
                  <a:pt x="0" y="0"/>
                </a:moveTo>
                <a:lnTo>
                  <a:pt x="8622792" y="0"/>
                </a:lnTo>
                <a:lnTo>
                  <a:pt x="8622792" y="667512"/>
                </a:lnTo>
                <a:lnTo>
                  <a:pt x="0" y="667512"/>
                </a:lnTo>
                <a:lnTo>
                  <a:pt x="0" y="0"/>
                </a:lnTo>
                <a:close/>
              </a:path>
            </a:pathLst>
          </a:custGeom>
          <a:solidFill>
            <a:srgbClr val="FFF1CC"/>
          </a:solidFill>
        </p:spPr>
        <p:txBody>
          <a:bodyPr wrap="square" lIns="0" tIns="0" rIns="0" bIns="0" rtlCol="0"/>
          <a:lstStyle/>
          <a:p>
            <a:endParaRPr>
              <a:latin typeface="+mn-ea"/>
              <a:ea typeface="+mn-ea"/>
              <a:cs typeface="Arial Unicode MS" pitchFamily="34" charset="-122"/>
            </a:endParaRPr>
          </a:p>
        </p:txBody>
      </p:sp>
      <p:sp>
        <p:nvSpPr>
          <p:cNvPr id="59" name="object 23"/>
          <p:cNvSpPr/>
          <p:nvPr/>
        </p:nvSpPr>
        <p:spPr>
          <a:xfrm>
            <a:off x="1304544" y="5849113"/>
            <a:ext cx="760731" cy="666115"/>
          </a:xfrm>
          <a:custGeom>
            <a:avLst/>
            <a:gdLst/>
            <a:ahLst/>
            <a:cxnLst/>
            <a:rect l="l" t="t" r="r" b="b"/>
            <a:pathLst>
              <a:path w="760730" h="666115">
                <a:moveTo>
                  <a:pt x="0" y="0"/>
                </a:moveTo>
                <a:lnTo>
                  <a:pt x="760476" y="0"/>
                </a:lnTo>
                <a:lnTo>
                  <a:pt x="760476" y="665988"/>
                </a:lnTo>
                <a:lnTo>
                  <a:pt x="0" y="665988"/>
                </a:lnTo>
                <a:lnTo>
                  <a:pt x="0" y="0"/>
                </a:lnTo>
                <a:close/>
              </a:path>
            </a:pathLst>
          </a:custGeom>
          <a:solidFill>
            <a:srgbClr val="FF9500"/>
          </a:solidFill>
        </p:spPr>
        <p:txBody>
          <a:bodyPr wrap="square" lIns="0" tIns="0" rIns="0" bIns="0" rtlCol="0"/>
          <a:lstStyle/>
          <a:p>
            <a:endParaRPr sz="2000">
              <a:latin typeface="+mn-ea"/>
              <a:ea typeface="+mn-ea"/>
              <a:cs typeface="Arial Unicode MS" pitchFamily="34" charset="-122"/>
            </a:endParaRPr>
          </a:p>
        </p:txBody>
      </p:sp>
      <p:sp>
        <p:nvSpPr>
          <p:cNvPr id="60" name="object 24"/>
          <p:cNvSpPr txBox="1"/>
          <p:nvPr/>
        </p:nvSpPr>
        <p:spPr>
          <a:xfrm>
            <a:off x="1469072" y="5924944"/>
            <a:ext cx="838699" cy="615553"/>
          </a:xfrm>
          <a:prstGeom prst="rect">
            <a:avLst/>
          </a:prstGeom>
        </p:spPr>
        <p:txBody>
          <a:bodyPr vert="horz" wrap="square" lIns="0" tIns="0" rIns="0" bIns="0" rtlCol="0">
            <a:spAutoFit/>
          </a:bodyPr>
          <a:lstStyle/>
          <a:p>
            <a:pPr marL="12700" marR="5080">
              <a:lnSpc>
                <a:spcPct val="100000"/>
              </a:lnSpc>
            </a:pPr>
            <a:r>
              <a:rPr lang="zh-CN" altLang="en-US" sz="2000" dirty="0" smtClean="0">
                <a:solidFill>
                  <a:srgbClr val="FFFFFF"/>
                </a:solidFill>
                <a:latin typeface="+mn-ea"/>
                <a:cs typeface="Arial Unicode MS" pitchFamily="34" charset="-122"/>
              </a:rPr>
              <a:t>分</a:t>
            </a:r>
            <a:r>
              <a:rPr lang="zh-CN" altLang="en-US" sz="2000" spc="-5" dirty="0" smtClean="0">
                <a:solidFill>
                  <a:srgbClr val="FFFFFF"/>
                </a:solidFill>
                <a:latin typeface="+mn-ea"/>
                <a:cs typeface="Arial Unicode MS" pitchFamily="34" charset="-122"/>
              </a:rPr>
              <a:t>析  </a:t>
            </a:r>
            <a:r>
              <a:rPr lang="zh-CN" altLang="en-US" sz="2000" dirty="0" smtClean="0">
                <a:solidFill>
                  <a:srgbClr val="FFFFFF"/>
                </a:solidFill>
                <a:latin typeface="+mn-ea"/>
                <a:cs typeface="Arial Unicode MS" pitchFamily="34" charset="-122"/>
              </a:rPr>
              <a:t>报</a:t>
            </a:r>
            <a:r>
              <a:rPr lang="zh-CN" altLang="en-US" sz="2000" spc="-5" dirty="0" smtClean="0">
                <a:solidFill>
                  <a:srgbClr val="FFFFFF"/>
                </a:solidFill>
                <a:latin typeface="+mn-ea"/>
                <a:cs typeface="Arial Unicode MS" pitchFamily="34" charset="-122"/>
              </a:rPr>
              <a:t>表</a:t>
            </a:r>
            <a:endParaRPr lang="zh-CN" altLang="en-US" sz="2000" dirty="0">
              <a:latin typeface="+mn-ea"/>
              <a:cs typeface="Arial Unicode MS" pitchFamily="34" charset="-122"/>
            </a:endParaRPr>
          </a:p>
        </p:txBody>
      </p:sp>
      <p:sp>
        <p:nvSpPr>
          <p:cNvPr id="61" name="object 25"/>
          <p:cNvSpPr txBox="1"/>
          <p:nvPr/>
        </p:nvSpPr>
        <p:spPr>
          <a:xfrm>
            <a:off x="2266752" y="1370029"/>
            <a:ext cx="8996335" cy="492443"/>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建立：基础档案涉及门店市场、督导、运营、商圈、品牌、类型、营业收入、其他业务收入、  停售</a:t>
            </a:r>
            <a:r>
              <a:rPr lang="en-US" altLang="zh-CN" sz="1600" dirty="0" smtClean="0">
                <a:latin typeface="+mn-ea"/>
                <a:cs typeface="Arial Unicode MS" pitchFamily="34" charset="-122"/>
              </a:rPr>
              <a:t>/</a:t>
            </a:r>
            <a:r>
              <a:rPr lang="zh-CN" altLang="en-US" sz="1600" dirty="0" smtClean="0">
                <a:latin typeface="+mn-ea"/>
                <a:cs typeface="Arial Unicode MS" pitchFamily="34" charset="-122"/>
              </a:rPr>
              <a:t>停购</a:t>
            </a:r>
            <a:r>
              <a:rPr lang="en-US" altLang="zh-CN" sz="1600" dirty="0" smtClean="0">
                <a:latin typeface="+mn-ea"/>
                <a:cs typeface="Arial Unicode MS" pitchFamily="34" charset="-122"/>
              </a:rPr>
              <a:t>/</a:t>
            </a:r>
            <a:r>
              <a:rPr lang="zh-CN" altLang="en-US" sz="1600" dirty="0" smtClean="0">
                <a:latin typeface="+mn-ea"/>
                <a:cs typeface="Arial Unicode MS" pitchFamily="34" charset="-122"/>
              </a:rPr>
              <a:t>淘汰商品、支付方式；加盟商定义；服装类型花色尺码定义；三级保质期预警；</a:t>
            </a:r>
            <a:endParaRPr lang="zh-CN" altLang="en-US" sz="1600" dirty="0">
              <a:latin typeface="+mn-ea"/>
              <a:cs typeface="Arial Unicode MS" pitchFamily="34" charset="-122"/>
            </a:endParaRPr>
          </a:p>
        </p:txBody>
      </p:sp>
      <p:sp>
        <p:nvSpPr>
          <p:cNvPr id="62" name="object 26"/>
          <p:cNvSpPr txBox="1"/>
          <p:nvPr/>
        </p:nvSpPr>
        <p:spPr>
          <a:xfrm>
            <a:off x="2237724" y="2118897"/>
            <a:ext cx="9173626" cy="492443"/>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维护：门店基础信息档案、门店员工基础信息、门店部门档案、门店区域档案、门店</a:t>
            </a:r>
            <a:r>
              <a:rPr lang="en-US" altLang="zh-CN" sz="1600" spc="-5" dirty="0" smtClean="0">
                <a:latin typeface="+mn-ea"/>
                <a:cs typeface="Arial Unicode MS" pitchFamily="34" charset="-122"/>
              </a:rPr>
              <a:t>POS</a:t>
            </a:r>
            <a:r>
              <a:rPr lang="zh-CN" altLang="en-US" sz="1600" spc="-5" dirty="0" smtClean="0">
                <a:latin typeface="+mn-ea"/>
                <a:cs typeface="Arial Unicode MS" pitchFamily="34" charset="-122"/>
              </a:rPr>
              <a:t>设备设置、  门店快捷键设置等。</a:t>
            </a:r>
            <a:endParaRPr lang="zh-CN" altLang="en-US" sz="1600" dirty="0">
              <a:latin typeface="+mn-ea"/>
              <a:cs typeface="Arial Unicode MS" pitchFamily="34" charset="-122"/>
            </a:endParaRPr>
          </a:p>
        </p:txBody>
      </p:sp>
      <p:sp>
        <p:nvSpPr>
          <p:cNvPr id="63" name="object 27"/>
          <p:cNvSpPr txBox="1"/>
          <p:nvPr/>
        </p:nvSpPr>
        <p:spPr>
          <a:xfrm>
            <a:off x="2237723" y="2958748"/>
            <a:ext cx="8996335" cy="492443"/>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设置：角色（总部老板、总监、大区经理、店长、收银员、营业员、财务、出纳、系统管理员），启用，  禁用。</a:t>
            </a:r>
            <a:endParaRPr lang="zh-CN" altLang="en-US" sz="1600" dirty="0">
              <a:latin typeface="+mn-ea"/>
              <a:cs typeface="Arial Unicode MS" pitchFamily="34" charset="-122"/>
            </a:endParaRPr>
          </a:p>
        </p:txBody>
      </p:sp>
      <p:sp>
        <p:nvSpPr>
          <p:cNvPr id="64" name="object 28"/>
          <p:cNvSpPr txBox="1"/>
          <p:nvPr/>
        </p:nvSpPr>
        <p:spPr>
          <a:xfrm>
            <a:off x="2237723" y="3619199"/>
            <a:ext cx="8994871" cy="246221"/>
          </a:xfrm>
          <a:prstGeom prst="rect">
            <a:avLst/>
          </a:prstGeom>
        </p:spPr>
        <p:txBody>
          <a:bodyPr vert="horz" wrap="square" lIns="0" tIns="0" rIns="0" bIns="0" rtlCol="0">
            <a:spAutoFit/>
          </a:bodyPr>
          <a:lstStyle/>
          <a:p>
            <a:pPr marL="12700" marR="5080">
              <a:lnSpc>
                <a:spcPct val="100000"/>
              </a:lnSpc>
            </a:pPr>
            <a:r>
              <a:rPr lang="zh-CN" altLang="en-US" sz="1600" spc="-5" dirty="0" smtClean="0">
                <a:latin typeface="+mn-ea"/>
                <a:cs typeface="Arial Unicode MS" pitchFamily="34" charset="-122"/>
              </a:rPr>
              <a:t>维护：门店的要货申请；店与店之间的调货申请；总部、配送中心、门店之间的物流配送管理。</a:t>
            </a:r>
            <a:endParaRPr lang="zh-CN" altLang="en-US" sz="1600" dirty="0">
              <a:latin typeface="+mn-ea"/>
              <a:cs typeface="Arial Unicode MS" pitchFamily="34" charset="-122"/>
            </a:endParaRPr>
          </a:p>
        </p:txBody>
      </p:sp>
      <p:sp>
        <p:nvSpPr>
          <p:cNvPr id="65" name="object 29"/>
          <p:cNvSpPr txBox="1"/>
          <p:nvPr/>
        </p:nvSpPr>
        <p:spPr>
          <a:xfrm>
            <a:off x="2237723" y="4378227"/>
            <a:ext cx="8996335" cy="492443"/>
          </a:xfrm>
          <a:prstGeom prst="rect">
            <a:avLst/>
          </a:prstGeom>
        </p:spPr>
        <p:txBody>
          <a:bodyPr vert="horz" wrap="square" lIns="0" tIns="0" rIns="0" bIns="0" rtlCol="0">
            <a:spAutoFit/>
          </a:bodyPr>
          <a:lstStyle/>
          <a:p>
            <a:pPr marL="12700" marR="5080">
              <a:lnSpc>
                <a:spcPct val="100000"/>
              </a:lnSpc>
            </a:pPr>
            <a:r>
              <a:rPr lang="zh-CN" altLang="en-US" sz="1600" dirty="0" smtClean="0">
                <a:latin typeface="+mn-ea"/>
                <a:cs typeface="Arial Unicode MS" pitchFamily="34" charset="-122"/>
              </a:rPr>
              <a:t>灵活：简单灵活的营销活动涉及活动范围；活动设置（生效门店、会员登记、时间范围、类别、品牌、单品、礼券、限购）。</a:t>
            </a:r>
            <a:endParaRPr lang="zh-CN" altLang="en-US" sz="1600" dirty="0">
              <a:latin typeface="+mn-ea"/>
              <a:cs typeface="Arial Unicode MS" pitchFamily="34" charset="-122"/>
            </a:endParaRPr>
          </a:p>
        </p:txBody>
      </p:sp>
      <p:sp>
        <p:nvSpPr>
          <p:cNvPr id="66" name="object 30"/>
          <p:cNvSpPr txBox="1"/>
          <p:nvPr/>
        </p:nvSpPr>
        <p:spPr>
          <a:xfrm>
            <a:off x="2237723" y="5205734"/>
            <a:ext cx="8468863" cy="492443"/>
          </a:xfrm>
          <a:prstGeom prst="rect">
            <a:avLst/>
          </a:prstGeom>
        </p:spPr>
        <p:txBody>
          <a:bodyPr vert="horz" wrap="square" lIns="0" tIns="0" rIns="0" bIns="0" rtlCol="0">
            <a:spAutoFit/>
          </a:bodyPr>
          <a:lstStyle/>
          <a:p>
            <a:pPr marL="12700">
              <a:lnSpc>
                <a:spcPct val="100000"/>
              </a:lnSpc>
            </a:pPr>
            <a:r>
              <a:rPr lang="zh-CN" altLang="en-US" sz="1600" dirty="0" smtClean="0">
                <a:latin typeface="+mn-ea"/>
                <a:cs typeface="Arial Unicode MS" pitchFamily="34" charset="-122"/>
              </a:rPr>
              <a:t>发布：公告发布、数据发布（基础数据、门店管理、商品设置、方案内容、场景数据、营销活动）</a:t>
            </a:r>
            <a:endParaRPr lang="zh-CN" altLang="en-US" sz="1600" dirty="0">
              <a:latin typeface="+mn-ea"/>
              <a:cs typeface="Arial Unicode MS" pitchFamily="34" charset="-122"/>
            </a:endParaRPr>
          </a:p>
        </p:txBody>
      </p:sp>
      <p:sp>
        <p:nvSpPr>
          <p:cNvPr id="67" name="object 31"/>
          <p:cNvSpPr txBox="1"/>
          <p:nvPr/>
        </p:nvSpPr>
        <p:spPr>
          <a:xfrm>
            <a:off x="2237723" y="5907345"/>
            <a:ext cx="3018315" cy="492443"/>
          </a:xfrm>
          <a:prstGeom prst="rect">
            <a:avLst/>
          </a:prstGeom>
        </p:spPr>
        <p:txBody>
          <a:bodyPr vert="horz" wrap="square" lIns="0" tIns="0" rIns="0" bIns="0" rtlCol="0">
            <a:spAutoFit/>
          </a:bodyPr>
          <a:lstStyle/>
          <a:p>
            <a:pPr marL="12700">
              <a:lnSpc>
                <a:spcPct val="100000"/>
              </a:lnSpc>
            </a:pPr>
            <a:r>
              <a:rPr lang="zh-CN" altLang="en-US" sz="1600" dirty="0" smtClean="0">
                <a:latin typeface="+mn-ea"/>
                <a:cs typeface="Arial Unicode MS" pitchFamily="34" charset="-122"/>
              </a:rPr>
              <a:t>分析：营业分析、财务分析、决策分析</a:t>
            </a:r>
            <a:endParaRPr lang="zh-CN" altLang="en-US" sz="1600" dirty="0">
              <a:latin typeface="+mn-ea"/>
              <a:cs typeface="Arial Unicode MS"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0" y="5068823"/>
            <a:ext cx="12192000" cy="1789430"/>
          </a:xfrm>
          <a:custGeom>
            <a:avLst/>
            <a:gdLst/>
            <a:ahLst/>
            <a:cxnLst/>
            <a:rect l="l" t="t" r="r" b="b"/>
            <a:pathLst>
              <a:path w="12192000" h="1789429">
                <a:moveTo>
                  <a:pt x="0" y="0"/>
                </a:moveTo>
                <a:lnTo>
                  <a:pt x="12192000" y="0"/>
                </a:lnTo>
                <a:lnTo>
                  <a:pt x="12192000" y="1789176"/>
                </a:lnTo>
                <a:lnTo>
                  <a:pt x="0" y="1789176"/>
                </a:lnTo>
                <a:lnTo>
                  <a:pt x="0" y="0"/>
                </a:lnTo>
                <a:close/>
              </a:path>
            </a:pathLst>
          </a:custGeom>
          <a:solidFill>
            <a:srgbClr val="D0CECE"/>
          </a:solidFill>
        </p:spPr>
        <p:txBody>
          <a:bodyPr wrap="square" lIns="0" tIns="0" rIns="0" bIns="0" rtlCol="0"/>
          <a:lstStyle/>
          <a:p>
            <a:endParaRPr/>
          </a:p>
        </p:txBody>
      </p:sp>
      <p:sp>
        <p:nvSpPr>
          <p:cNvPr id="3" name="object 5"/>
          <p:cNvSpPr txBox="1"/>
          <p:nvPr/>
        </p:nvSpPr>
        <p:spPr>
          <a:xfrm>
            <a:off x="1298908" y="5047258"/>
            <a:ext cx="9515475" cy="1661993"/>
          </a:xfrm>
          <a:prstGeom prst="rect">
            <a:avLst/>
          </a:prstGeom>
        </p:spPr>
        <p:txBody>
          <a:bodyPr vert="horz" wrap="square" lIns="0" tIns="0" rIns="0" bIns="0" rtlCol="0">
            <a:spAutoFit/>
          </a:bodyPr>
          <a:lstStyle/>
          <a:p>
            <a:pPr marL="12700" marR="5080" indent="421640">
              <a:lnSpc>
                <a:spcPct val="150000"/>
              </a:lnSpc>
            </a:pPr>
            <a:r>
              <a:rPr sz="2400" dirty="0">
                <a:solidFill>
                  <a:srgbClr val="171616"/>
                </a:solidFill>
                <a:latin typeface="Microsoft YaHei"/>
                <a:cs typeface="Microsoft YaHei"/>
              </a:rPr>
              <a:t>将门店经营数据统一上传，统一分析，结合采用数据挖掘和智能分析技术，</a:t>
            </a:r>
            <a:r>
              <a:rPr sz="2400" dirty="0" smtClean="0">
                <a:solidFill>
                  <a:srgbClr val="171616"/>
                </a:solidFill>
                <a:latin typeface="Microsoft YaHei"/>
                <a:cs typeface="Microsoft YaHei"/>
              </a:rPr>
              <a:t>融合</a:t>
            </a:r>
            <a:r>
              <a:rPr lang="zh-CN" altLang="en-US" sz="2400" dirty="0" smtClean="0">
                <a:solidFill>
                  <a:srgbClr val="171616"/>
                </a:solidFill>
                <a:latin typeface="Microsoft YaHei"/>
                <a:cs typeface="Microsoft YaHei"/>
              </a:rPr>
              <a:t>行业</a:t>
            </a:r>
            <a:r>
              <a:rPr sz="2400" dirty="0" smtClean="0">
                <a:solidFill>
                  <a:srgbClr val="171616"/>
                </a:solidFill>
                <a:latin typeface="Microsoft YaHei"/>
                <a:cs typeface="Microsoft YaHei"/>
              </a:rPr>
              <a:t>先进的管理理念</a:t>
            </a:r>
            <a:r>
              <a:rPr sz="2400" dirty="0">
                <a:solidFill>
                  <a:srgbClr val="171616"/>
                </a:solidFill>
                <a:latin typeface="Microsoft YaHei"/>
                <a:cs typeface="Microsoft YaHei"/>
              </a:rPr>
              <a:t>，为企业管理  者和决策者提供数据支撑，是企业持续发展，全面提升管理水平的重要工具。</a:t>
            </a:r>
            <a:endParaRPr sz="2400" dirty="0">
              <a:latin typeface="Microsoft YaHei"/>
              <a:cs typeface="Microsoft YaHei"/>
            </a:endParaRPr>
          </a:p>
        </p:txBody>
      </p:sp>
      <p:sp>
        <p:nvSpPr>
          <p:cNvPr id="4" name="object 6"/>
          <p:cNvSpPr txBox="1"/>
          <p:nvPr/>
        </p:nvSpPr>
        <p:spPr>
          <a:xfrm>
            <a:off x="5088675" y="4230484"/>
            <a:ext cx="383540" cy="184666"/>
          </a:xfrm>
          <a:prstGeom prst="rect">
            <a:avLst/>
          </a:prstGeom>
        </p:spPr>
        <p:txBody>
          <a:bodyPr vert="horz" wrap="square" lIns="0" tIns="0" rIns="0" bIns="0" rtlCol="0">
            <a:spAutoFit/>
          </a:bodyPr>
          <a:lstStyle/>
          <a:p>
            <a:pPr marL="12700">
              <a:lnSpc>
                <a:spcPct val="100000"/>
              </a:lnSpc>
            </a:pPr>
            <a:r>
              <a:rPr sz="1200" spc="-5" dirty="0">
                <a:solidFill>
                  <a:srgbClr val="5F5F5F"/>
                </a:solidFill>
                <a:latin typeface="Microsoft YaHei"/>
                <a:cs typeface="Microsoft YaHei"/>
              </a:rPr>
              <a:t>2010</a:t>
            </a:r>
            <a:endParaRPr sz="1200">
              <a:latin typeface="Microsoft YaHei"/>
              <a:cs typeface="Microsoft YaHei"/>
            </a:endParaRPr>
          </a:p>
        </p:txBody>
      </p:sp>
      <p:sp>
        <p:nvSpPr>
          <p:cNvPr id="5" name="object 7"/>
          <p:cNvSpPr txBox="1"/>
          <p:nvPr/>
        </p:nvSpPr>
        <p:spPr>
          <a:xfrm>
            <a:off x="4643907" y="4079430"/>
            <a:ext cx="232411"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0</a:t>
            </a:r>
            <a:r>
              <a:rPr sz="1100" dirty="0">
                <a:solidFill>
                  <a:srgbClr val="5F5F5F"/>
                </a:solidFill>
                <a:latin typeface="Microsoft YaHei"/>
                <a:cs typeface="Microsoft YaHei"/>
              </a:rPr>
              <a:t>%</a:t>
            </a:r>
            <a:endParaRPr sz="1100">
              <a:latin typeface="Microsoft YaHei"/>
              <a:cs typeface="Microsoft YaHei"/>
            </a:endParaRPr>
          </a:p>
        </p:txBody>
      </p:sp>
      <p:sp>
        <p:nvSpPr>
          <p:cNvPr id="6" name="object 8"/>
          <p:cNvSpPr txBox="1"/>
          <p:nvPr/>
        </p:nvSpPr>
        <p:spPr>
          <a:xfrm>
            <a:off x="4643908" y="3560622"/>
            <a:ext cx="314325"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25</a:t>
            </a:r>
            <a:r>
              <a:rPr sz="1100" dirty="0">
                <a:solidFill>
                  <a:srgbClr val="5F5F5F"/>
                </a:solidFill>
                <a:latin typeface="Microsoft YaHei"/>
                <a:cs typeface="Microsoft YaHei"/>
              </a:rPr>
              <a:t>%</a:t>
            </a:r>
            <a:endParaRPr sz="1100">
              <a:latin typeface="Microsoft YaHei"/>
              <a:cs typeface="Microsoft YaHei"/>
            </a:endParaRPr>
          </a:p>
        </p:txBody>
      </p:sp>
      <p:sp>
        <p:nvSpPr>
          <p:cNvPr id="7" name="object 9"/>
          <p:cNvSpPr txBox="1"/>
          <p:nvPr/>
        </p:nvSpPr>
        <p:spPr>
          <a:xfrm>
            <a:off x="4643908" y="2523007"/>
            <a:ext cx="314325"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75</a:t>
            </a:r>
            <a:r>
              <a:rPr sz="1100" dirty="0">
                <a:solidFill>
                  <a:srgbClr val="5F5F5F"/>
                </a:solidFill>
                <a:latin typeface="Microsoft YaHei"/>
                <a:cs typeface="Microsoft YaHei"/>
              </a:rPr>
              <a:t>%</a:t>
            </a:r>
            <a:endParaRPr sz="1100">
              <a:latin typeface="Microsoft YaHei"/>
              <a:cs typeface="Microsoft YaHei"/>
            </a:endParaRPr>
          </a:p>
        </p:txBody>
      </p:sp>
      <p:sp>
        <p:nvSpPr>
          <p:cNvPr id="8" name="object 10"/>
          <p:cNvSpPr txBox="1"/>
          <p:nvPr/>
        </p:nvSpPr>
        <p:spPr>
          <a:xfrm>
            <a:off x="7333767" y="4239679"/>
            <a:ext cx="383540" cy="184666"/>
          </a:xfrm>
          <a:prstGeom prst="rect">
            <a:avLst/>
          </a:prstGeom>
        </p:spPr>
        <p:txBody>
          <a:bodyPr vert="horz" wrap="square" lIns="0" tIns="0" rIns="0" bIns="0" rtlCol="0">
            <a:spAutoFit/>
          </a:bodyPr>
          <a:lstStyle/>
          <a:p>
            <a:pPr marL="12700">
              <a:lnSpc>
                <a:spcPct val="100000"/>
              </a:lnSpc>
            </a:pPr>
            <a:r>
              <a:rPr sz="1200" spc="-5" dirty="0" smtClean="0">
                <a:solidFill>
                  <a:srgbClr val="5F5F5F"/>
                </a:solidFill>
                <a:latin typeface="Microsoft YaHei"/>
                <a:cs typeface="Microsoft YaHei"/>
              </a:rPr>
              <a:t>201</a:t>
            </a:r>
            <a:r>
              <a:rPr lang="en-US" sz="1200" spc="-5" dirty="0" smtClean="0">
                <a:solidFill>
                  <a:srgbClr val="5F5F5F"/>
                </a:solidFill>
                <a:latin typeface="Microsoft YaHei"/>
                <a:cs typeface="Microsoft YaHei"/>
              </a:rPr>
              <a:t>7</a:t>
            </a:r>
            <a:endParaRPr sz="1200" dirty="0">
              <a:latin typeface="Microsoft YaHei"/>
              <a:cs typeface="Microsoft YaHei"/>
            </a:endParaRPr>
          </a:p>
        </p:txBody>
      </p:sp>
      <p:sp>
        <p:nvSpPr>
          <p:cNvPr id="9" name="object 11"/>
          <p:cNvSpPr/>
          <p:nvPr/>
        </p:nvSpPr>
        <p:spPr>
          <a:xfrm>
            <a:off x="4972698" y="2059903"/>
            <a:ext cx="2842260" cy="2115185"/>
          </a:xfrm>
          <a:custGeom>
            <a:avLst/>
            <a:gdLst/>
            <a:ahLst/>
            <a:cxnLst/>
            <a:rect l="l" t="t" r="r" b="b"/>
            <a:pathLst>
              <a:path w="2842259" h="2115185">
                <a:moveTo>
                  <a:pt x="2841815" y="2114651"/>
                </a:moveTo>
                <a:lnTo>
                  <a:pt x="0" y="2114651"/>
                </a:lnTo>
                <a:lnTo>
                  <a:pt x="0" y="1189977"/>
                </a:lnTo>
                <a:lnTo>
                  <a:pt x="475602" y="1189977"/>
                </a:lnTo>
                <a:lnTo>
                  <a:pt x="947267" y="910221"/>
                </a:lnTo>
                <a:lnTo>
                  <a:pt x="1422882" y="834034"/>
                </a:lnTo>
                <a:lnTo>
                  <a:pt x="1894547" y="630453"/>
                </a:lnTo>
                <a:lnTo>
                  <a:pt x="2370150" y="325729"/>
                </a:lnTo>
                <a:lnTo>
                  <a:pt x="2841815" y="0"/>
                </a:lnTo>
                <a:lnTo>
                  <a:pt x="2841815" y="2114651"/>
                </a:lnTo>
                <a:close/>
              </a:path>
            </a:pathLst>
          </a:custGeom>
          <a:solidFill>
            <a:srgbClr val="33CCFF"/>
          </a:solidFill>
        </p:spPr>
        <p:txBody>
          <a:bodyPr wrap="square" lIns="0" tIns="0" rIns="0" bIns="0" rtlCol="0"/>
          <a:lstStyle/>
          <a:p>
            <a:endParaRPr/>
          </a:p>
        </p:txBody>
      </p:sp>
      <p:sp>
        <p:nvSpPr>
          <p:cNvPr id="10" name="object 12"/>
          <p:cNvSpPr/>
          <p:nvPr/>
        </p:nvSpPr>
        <p:spPr>
          <a:xfrm>
            <a:off x="4972698" y="3180272"/>
            <a:ext cx="2842260" cy="998219"/>
          </a:xfrm>
          <a:custGeom>
            <a:avLst/>
            <a:gdLst/>
            <a:ahLst/>
            <a:cxnLst/>
            <a:rect l="l" t="t" r="r" b="b"/>
            <a:pathLst>
              <a:path w="2842259" h="998220">
                <a:moveTo>
                  <a:pt x="2841815" y="320484"/>
                </a:moveTo>
                <a:lnTo>
                  <a:pt x="2366213" y="320484"/>
                </a:lnTo>
                <a:lnTo>
                  <a:pt x="2841815" y="0"/>
                </a:lnTo>
                <a:lnTo>
                  <a:pt x="2841815" y="320484"/>
                </a:lnTo>
                <a:close/>
              </a:path>
              <a:path w="2842259" h="998220">
                <a:moveTo>
                  <a:pt x="2214487" y="246926"/>
                </a:moveTo>
                <a:lnTo>
                  <a:pt x="471665" y="246926"/>
                </a:lnTo>
                <a:lnTo>
                  <a:pt x="943330" y="30213"/>
                </a:lnTo>
                <a:lnTo>
                  <a:pt x="1414995" y="178625"/>
                </a:lnTo>
                <a:lnTo>
                  <a:pt x="2073606" y="178625"/>
                </a:lnTo>
                <a:lnTo>
                  <a:pt x="2214487" y="246926"/>
                </a:lnTo>
                <a:close/>
              </a:path>
              <a:path w="2842259" h="998220">
                <a:moveTo>
                  <a:pt x="2073606" y="178625"/>
                </a:moveTo>
                <a:lnTo>
                  <a:pt x="1414995" y="178625"/>
                </a:lnTo>
                <a:lnTo>
                  <a:pt x="1886673" y="87998"/>
                </a:lnTo>
                <a:lnTo>
                  <a:pt x="2073606" y="178625"/>
                </a:lnTo>
                <a:close/>
              </a:path>
              <a:path w="2842259" h="998220">
                <a:moveTo>
                  <a:pt x="2841815" y="998220"/>
                </a:moveTo>
                <a:lnTo>
                  <a:pt x="0" y="998220"/>
                </a:lnTo>
                <a:lnTo>
                  <a:pt x="0" y="182575"/>
                </a:lnTo>
                <a:lnTo>
                  <a:pt x="471665" y="246926"/>
                </a:lnTo>
                <a:lnTo>
                  <a:pt x="2214487" y="246926"/>
                </a:lnTo>
                <a:lnTo>
                  <a:pt x="2366213" y="320484"/>
                </a:lnTo>
                <a:lnTo>
                  <a:pt x="2841815" y="320484"/>
                </a:lnTo>
                <a:lnTo>
                  <a:pt x="2841815" y="998220"/>
                </a:lnTo>
                <a:close/>
              </a:path>
            </a:pathLst>
          </a:custGeom>
          <a:solidFill>
            <a:srgbClr val="FF9900"/>
          </a:solidFill>
        </p:spPr>
        <p:txBody>
          <a:bodyPr wrap="square" lIns="0" tIns="0" rIns="0" bIns="0" rtlCol="0"/>
          <a:lstStyle/>
          <a:p>
            <a:endParaRPr/>
          </a:p>
        </p:txBody>
      </p:sp>
      <p:sp>
        <p:nvSpPr>
          <p:cNvPr id="11" name="object 13"/>
          <p:cNvSpPr/>
          <p:nvPr/>
        </p:nvSpPr>
        <p:spPr>
          <a:xfrm>
            <a:off x="4972698" y="3620274"/>
            <a:ext cx="2842260" cy="558800"/>
          </a:xfrm>
          <a:custGeom>
            <a:avLst/>
            <a:gdLst/>
            <a:ahLst/>
            <a:cxnLst/>
            <a:rect l="l" t="t" r="r" b="b"/>
            <a:pathLst>
              <a:path w="2842259" h="558800">
                <a:moveTo>
                  <a:pt x="2841815" y="558215"/>
                </a:moveTo>
                <a:lnTo>
                  <a:pt x="0" y="558215"/>
                </a:lnTo>
                <a:lnTo>
                  <a:pt x="0" y="0"/>
                </a:lnTo>
                <a:lnTo>
                  <a:pt x="471665" y="158927"/>
                </a:lnTo>
                <a:lnTo>
                  <a:pt x="943330" y="290271"/>
                </a:lnTo>
                <a:lnTo>
                  <a:pt x="1886673" y="290271"/>
                </a:lnTo>
                <a:lnTo>
                  <a:pt x="2366213" y="311289"/>
                </a:lnTo>
                <a:lnTo>
                  <a:pt x="2841815" y="311289"/>
                </a:lnTo>
                <a:lnTo>
                  <a:pt x="2841815" y="558215"/>
                </a:lnTo>
                <a:close/>
              </a:path>
              <a:path w="2842259" h="558800">
                <a:moveTo>
                  <a:pt x="1886673" y="290271"/>
                </a:moveTo>
                <a:lnTo>
                  <a:pt x="943330" y="290271"/>
                </a:lnTo>
                <a:lnTo>
                  <a:pt x="1414995" y="148424"/>
                </a:lnTo>
                <a:lnTo>
                  <a:pt x="1886673" y="290271"/>
                </a:lnTo>
                <a:close/>
              </a:path>
              <a:path w="2842259" h="558800">
                <a:moveTo>
                  <a:pt x="2841815" y="311289"/>
                </a:moveTo>
                <a:lnTo>
                  <a:pt x="2366213" y="311289"/>
                </a:lnTo>
                <a:lnTo>
                  <a:pt x="2841815" y="154990"/>
                </a:lnTo>
                <a:lnTo>
                  <a:pt x="2841815" y="311289"/>
                </a:lnTo>
                <a:close/>
              </a:path>
            </a:pathLst>
          </a:custGeom>
          <a:solidFill>
            <a:srgbClr val="2C4453"/>
          </a:solidFill>
        </p:spPr>
        <p:txBody>
          <a:bodyPr wrap="square" lIns="0" tIns="0" rIns="0" bIns="0" rtlCol="0"/>
          <a:lstStyle/>
          <a:p>
            <a:endParaRPr/>
          </a:p>
        </p:txBody>
      </p:sp>
      <p:sp>
        <p:nvSpPr>
          <p:cNvPr id="12" name="object 14"/>
          <p:cNvSpPr/>
          <p:nvPr/>
        </p:nvSpPr>
        <p:spPr>
          <a:xfrm>
            <a:off x="5447321" y="4273069"/>
            <a:ext cx="1903731" cy="86995"/>
          </a:xfrm>
          <a:custGeom>
            <a:avLst/>
            <a:gdLst/>
            <a:ahLst/>
            <a:cxnLst/>
            <a:rect l="l" t="t" r="r" b="b"/>
            <a:pathLst>
              <a:path w="1903729" h="86995">
                <a:moveTo>
                  <a:pt x="1819706" y="86677"/>
                </a:moveTo>
                <a:lnTo>
                  <a:pt x="1819706" y="57785"/>
                </a:lnTo>
                <a:lnTo>
                  <a:pt x="0" y="57785"/>
                </a:lnTo>
                <a:lnTo>
                  <a:pt x="0" y="28892"/>
                </a:lnTo>
                <a:lnTo>
                  <a:pt x="1819706" y="28892"/>
                </a:lnTo>
                <a:lnTo>
                  <a:pt x="1819706" y="0"/>
                </a:lnTo>
                <a:lnTo>
                  <a:pt x="1903399" y="43332"/>
                </a:lnTo>
                <a:lnTo>
                  <a:pt x="1819706" y="86677"/>
                </a:lnTo>
                <a:close/>
              </a:path>
            </a:pathLst>
          </a:custGeom>
          <a:solidFill>
            <a:srgbClr val="919191"/>
          </a:solidFill>
        </p:spPr>
        <p:txBody>
          <a:bodyPr wrap="square" lIns="0" tIns="0" rIns="0" bIns="0" rtlCol="0"/>
          <a:lstStyle/>
          <a:p>
            <a:endParaRPr/>
          </a:p>
        </p:txBody>
      </p:sp>
      <p:sp>
        <p:nvSpPr>
          <p:cNvPr id="13" name="object 15"/>
          <p:cNvSpPr txBox="1"/>
          <p:nvPr/>
        </p:nvSpPr>
        <p:spPr>
          <a:xfrm>
            <a:off x="4643908" y="3043123"/>
            <a:ext cx="314325"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50</a:t>
            </a:r>
            <a:r>
              <a:rPr sz="1100" dirty="0">
                <a:solidFill>
                  <a:srgbClr val="5F5F5F"/>
                </a:solidFill>
                <a:latin typeface="Microsoft YaHei"/>
                <a:cs typeface="Microsoft YaHei"/>
              </a:rPr>
              <a:t>%</a:t>
            </a:r>
            <a:endParaRPr sz="1100">
              <a:latin typeface="Microsoft YaHei"/>
              <a:cs typeface="Microsoft YaHei"/>
            </a:endParaRPr>
          </a:p>
        </p:txBody>
      </p:sp>
      <p:sp>
        <p:nvSpPr>
          <p:cNvPr id="14" name="object 16"/>
          <p:cNvSpPr txBox="1"/>
          <p:nvPr/>
        </p:nvSpPr>
        <p:spPr>
          <a:xfrm>
            <a:off x="4643907" y="1973986"/>
            <a:ext cx="396240"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100</a:t>
            </a:r>
            <a:r>
              <a:rPr sz="1100" dirty="0">
                <a:solidFill>
                  <a:srgbClr val="5F5F5F"/>
                </a:solidFill>
                <a:latin typeface="Microsoft YaHei"/>
                <a:cs typeface="Microsoft YaHei"/>
              </a:rPr>
              <a:t>%</a:t>
            </a:r>
            <a:endParaRPr sz="1100">
              <a:latin typeface="Microsoft YaHei"/>
              <a:cs typeface="Microsoft YaHei"/>
            </a:endParaRPr>
          </a:p>
        </p:txBody>
      </p:sp>
      <p:sp>
        <p:nvSpPr>
          <p:cNvPr id="15" name="object 17"/>
          <p:cNvSpPr/>
          <p:nvPr/>
        </p:nvSpPr>
        <p:spPr>
          <a:xfrm>
            <a:off x="4963999" y="1919363"/>
            <a:ext cx="3132455" cy="2268220"/>
          </a:xfrm>
          <a:custGeom>
            <a:avLst/>
            <a:gdLst/>
            <a:ahLst/>
            <a:cxnLst/>
            <a:rect l="l" t="t" r="r" b="b"/>
            <a:pathLst>
              <a:path w="3132454" h="2268220">
                <a:moveTo>
                  <a:pt x="3132137" y="2267826"/>
                </a:moveTo>
                <a:lnTo>
                  <a:pt x="4762" y="2267826"/>
                </a:lnTo>
                <a:lnTo>
                  <a:pt x="3289" y="2267597"/>
                </a:lnTo>
                <a:lnTo>
                  <a:pt x="1955" y="2266924"/>
                </a:lnTo>
                <a:lnTo>
                  <a:pt x="901" y="2265870"/>
                </a:lnTo>
                <a:lnTo>
                  <a:pt x="228" y="2264537"/>
                </a:lnTo>
                <a:lnTo>
                  <a:pt x="0" y="2263063"/>
                </a:lnTo>
                <a:lnTo>
                  <a:pt x="0" y="0"/>
                </a:lnTo>
                <a:lnTo>
                  <a:pt x="9525" y="0"/>
                </a:lnTo>
                <a:lnTo>
                  <a:pt x="9525" y="2258301"/>
                </a:lnTo>
                <a:lnTo>
                  <a:pt x="4762" y="2258301"/>
                </a:lnTo>
                <a:lnTo>
                  <a:pt x="9525" y="2263063"/>
                </a:lnTo>
                <a:lnTo>
                  <a:pt x="3132137" y="2263063"/>
                </a:lnTo>
                <a:lnTo>
                  <a:pt x="3132137" y="2267826"/>
                </a:lnTo>
                <a:close/>
              </a:path>
              <a:path w="3132454" h="2268220">
                <a:moveTo>
                  <a:pt x="9525" y="2263063"/>
                </a:moveTo>
                <a:lnTo>
                  <a:pt x="4762" y="2258301"/>
                </a:lnTo>
                <a:lnTo>
                  <a:pt x="9525" y="2258301"/>
                </a:lnTo>
                <a:lnTo>
                  <a:pt x="9525" y="2263063"/>
                </a:lnTo>
                <a:close/>
              </a:path>
              <a:path w="3132454" h="2268220">
                <a:moveTo>
                  <a:pt x="3132137" y="2263063"/>
                </a:moveTo>
                <a:lnTo>
                  <a:pt x="9525" y="2263063"/>
                </a:lnTo>
                <a:lnTo>
                  <a:pt x="9525" y="2258301"/>
                </a:lnTo>
                <a:lnTo>
                  <a:pt x="3132137" y="2258301"/>
                </a:lnTo>
                <a:lnTo>
                  <a:pt x="3132137" y="2263063"/>
                </a:lnTo>
                <a:close/>
              </a:path>
            </a:pathLst>
          </a:custGeom>
          <a:solidFill>
            <a:srgbClr val="333333"/>
          </a:solidFill>
        </p:spPr>
        <p:txBody>
          <a:bodyPr wrap="square" lIns="0" tIns="0" rIns="0" bIns="0" rtlCol="0"/>
          <a:lstStyle/>
          <a:p>
            <a:endParaRPr/>
          </a:p>
        </p:txBody>
      </p:sp>
      <p:sp>
        <p:nvSpPr>
          <p:cNvPr id="16" name="object 18"/>
          <p:cNvSpPr/>
          <p:nvPr/>
        </p:nvSpPr>
        <p:spPr>
          <a:xfrm>
            <a:off x="49687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 name="object 19"/>
          <p:cNvSpPr/>
          <p:nvPr/>
        </p:nvSpPr>
        <p:spPr>
          <a:xfrm>
            <a:off x="50354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 name="object 20"/>
          <p:cNvSpPr/>
          <p:nvPr/>
        </p:nvSpPr>
        <p:spPr>
          <a:xfrm>
            <a:off x="51021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 name="object 21"/>
          <p:cNvSpPr/>
          <p:nvPr/>
        </p:nvSpPr>
        <p:spPr>
          <a:xfrm>
            <a:off x="51687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0" name="object 22"/>
          <p:cNvSpPr/>
          <p:nvPr/>
        </p:nvSpPr>
        <p:spPr>
          <a:xfrm>
            <a:off x="52354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1" name="object 23"/>
          <p:cNvSpPr/>
          <p:nvPr/>
        </p:nvSpPr>
        <p:spPr>
          <a:xfrm>
            <a:off x="53021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2" name="object 24"/>
          <p:cNvSpPr/>
          <p:nvPr/>
        </p:nvSpPr>
        <p:spPr>
          <a:xfrm>
            <a:off x="53688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3" name="object 25"/>
          <p:cNvSpPr/>
          <p:nvPr/>
        </p:nvSpPr>
        <p:spPr>
          <a:xfrm>
            <a:off x="54354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4" name="object 26"/>
          <p:cNvSpPr/>
          <p:nvPr/>
        </p:nvSpPr>
        <p:spPr>
          <a:xfrm>
            <a:off x="55021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5" name="object 27"/>
          <p:cNvSpPr/>
          <p:nvPr/>
        </p:nvSpPr>
        <p:spPr>
          <a:xfrm>
            <a:off x="55688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6" name="object 28"/>
          <p:cNvSpPr/>
          <p:nvPr/>
        </p:nvSpPr>
        <p:spPr>
          <a:xfrm>
            <a:off x="56355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7" name="object 29"/>
          <p:cNvSpPr/>
          <p:nvPr/>
        </p:nvSpPr>
        <p:spPr>
          <a:xfrm>
            <a:off x="57021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8" name="object 30"/>
          <p:cNvSpPr/>
          <p:nvPr/>
        </p:nvSpPr>
        <p:spPr>
          <a:xfrm>
            <a:off x="57688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29" name="object 31"/>
          <p:cNvSpPr/>
          <p:nvPr/>
        </p:nvSpPr>
        <p:spPr>
          <a:xfrm>
            <a:off x="58355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0" name="object 32"/>
          <p:cNvSpPr/>
          <p:nvPr/>
        </p:nvSpPr>
        <p:spPr>
          <a:xfrm>
            <a:off x="59022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1" name="object 33"/>
          <p:cNvSpPr/>
          <p:nvPr/>
        </p:nvSpPr>
        <p:spPr>
          <a:xfrm>
            <a:off x="59688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2" name="object 34"/>
          <p:cNvSpPr/>
          <p:nvPr/>
        </p:nvSpPr>
        <p:spPr>
          <a:xfrm>
            <a:off x="60355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3" name="object 35"/>
          <p:cNvSpPr/>
          <p:nvPr/>
        </p:nvSpPr>
        <p:spPr>
          <a:xfrm>
            <a:off x="61022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4" name="object 36"/>
          <p:cNvSpPr/>
          <p:nvPr/>
        </p:nvSpPr>
        <p:spPr>
          <a:xfrm>
            <a:off x="61689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5" name="object 37"/>
          <p:cNvSpPr/>
          <p:nvPr/>
        </p:nvSpPr>
        <p:spPr>
          <a:xfrm>
            <a:off x="62355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6" name="object 38"/>
          <p:cNvSpPr/>
          <p:nvPr/>
        </p:nvSpPr>
        <p:spPr>
          <a:xfrm>
            <a:off x="630226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7" name="object 39"/>
          <p:cNvSpPr/>
          <p:nvPr/>
        </p:nvSpPr>
        <p:spPr>
          <a:xfrm>
            <a:off x="6368935"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8" name="object 40"/>
          <p:cNvSpPr/>
          <p:nvPr/>
        </p:nvSpPr>
        <p:spPr>
          <a:xfrm>
            <a:off x="64356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39" name="object 41"/>
          <p:cNvSpPr/>
          <p:nvPr/>
        </p:nvSpPr>
        <p:spPr>
          <a:xfrm>
            <a:off x="6502286"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0" name="object 42"/>
          <p:cNvSpPr/>
          <p:nvPr/>
        </p:nvSpPr>
        <p:spPr>
          <a:xfrm>
            <a:off x="6568962"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1" name="object 43"/>
          <p:cNvSpPr/>
          <p:nvPr/>
        </p:nvSpPr>
        <p:spPr>
          <a:xfrm>
            <a:off x="663563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2" name="object 44"/>
          <p:cNvSpPr/>
          <p:nvPr/>
        </p:nvSpPr>
        <p:spPr>
          <a:xfrm>
            <a:off x="67023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3" name="object 45"/>
          <p:cNvSpPr/>
          <p:nvPr/>
        </p:nvSpPr>
        <p:spPr>
          <a:xfrm>
            <a:off x="676898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4" name="object 46"/>
          <p:cNvSpPr/>
          <p:nvPr/>
        </p:nvSpPr>
        <p:spPr>
          <a:xfrm>
            <a:off x="6835662"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5" name="object 47"/>
          <p:cNvSpPr/>
          <p:nvPr/>
        </p:nvSpPr>
        <p:spPr>
          <a:xfrm>
            <a:off x="690233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6" name="object 48"/>
          <p:cNvSpPr/>
          <p:nvPr/>
        </p:nvSpPr>
        <p:spPr>
          <a:xfrm>
            <a:off x="69690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7" name="object 49"/>
          <p:cNvSpPr/>
          <p:nvPr/>
        </p:nvSpPr>
        <p:spPr>
          <a:xfrm>
            <a:off x="703568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8" name="object 50"/>
          <p:cNvSpPr/>
          <p:nvPr/>
        </p:nvSpPr>
        <p:spPr>
          <a:xfrm>
            <a:off x="7102362"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49" name="object 51"/>
          <p:cNvSpPr/>
          <p:nvPr/>
        </p:nvSpPr>
        <p:spPr>
          <a:xfrm>
            <a:off x="716903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0" name="object 52"/>
          <p:cNvSpPr/>
          <p:nvPr/>
        </p:nvSpPr>
        <p:spPr>
          <a:xfrm>
            <a:off x="72357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1" name="object 53"/>
          <p:cNvSpPr/>
          <p:nvPr/>
        </p:nvSpPr>
        <p:spPr>
          <a:xfrm>
            <a:off x="730238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2" name="object 54"/>
          <p:cNvSpPr/>
          <p:nvPr/>
        </p:nvSpPr>
        <p:spPr>
          <a:xfrm>
            <a:off x="7369062"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3" name="object 55"/>
          <p:cNvSpPr/>
          <p:nvPr/>
        </p:nvSpPr>
        <p:spPr>
          <a:xfrm>
            <a:off x="743573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4" name="object 56"/>
          <p:cNvSpPr/>
          <p:nvPr/>
        </p:nvSpPr>
        <p:spPr>
          <a:xfrm>
            <a:off x="75024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5" name="object 57"/>
          <p:cNvSpPr/>
          <p:nvPr/>
        </p:nvSpPr>
        <p:spPr>
          <a:xfrm>
            <a:off x="756908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6" name="object 58"/>
          <p:cNvSpPr/>
          <p:nvPr/>
        </p:nvSpPr>
        <p:spPr>
          <a:xfrm>
            <a:off x="7635762"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7" name="object 59"/>
          <p:cNvSpPr/>
          <p:nvPr/>
        </p:nvSpPr>
        <p:spPr>
          <a:xfrm>
            <a:off x="770243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8" name="object 60"/>
          <p:cNvSpPr/>
          <p:nvPr/>
        </p:nvSpPr>
        <p:spPr>
          <a:xfrm>
            <a:off x="7769111"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59" name="object 61"/>
          <p:cNvSpPr/>
          <p:nvPr/>
        </p:nvSpPr>
        <p:spPr>
          <a:xfrm>
            <a:off x="7835787" y="259316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0" name="object 62"/>
          <p:cNvSpPr/>
          <p:nvPr/>
        </p:nvSpPr>
        <p:spPr>
          <a:xfrm>
            <a:off x="7902462" y="2593162"/>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61" name="object 63"/>
          <p:cNvSpPr/>
          <p:nvPr/>
        </p:nvSpPr>
        <p:spPr>
          <a:xfrm>
            <a:off x="49687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2" name="object 64"/>
          <p:cNvSpPr/>
          <p:nvPr/>
        </p:nvSpPr>
        <p:spPr>
          <a:xfrm>
            <a:off x="50354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3" name="object 65"/>
          <p:cNvSpPr/>
          <p:nvPr/>
        </p:nvSpPr>
        <p:spPr>
          <a:xfrm>
            <a:off x="51021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4" name="object 66"/>
          <p:cNvSpPr/>
          <p:nvPr/>
        </p:nvSpPr>
        <p:spPr>
          <a:xfrm>
            <a:off x="51687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5" name="object 67"/>
          <p:cNvSpPr/>
          <p:nvPr/>
        </p:nvSpPr>
        <p:spPr>
          <a:xfrm>
            <a:off x="52354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6" name="object 68"/>
          <p:cNvSpPr/>
          <p:nvPr/>
        </p:nvSpPr>
        <p:spPr>
          <a:xfrm>
            <a:off x="53021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7" name="object 69"/>
          <p:cNvSpPr/>
          <p:nvPr/>
        </p:nvSpPr>
        <p:spPr>
          <a:xfrm>
            <a:off x="53688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8" name="object 70"/>
          <p:cNvSpPr/>
          <p:nvPr/>
        </p:nvSpPr>
        <p:spPr>
          <a:xfrm>
            <a:off x="54354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69" name="object 71"/>
          <p:cNvSpPr/>
          <p:nvPr/>
        </p:nvSpPr>
        <p:spPr>
          <a:xfrm>
            <a:off x="55021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0" name="object 72"/>
          <p:cNvSpPr/>
          <p:nvPr/>
        </p:nvSpPr>
        <p:spPr>
          <a:xfrm>
            <a:off x="55688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1" name="object 73"/>
          <p:cNvSpPr/>
          <p:nvPr/>
        </p:nvSpPr>
        <p:spPr>
          <a:xfrm>
            <a:off x="56355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2" name="object 74"/>
          <p:cNvSpPr/>
          <p:nvPr/>
        </p:nvSpPr>
        <p:spPr>
          <a:xfrm>
            <a:off x="57021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3" name="object 75"/>
          <p:cNvSpPr/>
          <p:nvPr/>
        </p:nvSpPr>
        <p:spPr>
          <a:xfrm>
            <a:off x="57688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4" name="object 76"/>
          <p:cNvSpPr/>
          <p:nvPr/>
        </p:nvSpPr>
        <p:spPr>
          <a:xfrm>
            <a:off x="58355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5" name="object 77"/>
          <p:cNvSpPr/>
          <p:nvPr/>
        </p:nvSpPr>
        <p:spPr>
          <a:xfrm>
            <a:off x="59022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6" name="object 78"/>
          <p:cNvSpPr/>
          <p:nvPr/>
        </p:nvSpPr>
        <p:spPr>
          <a:xfrm>
            <a:off x="59688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7" name="object 79"/>
          <p:cNvSpPr/>
          <p:nvPr/>
        </p:nvSpPr>
        <p:spPr>
          <a:xfrm>
            <a:off x="60355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8" name="object 80"/>
          <p:cNvSpPr/>
          <p:nvPr/>
        </p:nvSpPr>
        <p:spPr>
          <a:xfrm>
            <a:off x="61022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79" name="object 81"/>
          <p:cNvSpPr/>
          <p:nvPr/>
        </p:nvSpPr>
        <p:spPr>
          <a:xfrm>
            <a:off x="61689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0" name="object 82"/>
          <p:cNvSpPr/>
          <p:nvPr/>
        </p:nvSpPr>
        <p:spPr>
          <a:xfrm>
            <a:off x="62355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1" name="object 83"/>
          <p:cNvSpPr/>
          <p:nvPr/>
        </p:nvSpPr>
        <p:spPr>
          <a:xfrm>
            <a:off x="630226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2" name="object 84"/>
          <p:cNvSpPr/>
          <p:nvPr/>
        </p:nvSpPr>
        <p:spPr>
          <a:xfrm>
            <a:off x="6368935"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3" name="object 85"/>
          <p:cNvSpPr/>
          <p:nvPr/>
        </p:nvSpPr>
        <p:spPr>
          <a:xfrm>
            <a:off x="64356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4" name="object 86"/>
          <p:cNvSpPr/>
          <p:nvPr/>
        </p:nvSpPr>
        <p:spPr>
          <a:xfrm>
            <a:off x="6502286"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5" name="object 87"/>
          <p:cNvSpPr/>
          <p:nvPr/>
        </p:nvSpPr>
        <p:spPr>
          <a:xfrm>
            <a:off x="6568962"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6" name="object 88"/>
          <p:cNvSpPr/>
          <p:nvPr/>
        </p:nvSpPr>
        <p:spPr>
          <a:xfrm>
            <a:off x="663563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7" name="object 89"/>
          <p:cNvSpPr/>
          <p:nvPr/>
        </p:nvSpPr>
        <p:spPr>
          <a:xfrm>
            <a:off x="67023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8" name="object 90"/>
          <p:cNvSpPr/>
          <p:nvPr/>
        </p:nvSpPr>
        <p:spPr>
          <a:xfrm>
            <a:off x="676898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89" name="object 91"/>
          <p:cNvSpPr/>
          <p:nvPr/>
        </p:nvSpPr>
        <p:spPr>
          <a:xfrm>
            <a:off x="6835662"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0" name="object 92"/>
          <p:cNvSpPr/>
          <p:nvPr/>
        </p:nvSpPr>
        <p:spPr>
          <a:xfrm>
            <a:off x="690233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1" name="object 93"/>
          <p:cNvSpPr/>
          <p:nvPr/>
        </p:nvSpPr>
        <p:spPr>
          <a:xfrm>
            <a:off x="69690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2" name="object 94"/>
          <p:cNvSpPr/>
          <p:nvPr/>
        </p:nvSpPr>
        <p:spPr>
          <a:xfrm>
            <a:off x="703568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3" name="object 95"/>
          <p:cNvSpPr/>
          <p:nvPr/>
        </p:nvSpPr>
        <p:spPr>
          <a:xfrm>
            <a:off x="7102362"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4" name="object 96"/>
          <p:cNvSpPr/>
          <p:nvPr/>
        </p:nvSpPr>
        <p:spPr>
          <a:xfrm>
            <a:off x="716903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5" name="object 97"/>
          <p:cNvSpPr/>
          <p:nvPr/>
        </p:nvSpPr>
        <p:spPr>
          <a:xfrm>
            <a:off x="72357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6" name="object 98"/>
          <p:cNvSpPr/>
          <p:nvPr/>
        </p:nvSpPr>
        <p:spPr>
          <a:xfrm>
            <a:off x="730238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7" name="object 99"/>
          <p:cNvSpPr/>
          <p:nvPr/>
        </p:nvSpPr>
        <p:spPr>
          <a:xfrm>
            <a:off x="7369062"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8" name="object 100"/>
          <p:cNvSpPr/>
          <p:nvPr/>
        </p:nvSpPr>
        <p:spPr>
          <a:xfrm>
            <a:off x="743573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99" name="object 101"/>
          <p:cNvSpPr/>
          <p:nvPr/>
        </p:nvSpPr>
        <p:spPr>
          <a:xfrm>
            <a:off x="75024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0" name="object 102"/>
          <p:cNvSpPr/>
          <p:nvPr/>
        </p:nvSpPr>
        <p:spPr>
          <a:xfrm>
            <a:off x="756908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1" name="object 103"/>
          <p:cNvSpPr/>
          <p:nvPr/>
        </p:nvSpPr>
        <p:spPr>
          <a:xfrm>
            <a:off x="7635762"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2" name="object 104"/>
          <p:cNvSpPr/>
          <p:nvPr/>
        </p:nvSpPr>
        <p:spPr>
          <a:xfrm>
            <a:off x="770243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3" name="object 105"/>
          <p:cNvSpPr/>
          <p:nvPr/>
        </p:nvSpPr>
        <p:spPr>
          <a:xfrm>
            <a:off x="7769111"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4" name="object 106"/>
          <p:cNvSpPr/>
          <p:nvPr/>
        </p:nvSpPr>
        <p:spPr>
          <a:xfrm>
            <a:off x="7835787" y="3108032"/>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5" name="object 107"/>
          <p:cNvSpPr/>
          <p:nvPr/>
        </p:nvSpPr>
        <p:spPr>
          <a:xfrm>
            <a:off x="7902462" y="3108032"/>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106" name="object 108"/>
          <p:cNvSpPr/>
          <p:nvPr/>
        </p:nvSpPr>
        <p:spPr>
          <a:xfrm>
            <a:off x="49687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7" name="object 109"/>
          <p:cNvSpPr/>
          <p:nvPr/>
        </p:nvSpPr>
        <p:spPr>
          <a:xfrm>
            <a:off x="50354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8" name="object 110"/>
          <p:cNvSpPr/>
          <p:nvPr/>
        </p:nvSpPr>
        <p:spPr>
          <a:xfrm>
            <a:off x="51021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09" name="object 111"/>
          <p:cNvSpPr/>
          <p:nvPr/>
        </p:nvSpPr>
        <p:spPr>
          <a:xfrm>
            <a:off x="51687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0" name="object 112"/>
          <p:cNvSpPr/>
          <p:nvPr/>
        </p:nvSpPr>
        <p:spPr>
          <a:xfrm>
            <a:off x="52354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1" name="object 113"/>
          <p:cNvSpPr/>
          <p:nvPr/>
        </p:nvSpPr>
        <p:spPr>
          <a:xfrm>
            <a:off x="53021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2" name="object 114"/>
          <p:cNvSpPr/>
          <p:nvPr/>
        </p:nvSpPr>
        <p:spPr>
          <a:xfrm>
            <a:off x="53688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3" name="object 115"/>
          <p:cNvSpPr/>
          <p:nvPr/>
        </p:nvSpPr>
        <p:spPr>
          <a:xfrm>
            <a:off x="54354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4" name="object 116"/>
          <p:cNvSpPr/>
          <p:nvPr/>
        </p:nvSpPr>
        <p:spPr>
          <a:xfrm>
            <a:off x="55021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5" name="object 117"/>
          <p:cNvSpPr/>
          <p:nvPr/>
        </p:nvSpPr>
        <p:spPr>
          <a:xfrm>
            <a:off x="55688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6" name="object 118"/>
          <p:cNvSpPr/>
          <p:nvPr/>
        </p:nvSpPr>
        <p:spPr>
          <a:xfrm>
            <a:off x="56355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7" name="object 119"/>
          <p:cNvSpPr/>
          <p:nvPr/>
        </p:nvSpPr>
        <p:spPr>
          <a:xfrm>
            <a:off x="57021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8" name="object 120"/>
          <p:cNvSpPr/>
          <p:nvPr/>
        </p:nvSpPr>
        <p:spPr>
          <a:xfrm>
            <a:off x="57688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19" name="object 121"/>
          <p:cNvSpPr/>
          <p:nvPr/>
        </p:nvSpPr>
        <p:spPr>
          <a:xfrm>
            <a:off x="58355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0" name="object 122"/>
          <p:cNvSpPr/>
          <p:nvPr/>
        </p:nvSpPr>
        <p:spPr>
          <a:xfrm>
            <a:off x="59022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1" name="object 123"/>
          <p:cNvSpPr/>
          <p:nvPr/>
        </p:nvSpPr>
        <p:spPr>
          <a:xfrm>
            <a:off x="59688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2" name="object 124"/>
          <p:cNvSpPr/>
          <p:nvPr/>
        </p:nvSpPr>
        <p:spPr>
          <a:xfrm>
            <a:off x="60355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3" name="object 125"/>
          <p:cNvSpPr/>
          <p:nvPr/>
        </p:nvSpPr>
        <p:spPr>
          <a:xfrm>
            <a:off x="61022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4" name="object 126"/>
          <p:cNvSpPr/>
          <p:nvPr/>
        </p:nvSpPr>
        <p:spPr>
          <a:xfrm>
            <a:off x="61689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5" name="object 127"/>
          <p:cNvSpPr/>
          <p:nvPr/>
        </p:nvSpPr>
        <p:spPr>
          <a:xfrm>
            <a:off x="62355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6" name="object 128"/>
          <p:cNvSpPr/>
          <p:nvPr/>
        </p:nvSpPr>
        <p:spPr>
          <a:xfrm>
            <a:off x="630226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7" name="object 129"/>
          <p:cNvSpPr/>
          <p:nvPr/>
        </p:nvSpPr>
        <p:spPr>
          <a:xfrm>
            <a:off x="6368935"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8" name="object 130"/>
          <p:cNvSpPr/>
          <p:nvPr/>
        </p:nvSpPr>
        <p:spPr>
          <a:xfrm>
            <a:off x="64356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29" name="object 131"/>
          <p:cNvSpPr/>
          <p:nvPr/>
        </p:nvSpPr>
        <p:spPr>
          <a:xfrm>
            <a:off x="6502286"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0" name="object 132"/>
          <p:cNvSpPr/>
          <p:nvPr/>
        </p:nvSpPr>
        <p:spPr>
          <a:xfrm>
            <a:off x="6568962"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1" name="object 133"/>
          <p:cNvSpPr/>
          <p:nvPr/>
        </p:nvSpPr>
        <p:spPr>
          <a:xfrm>
            <a:off x="663563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2" name="object 134"/>
          <p:cNvSpPr/>
          <p:nvPr/>
        </p:nvSpPr>
        <p:spPr>
          <a:xfrm>
            <a:off x="67023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3" name="object 135"/>
          <p:cNvSpPr/>
          <p:nvPr/>
        </p:nvSpPr>
        <p:spPr>
          <a:xfrm>
            <a:off x="676898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4" name="object 136"/>
          <p:cNvSpPr/>
          <p:nvPr/>
        </p:nvSpPr>
        <p:spPr>
          <a:xfrm>
            <a:off x="6835662"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5" name="object 137"/>
          <p:cNvSpPr/>
          <p:nvPr/>
        </p:nvSpPr>
        <p:spPr>
          <a:xfrm>
            <a:off x="690233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6" name="object 138"/>
          <p:cNvSpPr/>
          <p:nvPr/>
        </p:nvSpPr>
        <p:spPr>
          <a:xfrm>
            <a:off x="69690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7" name="object 139"/>
          <p:cNvSpPr/>
          <p:nvPr/>
        </p:nvSpPr>
        <p:spPr>
          <a:xfrm>
            <a:off x="703568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8" name="object 140"/>
          <p:cNvSpPr/>
          <p:nvPr/>
        </p:nvSpPr>
        <p:spPr>
          <a:xfrm>
            <a:off x="7102362"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39" name="object 141"/>
          <p:cNvSpPr/>
          <p:nvPr/>
        </p:nvSpPr>
        <p:spPr>
          <a:xfrm>
            <a:off x="716903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0" name="object 142"/>
          <p:cNvSpPr/>
          <p:nvPr/>
        </p:nvSpPr>
        <p:spPr>
          <a:xfrm>
            <a:off x="72357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1" name="object 143"/>
          <p:cNvSpPr/>
          <p:nvPr/>
        </p:nvSpPr>
        <p:spPr>
          <a:xfrm>
            <a:off x="730238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2" name="object 144"/>
          <p:cNvSpPr/>
          <p:nvPr/>
        </p:nvSpPr>
        <p:spPr>
          <a:xfrm>
            <a:off x="7369062"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3" name="object 145"/>
          <p:cNvSpPr/>
          <p:nvPr/>
        </p:nvSpPr>
        <p:spPr>
          <a:xfrm>
            <a:off x="743573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4" name="object 146"/>
          <p:cNvSpPr/>
          <p:nvPr/>
        </p:nvSpPr>
        <p:spPr>
          <a:xfrm>
            <a:off x="75024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5" name="object 147"/>
          <p:cNvSpPr/>
          <p:nvPr/>
        </p:nvSpPr>
        <p:spPr>
          <a:xfrm>
            <a:off x="756908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6" name="object 148"/>
          <p:cNvSpPr/>
          <p:nvPr/>
        </p:nvSpPr>
        <p:spPr>
          <a:xfrm>
            <a:off x="7635762"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7" name="object 149"/>
          <p:cNvSpPr/>
          <p:nvPr/>
        </p:nvSpPr>
        <p:spPr>
          <a:xfrm>
            <a:off x="770243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8" name="object 150"/>
          <p:cNvSpPr/>
          <p:nvPr/>
        </p:nvSpPr>
        <p:spPr>
          <a:xfrm>
            <a:off x="7769111"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49" name="object 151"/>
          <p:cNvSpPr/>
          <p:nvPr/>
        </p:nvSpPr>
        <p:spPr>
          <a:xfrm>
            <a:off x="7835787" y="3633406"/>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0" name="object 152"/>
          <p:cNvSpPr/>
          <p:nvPr/>
        </p:nvSpPr>
        <p:spPr>
          <a:xfrm>
            <a:off x="7902462" y="3633406"/>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151" name="object 153"/>
          <p:cNvSpPr/>
          <p:nvPr/>
        </p:nvSpPr>
        <p:spPr>
          <a:xfrm>
            <a:off x="49687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2" name="object 154"/>
          <p:cNvSpPr/>
          <p:nvPr/>
        </p:nvSpPr>
        <p:spPr>
          <a:xfrm>
            <a:off x="50354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3" name="object 155"/>
          <p:cNvSpPr/>
          <p:nvPr/>
        </p:nvSpPr>
        <p:spPr>
          <a:xfrm>
            <a:off x="51021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4" name="object 156"/>
          <p:cNvSpPr/>
          <p:nvPr/>
        </p:nvSpPr>
        <p:spPr>
          <a:xfrm>
            <a:off x="51687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5" name="object 157"/>
          <p:cNvSpPr/>
          <p:nvPr/>
        </p:nvSpPr>
        <p:spPr>
          <a:xfrm>
            <a:off x="52354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6" name="object 158"/>
          <p:cNvSpPr/>
          <p:nvPr/>
        </p:nvSpPr>
        <p:spPr>
          <a:xfrm>
            <a:off x="53021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7" name="object 159"/>
          <p:cNvSpPr/>
          <p:nvPr/>
        </p:nvSpPr>
        <p:spPr>
          <a:xfrm>
            <a:off x="53688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8" name="object 160"/>
          <p:cNvSpPr/>
          <p:nvPr/>
        </p:nvSpPr>
        <p:spPr>
          <a:xfrm>
            <a:off x="54354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59" name="object 161"/>
          <p:cNvSpPr/>
          <p:nvPr/>
        </p:nvSpPr>
        <p:spPr>
          <a:xfrm>
            <a:off x="55021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0" name="object 162"/>
          <p:cNvSpPr/>
          <p:nvPr/>
        </p:nvSpPr>
        <p:spPr>
          <a:xfrm>
            <a:off x="55688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1" name="object 163"/>
          <p:cNvSpPr/>
          <p:nvPr/>
        </p:nvSpPr>
        <p:spPr>
          <a:xfrm>
            <a:off x="56355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2" name="object 164"/>
          <p:cNvSpPr/>
          <p:nvPr/>
        </p:nvSpPr>
        <p:spPr>
          <a:xfrm>
            <a:off x="57021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3" name="object 165"/>
          <p:cNvSpPr/>
          <p:nvPr/>
        </p:nvSpPr>
        <p:spPr>
          <a:xfrm>
            <a:off x="57688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4" name="object 166"/>
          <p:cNvSpPr/>
          <p:nvPr/>
        </p:nvSpPr>
        <p:spPr>
          <a:xfrm>
            <a:off x="58355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5" name="object 167"/>
          <p:cNvSpPr/>
          <p:nvPr/>
        </p:nvSpPr>
        <p:spPr>
          <a:xfrm>
            <a:off x="59022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6" name="object 168"/>
          <p:cNvSpPr/>
          <p:nvPr/>
        </p:nvSpPr>
        <p:spPr>
          <a:xfrm>
            <a:off x="59688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7" name="object 169"/>
          <p:cNvSpPr/>
          <p:nvPr/>
        </p:nvSpPr>
        <p:spPr>
          <a:xfrm>
            <a:off x="60355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8" name="object 170"/>
          <p:cNvSpPr/>
          <p:nvPr/>
        </p:nvSpPr>
        <p:spPr>
          <a:xfrm>
            <a:off x="61022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69" name="object 171"/>
          <p:cNvSpPr/>
          <p:nvPr/>
        </p:nvSpPr>
        <p:spPr>
          <a:xfrm>
            <a:off x="61689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0" name="object 172"/>
          <p:cNvSpPr/>
          <p:nvPr/>
        </p:nvSpPr>
        <p:spPr>
          <a:xfrm>
            <a:off x="62355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1" name="object 173"/>
          <p:cNvSpPr/>
          <p:nvPr/>
        </p:nvSpPr>
        <p:spPr>
          <a:xfrm>
            <a:off x="630226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2" name="object 174"/>
          <p:cNvSpPr/>
          <p:nvPr/>
        </p:nvSpPr>
        <p:spPr>
          <a:xfrm>
            <a:off x="6368935"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3" name="object 175"/>
          <p:cNvSpPr/>
          <p:nvPr/>
        </p:nvSpPr>
        <p:spPr>
          <a:xfrm>
            <a:off x="64356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4" name="object 176"/>
          <p:cNvSpPr/>
          <p:nvPr/>
        </p:nvSpPr>
        <p:spPr>
          <a:xfrm>
            <a:off x="6502286"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5" name="object 177"/>
          <p:cNvSpPr/>
          <p:nvPr/>
        </p:nvSpPr>
        <p:spPr>
          <a:xfrm>
            <a:off x="6568962"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6" name="object 178"/>
          <p:cNvSpPr/>
          <p:nvPr/>
        </p:nvSpPr>
        <p:spPr>
          <a:xfrm>
            <a:off x="663563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7" name="object 179"/>
          <p:cNvSpPr/>
          <p:nvPr/>
        </p:nvSpPr>
        <p:spPr>
          <a:xfrm>
            <a:off x="67023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8" name="object 180"/>
          <p:cNvSpPr/>
          <p:nvPr/>
        </p:nvSpPr>
        <p:spPr>
          <a:xfrm>
            <a:off x="676898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79" name="object 181"/>
          <p:cNvSpPr/>
          <p:nvPr/>
        </p:nvSpPr>
        <p:spPr>
          <a:xfrm>
            <a:off x="6835662"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0" name="object 182"/>
          <p:cNvSpPr/>
          <p:nvPr/>
        </p:nvSpPr>
        <p:spPr>
          <a:xfrm>
            <a:off x="690233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1" name="object 183"/>
          <p:cNvSpPr/>
          <p:nvPr/>
        </p:nvSpPr>
        <p:spPr>
          <a:xfrm>
            <a:off x="69690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2" name="object 184"/>
          <p:cNvSpPr/>
          <p:nvPr/>
        </p:nvSpPr>
        <p:spPr>
          <a:xfrm>
            <a:off x="703568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3" name="object 185"/>
          <p:cNvSpPr/>
          <p:nvPr/>
        </p:nvSpPr>
        <p:spPr>
          <a:xfrm>
            <a:off x="7102362"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4" name="object 186"/>
          <p:cNvSpPr/>
          <p:nvPr/>
        </p:nvSpPr>
        <p:spPr>
          <a:xfrm>
            <a:off x="716903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5" name="object 187"/>
          <p:cNvSpPr/>
          <p:nvPr/>
        </p:nvSpPr>
        <p:spPr>
          <a:xfrm>
            <a:off x="72357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6" name="object 188"/>
          <p:cNvSpPr/>
          <p:nvPr/>
        </p:nvSpPr>
        <p:spPr>
          <a:xfrm>
            <a:off x="730238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7" name="object 189"/>
          <p:cNvSpPr/>
          <p:nvPr/>
        </p:nvSpPr>
        <p:spPr>
          <a:xfrm>
            <a:off x="7369062"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8" name="object 190"/>
          <p:cNvSpPr/>
          <p:nvPr/>
        </p:nvSpPr>
        <p:spPr>
          <a:xfrm>
            <a:off x="743573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89" name="object 191"/>
          <p:cNvSpPr/>
          <p:nvPr/>
        </p:nvSpPr>
        <p:spPr>
          <a:xfrm>
            <a:off x="75024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0" name="object 192"/>
          <p:cNvSpPr/>
          <p:nvPr/>
        </p:nvSpPr>
        <p:spPr>
          <a:xfrm>
            <a:off x="756908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1" name="object 193"/>
          <p:cNvSpPr/>
          <p:nvPr/>
        </p:nvSpPr>
        <p:spPr>
          <a:xfrm>
            <a:off x="7635762"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2" name="object 194"/>
          <p:cNvSpPr/>
          <p:nvPr/>
        </p:nvSpPr>
        <p:spPr>
          <a:xfrm>
            <a:off x="770243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3" name="object 195"/>
          <p:cNvSpPr/>
          <p:nvPr/>
        </p:nvSpPr>
        <p:spPr>
          <a:xfrm>
            <a:off x="7769111"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4" name="object 196"/>
          <p:cNvSpPr/>
          <p:nvPr/>
        </p:nvSpPr>
        <p:spPr>
          <a:xfrm>
            <a:off x="7835787" y="2059901"/>
            <a:ext cx="38100" cy="0"/>
          </a:xfrm>
          <a:custGeom>
            <a:avLst/>
            <a:gdLst/>
            <a:ahLst/>
            <a:cxnLst/>
            <a:rect l="l" t="t" r="r" b="b"/>
            <a:pathLst>
              <a:path w="38100">
                <a:moveTo>
                  <a:pt x="0" y="0"/>
                </a:moveTo>
                <a:lnTo>
                  <a:pt x="38100" y="0"/>
                </a:lnTo>
              </a:path>
            </a:pathLst>
          </a:custGeom>
          <a:ln w="9525">
            <a:solidFill>
              <a:srgbClr val="333333"/>
            </a:solidFill>
          </a:ln>
        </p:spPr>
        <p:txBody>
          <a:bodyPr wrap="square" lIns="0" tIns="0" rIns="0" bIns="0" rtlCol="0"/>
          <a:lstStyle/>
          <a:p>
            <a:endParaRPr/>
          </a:p>
        </p:txBody>
      </p:sp>
      <p:sp>
        <p:nvSpPr>
          <p:cNvPr id="195" name="object 197"/>
          <p:cNvSpPr/>
          <p:nvPr/>
        </p:nvSpPr>
        <p:spPr>
          <a:xfrm>
            <a:off x="7902462" y="2059901"/>
            <a:ext cx="14604" cy="0"/>
          </a:xfrm>
          <a:custGeom>
            <a:avLst/>
            <a:gdLst/>
            <a:ahLst/>
            <a:cxnLst/>
            <a:rect l="l" t="t" r="r" b="b"/>
            <a:pathLst>
              <a:path w="14604">
                <a:moveTo>
                  <a:pt x="0" y="0"/>
                </a:moveTo>
                <a:lnTo>
                  <a:pt x="14465" y="0"/>
                </a:lnTo>
              </a:path>
            </a:pathLst>
          </a:custGeom>
          <a:ln w="9525">
            <a:solidFill>
              <a:srgbClr val="333333"/>
            </a:solidFill>
          </a:ln>
        </p:spPr>
        <p:txBody>
          <a:bodyPr wrap="square" lIns="0" tIns="0" rIns="0" bIns="0" rtlCol="0"/>
          <a:lstStyle/>
          <a:p>
            <a:endParaRPr/>
          </a:p>
        </p:txBody>
      </p:sp>
      <p:sp>
        <p:nvSpPr>
          <p:cNvPr id="196" name="object 198"/>
          <p:cNvSpPr/>
          <p:nvPr/>
        </p:nvSpPr>
        <p:spPr>
          <a:xfrm>
            <a:off x="1115567" y="2731007"/>
            <a:ext cx="167640" cy="1408430"/>
          </a:xfrm>
          <a:custGeom>
            <a:avLst/>
            <a:gdLst/>
            <a:ahLst/>
            <a:cxnLst/>
            <a:rect l="l" t="t" r="r" b="b"/>
            <a:pathLst>
              <a:path w="167640" h="1408429">
                <a:moveTo>
                  <a:pt x="0" y="0"/>
                </a:moveTo>
                <a:lnTo>
                  <a:pt x="167640" y="0"/>
                </a:lnTo>
                <a:lnTo>
                  <a:pt x="167640" y="1408176"/>
                </a:lnTo>
                <a:lnTo>
                  <a:pt x="0" y="1408176"/>
                </a:lnTo>
                <a:lnTo>
                  <a:pt x="0" y="0"/>
                </a:lnTo>
                <a:close/>
              </a:path>
            </a:pathLst>
          </a:custGeom>
          <a:solidFill>
            <a:srgbClr val="33CDFF"/>
          </a:solidFill>
        </p:spPr>
        <p:txBody>
          <a:bodyPr wrap="square" lIns="0" tIns="0" rIns="0" bIns="0" rtlCol="0"/>
          <a:lstStyle/>
          <a:p>
            <a:endParaRPr/>
          </a:p>
        </p:txBody>
      </p:sp>
      <p:sp>
        <p:nvSpPr>
          <p:cNvPr id="197" name="object 199"/>
          <p:cNvSpPr/>
          <p:nvPr/>
        </p:nvSpPr>
        <p:spPr>
          <a:xfrm>
            <a:off x="1283208" y="3259837"/>
            <a:ext cx="167640" cy="879475"/>
          </a:xfrm>
          <a:custGeom>
            <a:avLst/>
            <a:gdLst/>
            <a:ahLst/>
            <a:cxnLst/>
            <a:rect l="l" t="t" r="r" b="b"/>
            <a:pathLst>
              <a:path w="167640" h="879475">
                <a:moveTo>
                  <a:pt x="0" y="0"/>
                </a:moveTo>
                <a:lnTo>
                  <a:pt x="167640" y="0"/>
                </a:lnTo>
                <a:lnTo>
                  <a:pt x="167640" y="879348"/>
                </a:lnTo>
                <a:lnTo>
                  <a:pt x="0" y="879348"/>
                </a:lnTo>
                <a:lnTo>
                  <a:pt x="0" y="0"/>
                </a:lnTo>
                <a:close/>
              </a:path>
            </a:pathLst>
          </a:custGeom>
          <a:solidFill>
            <a:srgbClr val="FF9900"/>
          </a:solidFill>
        </p:spPr>
        <p:txBody>
          <a:bodyPr wrap="square" lIns="0" tIns="0" rIns="0" bIns="0" rtlCol="0"/>
          <a:lstStyle/>
          <a:p>
            <a:endParaRPr/>
          </a:p>
        </p:txBody>
      </p:sp>
      <p:sp>
        <p:nvSpPr>
          <p:cNvPr id="198" name="object 200"/>
          <p:cNvSpPr/>
          <p:nvPr/>
        </p:nvSpPr>
        <p:spPr>
          <a:xfrm>
            <a:off x="1824229" y="2991611"/>
            <a:ext cx="169545" cy="1148080"/>
          </a:xfrm>
          <a:custGeom>
            <a:avLst/>
            <a:gdLst/>
            <a:ahLst/>
            <a:cxnLst/>
            <a:rect l="l" t="t" r="r" b="b"/>
            <a:pathLst>
              <a:path w="169544" h="1148079">
                <a:moveTo>
                  <a:pt x="0" y="0"/>
                </a:moveTo>
                <a:lnTo>
                  <a:pt x="169163" y="0"/>
                </a:lnTo>
                <a:lnTo>
                  <a:pt x="169163" y="1147572"/>
                </a:lnTo>
                <a:lnTo>
                  <a:pt x="0" y="1147572"/>
                </a:lnTo>
                <a:lnTo>
                  <a:pt x="0" y="0"/>
                </a:lnTo>
                <a:close/>
              </a:path>
            </a:pathLst>
          </a:custGeom>
          <a:solidFill>
            <a:srgbClr val="33CCFF"/>
          </a:solidFill>
        </p:spPr>
        <p:txBody>
          <a:bodyPr wrap="square" lIns="0" tIns="0" rIns="0" bIns="0" rtlCol="0"/>
          <a:lstStyle/>
          <a:p>
            <a:endParaRPr/>
          </a:p>
        </p:txBody>
      </p:sp>
      <p:sp>
        <p:nvSpPr>
          <p:cNvPr id="199" name="object 201"/>
          <p:cNvSpPr/>
          <p:nvPr/>
        </p:nvSpPr>
        <p:spPr>
          <a:xfrm>
            <a:off x="1991869" y="2455164"/>
            <a:ext cx="169545" cy="1684020"/>
          </a:xfrm>
          <a:custGeom>
            <a:avLst/>
            <a:gdLst/>
            <a:ahLst/>
            <a:cxnLst/>
            <a:rect l="l" t="t" r="r" b="b"/>
            <a:pathLst>
              <a:path w="169544" h="1684020">
                <a:moveTo>
                  <a:pt x="0" y="0"/>
                </a:moveTo>
                <a:lnTo>
                  <a:pt x="169163" y="0"/>
                </a:lnTo>
                <a:lnTo>
                  <a:pt x="169163" y="1684019"/>
                </a:lnTo>
                <a:lnTo>
                  <a:pt x="0" y="1684019"/>
                </a:lnTo>
                <a:lnTo>
                  <a:pt x="0" y="0"/>
                </a:lnTo>
                <a:close/>
              </a:path>
            </a:pathLst>
          </a:custGeom>
          <a:solidFill>
            <a:srgbClr val="FF9900"/>
          </a:solidFill>
        </p:spPr>
        <p:txBody>
          <a:bodyPr wrap="square" lIns="0" tIns="0" rIns="0" bIns="0" rtlCol="0"/>
          <a:lstStyle/>
          <a:p>
            <a:endParaRPr/>
          </a:p>
        </p:txBody>
      </p:sp>
      <p:sp>
        <p:nvSpPr>
          <p:cNvPr id="200" name="object 202"/>
          <p:cNvSpPr/>
          <p:nvPr/>
        </p:nvSpPr>
        <p:spPr>
          <a:xfrm>
            <a:off x="2528317" y="3125723"/>
            <a:ext cx="169545" cy="1013460"/>
          </a:xfrm>
          <a:custGeom>
            <a:avLst/>
            <a:gdLst/>
            <a:ahLst/>
            <a:cxnLst/>
            <a:rect l="l" t="t" r="r" b="b"/>
            <a:pathLst>
              <a:path w="169544" h="1013460">
                <a:moveTo>
                  <a:pt x="0" y="0"/>
                </a:moveTo>
                <a:lnTo>
                  <a:pt x="169163" y="0"/>
                </a:lnTo>
                <a:lnTo>
                  <a:pt x="169163" y="1013460"/>
                </a:lnTo>
                <a:lnTo>
                  <a:pt x="0" y="1013460"/>
                </a:lnTo>
                <a:lnTo>
                  <a:pt x="0" y="0"/>
                </a:lnTo>
                <a:close/>
              </a:path>
            </a:pathLst>
          </a:custGeom>
          <a:solidFill>
            <a:srgbClr val="33CCFF"/>
          </a:solidFill>
        </p:spPr>
        <p:txBody>
          <a:bodyPr wrap="square" lIns="0" tIns="0" rIns="0" bIns="0" rtlCol="0"/>
          <a:lstStyle/>
          <a:p>
            <a:endParaRPr/>
          </a:p>
        </p:txBody>
      </p:sp>
      <p:sp>
        <p:nvSpPr>
          <p:cNvPr id="201" name="object 203"/>
          <p:cNvSpPr/>
          <p:nvPr/>
        </p:nvSpPr>
        <p:spPr>
          <a:xfrm>
            <a:off x="2695957" y="3461003"/>
            <a:ext cx="169545" cy="678180"/>
          </a:xfrm>
          <a:custGeom>
            <a:avLst/>
            <a:gdLst/>
            <a:ahLst/>
            <a:cxnLst/>
            <a:rect l="l" t="t" r="r" b="b"/>
            <a:pathLst>
              <a:path w="169544" h="678179">
                <a:moveTo>
                  <a:pt x="0" y="0"/>
                </a:moveTo>
                <a:lnTo>
                  <a:pt x="169163" y="0"/>
                </a:lnTo>
                <a:lnTo>
                  <a:pt x="169163" y="678179"/>
                </a:lnTo>
                <a:lnTo>
                  <a:pt x="0" y="678179"/>
                </a:lnTo>
                <a:lnTo>
                  <a:pt x="0" y="0"/>
                </a:lnTo>
                <a:close/>
              </a:path>
            </a:pathLst>
          </a:custGeom>
          <a:solidFill>
            <a:srgbClr val="FF9900"/>
          </a:solidFill>
        </p:spPr>
        <p:txBody>
          <a:bodyPr wrap="square" lIns="0" tIns="0" rIns="0" bIns="0" rtlCol="0"/>
          <a:lstStyle/>
          <a:p>
            <a:endParaRPr/>
          </a:p>
        </p:txBody>
      </p:sp>
      <p:sp>
        <p:nvSpPr>
          <p:cNvPr id="202" name="object 204"/>
          <p:cNvSpPr/>
          <p:nvPr/>
        </p:nvSpPr>
        <p:spPr>
          <a:xfrm>
            <a:off x="1662621" y="20377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3" name="object 205"/>
          <p:cNvSpPr/>
          <p:nvPr/>
        </p:nvSpPr>
        <p:spPr>
          <a:xfrm>
            <a:off x="1662621" y="20910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4" name="object 206"/>
          <p:cNvSpPr/>
          <p:nvPr/>
        </p:nvSpPr>
        <p:spPr>
          <a:xfrm>
            <a:off x="1662621" y="21444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05" name="object 207"/>
          <p:cNvSpPr/>
          <p:nvPr/>
        </p:nvSpPr>
        <p:spPr>
          <a:xfrm>
            <a:off x="1662621" y="21977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06" name="object 208"/>
          <p:cNvSpPr/>
          <p:nvPr/>
        </p:nvSpPr>
        <p:spPr>
          <a:xfrm>
            <a:off x="1662621" y="22511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7" name="object 209"/>
          <p:cNvSpPr/>
          <p:nvPr/>
        </p:nvSpPr>
        <p:spPr>
          <a:xfrm>
            <a:off x="1662621" y="23044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8" name="object 210"/>
          <p:cNvSpPr/>
          <p:nvPr/>
        </p:nvSpPr>
        <p:spPr>
          <a:xfrm>
            <a:off x="1662621" y="23577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09" name="object 211"/>
          <p:cNvSpPr/>
          <p:nvPr/>
        </p:nvSpPr>
        <p:spPr>
          <a:xfrm>
            <a:off x="1662621" y="24111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0" name="object 212"/>
          <p:cNvSpPr/>
          <p:nvPr/>
        </p:nvSpPr>
        <p:spPr>
          <a:xfrm>
            <a:off x="1662621" y="24644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1" name="object 213"/>
          <p:cNvSpPr/>
          <p:nvPr/>
        </p:nvSpPr>
        <p:spPr>
          <a:xfrm>
            <a:off x="1662621" y="25178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2" name="object 214"/>
          <p:cNvSpPr/>
          <p:nvPr/>
        </p:nvSpPr>
        <p:spPr>
          <a:xfrm>
            <a:off x="1662621" y="25711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3" name="object 215"/>
          <p:cNvSpPr/>
          <p:nvPr/>
        </p:nvSpPr>
        <p:spPr>
          <a:xfrm>
            <a:off x="1662621" y="26244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4" name="object 216"/>
          <p:cNvSpPr/>
          <p:nvPr/>
        </p:nvSpPr>
        <p:spPr>
          <a:xfrm>
            <a:off x="1662621" y="26778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5" name="object 217"/>
          <p:cNvSpPr/>
          <p:nvPr/>
        </p:nvSpPr>
        <p:spPr>
          <a:xfrm>
            <a:off x="1662621" y="27311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16" name="object 218"/>
          <p:cNvSpPr/>
          <p:nvPr/>
        </p:nvSpPr>
        <p:spPr>
          <a:xfrm>
            <a:off x="1662621" y="27845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7" name="object 219"/>
          <p:cNvSpPr/>
          <p:nvPr/>
        </p:nvSpPr>
        <p:spPr>
          <a:xfrm>
            <a:off x="1662621" y="28378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8" name="object 220"/>
          <p:cNvSpPr/>
          <p:nvPr/>
        </p:nvSpPr>
        <p:spPr>
          <a:xfrm>
            <a:off x="1662621" y="28911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19" name="object 221"/>
          <p:cNvSpPr/>
          <p:nvPr/>
        </p:nvSpPr>
        <p:spPr>
          <a:xfrm>
            <a:off x="1662621" y="29445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0" name="object 222"/>
          <p:cNvSpPr/>
          <p:nvPr/>
        </p:nvSpPr>
        <p:spPr>
          <a:xfrm>
            <a:off x="1662621" y="29978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1" name="object 223"/>
          <p:cNvSpPr/>
          <p:nvPr/>
        </p:nvSpPr>
        <p:spPr>
          <a:xfrm>
            <a:off x="1662621" y="30512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2" name="object 224"/>
          <p:cNvSpPr/>
          <p:nvPr/>
        </p:nvSpPr>
        <p:spPr>
          <a:xfrm>
            <a:off x="1662621" y="31045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3" name="object 225"/>
          <p:cNvSpPr/>
          <p:nvPr/>
        </p:nvSpPr>
        <p:spPr>
          <a:xfrm>
            <a:off x="1662621" y="31578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4" name="object 226"/>
          <p:cNvSpPr/>
          <p:nvPr/>
        </p:nvSpPr>
        <p:spPr>
          <a:xfrm>
            <a:off x="1662621" y="32112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5" name="object 227"/>
          <p:cNvSpPr/>
          <p:nvPr/>
        </p:nvSpPr>
        <p:spPr>
          <a:xfrm>
            <a:off x="1662621" y="32645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26" name="object 228"/>
          <p:cNvSpPr/>
          <p:nvPr/>
        </p:nvSpPr>
        <p:spPr>
          <a:xfrm>
            <a:off x="1662621" y="33179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7" name="object 229"/>
          <p:cNvSpPr/>
          <p:nvPr/>
        </p:nvSpPr>
        <p:spPr>
          <a:xfrm>
            <a:off x="1662621" y="33712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8" name="object 230"/>
          <p:cNvSpPr/>
          <p:nvPr/>
        </p:nvSpPr>
        <p:spPr>
          <a:xfrm>
            <a:off x="1662621" y="34245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29" name="object 231"/>
          <p:cNvSpPr/>
          <p:nvPr/>
        </p:nvSpPr>
        <p:spPr>
          <a:xfrm>
            <a:off x="1662621" y="34779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0" name="object 232"/>
          <p:cNvSpPr/>
          <p:nvPr/>
        </p:nvSpPr>
        <p:spPr>
          <a:xfrm>
            <a:off x="1662621" y="35312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1" name="object 233"/>
          <p:cNvSpPr/>
          <p:nvPr/>
        </p:nvSpPr>
        <p:spPr>
          <a:xfrm>
            <a:off x="1662621" y="35846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2" name="object 234"/>
          <p:cNvSpPr/>
          <p:nvPr/>
        </p:nvSpPr>
        <p:spPr>
          <a:xfrm>
            <a:off x="1662621" y="36379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3" name="object 235"/>
          <p:cNvSpPr/>
          <p:nvPr/>
        </p:nvSpPr>
        <p:spPr>
          <a:xfrm>
            <a:off x="1662621" y="36912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4" name="object 236"/>
          <p:cNvSpPr/>
          <p:nvPr/>
        </p:nvSpPr>
        <p:spPr>
          <a:xfrm>
            <a:off x="1662621" y="37446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5" name="object 237"/>
          <p:cNvSpPr/>
          <p:nvPr/>
        </p:nvSpPr>
        <p:spPr>
          <a:xfrm>
            <a:off x="1662621" y="37979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36" name="object 238"/>
          <p:cNvSpPr/>
          <p:nvPr/>
        </p:nvSpPr>
        <p:spPr>
          <a:xfrm>
            <a:off x="1662621" y="38513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7" name="object 239"/>
          <p:cNvSpPr/>
          <p:nvPr/>
        </p:nvSpPr>
        <p:spPr>
          <a:xfrm>
            <a:off x="1662621" y="390464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8" name="object 240"/>
          <p:cNvSpPr/>
          <p:nvPr/>
        </p:nvSpPr>
        <p:spPr>
          <a:xfrm>
            <a:off x="1662621" y="395798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39" name="object 241"/>
          <p:cNvSpPr/>
          <p:nvPr/>
        </p:nvSpPr>
        <p:spPr>
          <a:xfrm>
            <a:off x="1662621" y="401132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40" name="object 242"/>
          <p:cNvSpPr/>
          <p:nvPr/>
        </p:nvSpPr>
        <p:spPr>
          <a:xfrm>
            <a:off x="1662621" y="4064660"/>
            <a:ext cx="7620" cy="0"/>
          </a:xfrm>
          <a:custGeom>
            <a:avLst/>
            <a:gdLst/>
            <a:ahLst/>
            <a:cxnLst/>
            <a:rect l="l" t="t" r="r" b="b"/>
            <a:pathLst>
              <a:path w="7619">
                <a:moveTo>
                  <a:pt x="0" y="0"/>
                </a:moveTo>
                <a:lnTo>
                  <a:pt x="7632" y="0"/>
                </a:lnTo>
              </a:path>
            </a:pathLst>
          </a:custGeom>
          <a:ln w="30480">
            <a:solidFill>
              <a:srgbClr val="5F5F5F"/>
            </a:solidFill>
          </a:ln>
        </p:spPr>
        <p:txBody>
          <a:bodyPr wrap="square" lIns="0" tIns="0" rIns="0" bIns="0" rtlCol="0"/>
          <a:lstStyle/>
          <a:p>
            <a:endParaRPr/>
          </a:p>
        </p:txBody>
      </p:sp>
      <p:sp>
        <p:nvSpPr>
          <p:cNvPr id="241" name="object 243"/>
          <p:cNvSpPr/>
          <p:nvPr/>
        </p:nvSpPr>
        <p:spPr>
          <a:xfrm>
            <a:off x="1662621" y="4118000"/>
            <a:ext cx="7620" cy="0"/>
          </a:xfrm>
          <a:custGeom>
            <a:avLst/>
            <a:gdLst/>
            <a:ahLst/>
            <a:cxnLst/>
            <a:rect l="l" t="t" r="r" b="b"/>
            <a:pathLst>
              <a:path w="7619">
                <a:moveTo>
                  <a:pt x="0" y="0"/>
                </a:moveTo>
                <a:lnTo>
                  <a:pt x="7632" y="0"/>
                </a:lnTo>
              </a:path>
            </a:pathLst>
          </a:custGeom>
          <a:ln w="30479">
            <a:solidFill>
              <a:srgbClr val="5F5F5F"/>
            </a:solidFill>
          </a:ln>
        </p:spPr>
        <p:txBody>
          <a:bodyPr wrap="square" lIns="0" tIns="0" rIns="0" bIns="0" rtlCol="0"/>
          <a:lstStyle/>
          <a:p>
            <a:endParaRPr/>
          </a:p>
        </p:txBody>
      </p:sp>
      <p:sp>
        <p:nvSpPr>
          <p:cNvPr id="242" name="object 244"/>
          <p:cNvSpPr/>
          <p:nvPr/>
        </p:nvSpPr>
        <p:spPr>
          <a:xfrm>
            <a:off x="2373377" y="20377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3" name="object 245"/>
          <p:cNvSpPr/>
          <p:nvPr/>
        </p:nvSpPr>
        <p:spPr>
          <a:xfrm>
            <a:off x="2373377" y="20910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4" name="object 246"/>
          <p:cNvSpPr/>
          <p:nvPr/>
        </p:nvSpPr>
        <p:spPr>
          <a:xfrm>
            <a:off x="2373377" y="21444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45" name="object 247"/>
          <p:cNvSpPr/>
          <p:nvPr/>
        </p:nvSpPr>
        <p:spPr>
          <a:xfrm>
            <a:off x="2373377" y="21977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46" name="object 248"/>
          <p:cNvSpPr/>
          <p:nvPr/>
        </p:nvSpPr>
        <p:spPr>
          <a:xfrm>
            <a:off x="2373377" y="22511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7" name="object 249"/>
          <p:cNvSpPr/>
          <p:nvPr/>
        </p:nvSpPr>
        <p:spPr>
          <a:xfrm>
            <a:off x="2373377" y="23044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8" name="object 250"/>
          <p:cNvSpPr/>
          <p:nvPr/>
        </p:nvSpPr>
        <p:spPr>
          <a:xfrm>
            <a:off x="2373377" y="23577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49" name="object 251"/>
          <p:cNvSpPr/>
          <p:nvPr/>
        </p:nvSpPr>
        <p:spPr>
          <a:xfrm>
            <a:off x="2373377" y="24111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0" name="object 252"/>
          <p:cNvSpPr/>
          <p:nvPr/>
        </p:nvSpPr>
        <p:spPr>
          <a:xfrm>
            <a:off x="2373377" y="24644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1" name="object 253"/>
          <p:cNvSpPr/>
          <p:nvPr/>
        </p:nvSpPr>
        <p:spPr>
          <a:xfrm>
            <a:off x="2373377" y="25178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2" name="object 254"/>
          <p:cNvSpPr/>
          <p:nvPr/>
        </p:nvSpPr>
        <p:spPr>
          <a:xfrm>
            <a:off x="2373377" y="25711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3" name="object 255"/>
          <p:cNvSpPr/>
          <p:nvPr/>
        </p:nvSpPr>
        <p:spPr>
          <a:xfrm>
            <a:off x="2373377" y="26244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4" name="object 256"/>
          <p:cNvSpPr/>
          <p:nvPr/>
        </p:nvSpPr>
        <p:spPr>
          <a:xfrm>
            <a:off x="2373377" y="26778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5" name="object 257"/>
          <p:cNvSpPr/>
          <p:nvPr/>
        </p:nvSpPr>
        <p:spPr>
          <a:xfrm>
            <a:off x="2373377" y="27311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56" name="object 258"/>
          <p:cNvSpPr/>
          <p:nvPr/>
        </p:nvSpPr>
        <p:spPr>
          <a:xfrm>
            <a:off x="2373377" y="27845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7" name="object 259"/>
          <p:cNvSpPr/>
          <p:nvPr/>
        </p:nvSpPr>
        <p:spPr>
          <a:xfrm>
            <a:off x="2373377" y="28378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8" name="object 260"/>
          <p:cNvSpPr/>
          <p:nvPr/>
        </p:nvSpPr>
        <p:spPr>
          <a:xfrm>
            <a:off x="2373377" y="28911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59" name="object 261"/>
          <p:cNvSpPr/>
          <p:nvPr/>
        </p:nvSpPr>
        <p:spPr>
          <a:xfrm>
            <a:off x="2373377" y="29445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0" name="object 262"/>
          <p:cNvSpPr/>
          <p:nvPr/>
        </p:nvSpPr>
        <p:spPr>
          <a:xfrm>
            <a:off x="2373377" y="29978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1" name="object 263"/>
          <p:cNvSpPr/>
          <p:nvPr/>
        </p:nvSpPr>
        <p:spPr>
          <a:xfrm>
            <a:off x="2373377" y="30512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2" name="object 264"/>
          <p:cNvSpPr/>
          <p:nvPr/>
        </p:nvSpPr>
        <p:spPr>
          <a:xfrm>
            <a:off x="2373377" y="31045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3" name="object 265"/>
          <p:cNvSpPr/>
          <p:nvPr/>
        </p:nvSpPr>
        <p:spPr>
          <a:xfrm>
            <a:off x="2373377" y="31578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4" name="object 266"/>
          <p:cNvSpPr/>
          <p:nvPr/>
        </p:nvSpPr>
        <p:spPr>
          <a:xfrm>
            <a:off x="2373377" y="32112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5" name="object 267"/>
          <p:cNvSpPr/>
          <p:nvPr/>
        </p:nvSpPr>
        <p:spPr>
          <a:xfrm>
            <a:off x="2373377" y="32645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66" name="object 268"/>
          <p:cNvSpPr/>
          <p:nvPr/>
        </p:nvSpPr>
        <p:spPr>
          <a:xfrm>
            <a:off x="2373377" y="33179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7" name="object 269"/>
          <p:cNvSpPr/>
          <p:nvPr/>
        </p:nvSpPr>
        <p:spPr>
          <a:xfrm>
            <a:off x="2373377" y="33712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8" name="object 270"/>
          <p:cNvSpPr/>
          <p:nvPr/>
        </p:nvSpPr>
        <p:spPr>
          <a:xfrm>
            <a:off x="2373377" y="34245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69" name="object 271"/>
          <p:cNvSpPr/>
          <p:nvPr/>
        </p:nvSpPr>
        <p:spPr>
          <a:xfrm>
            <a:off x="2373377" y="34779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0" name="object 272"/>
          <p:cNvSpPr/>
          <p:nvPr/>
        </p:nvSpPr>
        <p:spPr>
          <a:xfrm>
            <a:off x="2373377" y="35312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1" name="object 273"/>
          <p:cNvSpPr/>
          <p:nvPr/>
        </p:nvSpPr>
        <p:spPr>
          <a:xfrm>
            <a:off x="2373377" y="35846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2" name="object 274"/>
          <p:cNvSpPr/>
          <p:nvPr/>
        </p:nvSpPr>
        <p:spPr>
          <a:xfrm>
            <a:off x="2373377" y="36379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3" name="object 275"/>
          <p:cNvSpPr/>
          <p:nvPr/>
        </p:nvSpPr>
        <p:spPr>
          <a:xfrm>
            <a:off x="2373377" y="36912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4" name="object 276"/>
          <p:cNvSpPr/>
          <p:nvPr/>
        </p:nvSpPr>
        <p:spPr>
          <a:xfrm>
            <a:off x="2373377" y="37446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5" name="object 277"/>
          <p:cNvSpPr/>
          <p:nvPr/>
        </p:nvSpPr>
        <p:spPr>
          <a:xfrm>
            <a:off x="2373377" y="37979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76" name="object 278"/>
          <p:cNvSpPr/>
          <p:nvPr/>
        </p:nvSpPr>
        <p:spPr>
          <a:xfrm>
            <a:off x="2373377" y="38513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7" name="object 279"/>
          <p:cNvSpPr/>
          <p:nvPr/>
        </p:nvSpPr>
        <p:spPr>
          <a:xfrm>
            <a:off x="2373377" y="390464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8" name="object 280"/>
          <p:cNvSpPr/>
          <p:nvPr/>
        </p:nvSpPr>
        <p:spPr>
          <a:xfrm>
            <a:off x="2373377" y="395798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79" name="object 281"/>
          <p:cNvSpPr/>
          <p:nvPr/>
        </p:nvSpPr>
        <p:spPr>
          <a:xfrm>
            <a:off x="2373377" y="401132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80" name="object 282"/>
          <p:cNvSpPr/>
          <p:nvPr/>
        </p:nvSpPr>
        <p:spPr>
          <a:xfrm>
            <a:off x="2373377" y="4064660"/>
            <a:ext cx="7620" cy="0"/>
          </a:xfrm>
          <a:custGeom>
            <a:avLst/>
            <a:gdLst/>
            <a:ahLst/>
            <a:cxnLst/>
            <a:rect l="l" t="t" r="r" b="b"/>
            <a:pathLst>
              <a:path w="7619">
                <a:moveTo>
                  <a:pt x="0" y="0"/>
                </a:moveTo>
                <a:lnTo>
                  <a:pt x="7619" y="0"/>
                </a:lnTo>
              </a:path>
            </a:pathLst>
          </a:custGeom>
          <a:ln w="30480">
            <a:solidFill>
              <a:srgbClr val="5F5F5F"/>
            </a:solidFill>
          </a:ln>
        </p:spPr>
        <p:txBody>
          <a:bodyPr wrap="square" lIns="0" tIns="0" rIns="0" bIns="0" rtlCol="0"/>
          <a:lstStyle/>
          <a:p>
            <a:endParaRPr/>
          </a:p>
        </p:txBody>
      </p:sp>
      <p:sp>
        <p:nvSpPr>
          <p:cNvPr id="281" name="object 283"/>
          <p:cNvSpPr/>
          <p:nvPr/>
        </p:nvSpPr>
        <p:spPr>
          <a:xfrm>
            <a:off x="2373377" y="4118000"/>
            <a:ext cx="7620" cy="0"/>
          </a:xfrm>
          <a:custGeom>
            <a:avLst/>
            <a:gdLst/>
            <a:ahLst/>
            <a:cxnLst/>
            <a:rect l="l" t="t" r="r" b="b"/>
            <a:pathLst>
              <a:path w="7619">
                <a:moveTo>
                  <a:pt x="0" y="0"/>
                </a:moveTo>
                <a:lnTo>
                  <a:pt x="7619" y="0"/>
                </a:lnTo>
              </a:path>
            </a:pathLst>
          </a:custGeom>
          <a:ln w="30479">
            <a:solidFill>
              <a:srgbClr val="5F5F5F"/>
            </a:solidFill>
          </a:ln>
        </p:spPr>
        <p:txBody>
          <a:bodyPr wrap="square" lIns="0" tIns="0" rIns="0" bIns="0" rtlCol="0"/>
          <a:lstStyle/>
          <a:p>
            <a:endParaRPr/>
          </a:p>
        </p:txBody>
      </p:sp>
      <p:sp>
        <p:nvSpPr>
          <p:cNvPr id="282" name="object 284"/>
          <p:cNvSpPr/>
          <p:nvPr/>
        </p:nvSpPr>
        <p:spPr>
          <a:xfrm>
            <a:off x="3080398" y="20377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3" name="object 285"/>
          <p:cNvSpPr/>
          <p:nvPr/>
        </p:nvSpPr>
        <p:spPr>
          <a:xfrm>
            <a:off x="3080398" y="20910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4" name="object 286"/>
          <p:cNvSpPr/>
          <p:nvPr/>
        </p:nvSpPr>
        <p:spPr>
          <a:xfrm>
            <a:off x="3080398" y="21444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85" name="object 287"/>
          <p:cNvSpPr/>
          <p:nvPr/>
        </p:nvSpPr>
        <p:spPr>
          <a:xfrm>
            <a:off x="3080398" y="21977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86" name="object 288"/>
          <p:cNvSpPr/>
          <p:nvPr/>
        </p:nvSpPr>
        <p:spPr>
          <a:xfrm>
            <a:off x="3080398" y="22511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7" name="object 289"/>
          <p:cNvSpPr/>
          <p:nvPr/>
        </p:nvSpPr>
        <p:spPr>
          <a:xfrm>
            <a:off x="3080398" y="23044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8" name="object 290"/>
          <p:cNvSpPr/>
          <p:nvPr/>
        </p:nvSpPr>
        <p:spPr>
          <a:xfrm>
            <a:off x="3080398" y="23577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89" name="object 291"/>
          <p:cNvSpPr/>
          <p:nvPr/>
        </p:nvSpPr>
        <p:spPr>
          <a:xfrm>
            <a:off x="3080398" y="24111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0" name="object 292"/>
          <p:cNvSpPr/>
          <p:nvPr/>
        </p:nvSpPr>
        <p:spPr>
          <a:xfrm>
            <a:off x="3080398" y="24644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1" name="object 293"/>
          <p:cNvSpPr/>
          <p:nvPr/>
        </p:nvSpPr>
        <p:spPr>
          <a:xfrm>
            <a:off x="3080398" y="25178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2" name="object 294"/>
          <p:cNvSpPr/>
          <p:nvPr/>
        </p:nvSpPr>
        <p:spPr>
          <a:xfrm>
            <a:off x="3080398" y="25711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3" name="object 295"/>
          <p:cNvSpPr/>
          <p:nvPr/>
        </p:nvSpPr>
        <p:spPr>
          <a:xfrm>
            <a:off x="3080398" y="26244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4" name="object 296"/>
          <p:cNvSpPr/>
          <p:nvPr/>
        </p:nvSpPr>
        <p:spPr>
          <a:xfrm>
            <a:off x="3080398" y="26778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5" name="object 297"/>
          <p:cNvSpPr/>
          <p:nvPr/>
        </p:nvSpPr>
        <p:spPr>
          <a:xfrm>
            <a:off x="3080398" y="27311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296" name="object 298"/>
          <p:cNvSpPr/>
          <p:nvPr/>
        </p:nvSpPr>
        <p:spPr>
          <a:xfrm>
            <a:off x="3080398" y="27845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7" name="object 299"/>
          <p:cNvSpPr/>
          <p:nvPr/>
        </p:nvSpPr>
        <p:spPr>
          <a:xfrm>
            <a:off x="3080398" y="28378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8" name="object 300"/>
          <p:cNvSpPr/>
          <p:nvPr/>
        </p:nvSpPr>
        <p:spPr>
          <a:xfrm>
            <a:off x="3080398" y="28911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299" name="object 301"/>
          <p:cNvSpPr/>
          <p:nvPr/>
        </p:nvSpPr>
        <p:spPr>
          <a:xfrm>
            <a:off x="3080398" y="29445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0" name="object 302"/>
          <p:cNvSpPr/>
          <p:nvPr/>
        </p:nvSpPr>
        <p:spPr>
          <a:xfrm>
            <a:off x="3080398" y="29978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1" name="object 303"/>
          <p:cNvSpPr/>
          <p:nvPr/>
        </p:nvSpPr>
        <p:spPr>
          <a:xfrm>
            <a:off x="3080398" y="30512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2" name="object 304"/>
          <p:cNvSpPr/>
          <p:nvPr/>
        </p:nvSpPr>
        <p:spPr>
          <a:xfrm>
            <a:off x="3080398" y="31045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3" name="object 305"/>
          <p:cNvSpPr/>
          <p:nvPr/>
        </p:nvSpPr>
        <p:spPr>
          <a:xfrm>
            <a:off x="3080398" y="31578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4" name="object 306"/>
          <p:cNvSpPr/>
          <p:nvPr/>
        </p:nvSpPr>
        <p:spPr>
          <a:xfrm>
            <a:off x="3080398" y="32112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5" name="object 307"/>
          <p:cNvSpPr/>
          <p:nvPr/>
        </p:nvSpPr>
        <p:spPr>
          <a:xfrm>
            <a:off x="3080398" y="32645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06" name="object 308"/>
          <p:cNvSpPr/>
          <p:nvPr/>
        </p:nvSpPr>
        <p:spPr>
          <a:xfrm>
            <a:off x="3080398" y="33179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7" name="object 309"/>
          <p:cNvSpPr/>
          <p:nvPr/>
        </p:nvSpPr>
        <p:spPr>
          <a:xfrm>
            <a:off x="3080398" y="33712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8" name="object 310"/>
          <p:cNvSpPr/>
          <p:nvPr/>
        </p:nvSpPr>
        <p:spPr>
          <a:xfrm>
            <a:off x="3080398" y="34245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09" name="object 311"/>
          <p:cNvSpPr/>
          <p:nvPr/>
        </p:nvSpPr>
        <p:spPr>
          <a:xfrm>
            <a:off x="3080398" y="34779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0" name="object 312"/>
          <p:cNvSpPr/>
          <p:nvPr/>
        </p:nvSpPr>
        <p:spPr>
          <a:xfrm>
            <a:off x="3080398" y="35312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1" name="object 313"/>
          <p:cNvSpPr/>
          <p:nvPr/>
        </p:nvSpPr>
        <p:spPr>
          <a:xfrm>
            <a:off x="3080398" y="35846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2" name="object 314"/>
          <p:cNvSpPr/>
          <p:nvPr/>
        </p:nvSpPr>
        <p:spPr>
          <a:xfrm>
            <a:off x="3080398" y="36379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3" name="object 315"/>
          <p:cNvSpPr/>
          <p:nvPr/>
        </p:nvSpPr>
        <p:spPr>
          <a:xfrm>
            <a:off x="3080398" y="36912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4" name="object 316"/>
          <p:cNvSpPr/>
          <p:nvPr/>
        </p:nvSpPr>
        <p:spPr>
          <a:xfrm>
            <a:off x="3080398" y="37446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5" name="object 317"/>
          <p:cNvSpPr/>
          <p:nvPr/>
        </p:nvSpPr>
        <p:spPr>
          <a:xfrm>
            <a:off x="3080398" y="37979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16" name="object 318"/>
          <p:cNvSpPr/>
          <p:nvPr/>
        </p:nvSpPr>
        <p:spPr>
          <a:xfrm>
            <a:off x="3080398" y="38513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7" name="object 319"/>
          <p:cNvSpPr/>
          <p:nvPr/>
        </p:nvSpPr>
        <p:spPr>
          <a:xfrm>
            <a:off x="3080398" y="390464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8" name="object 320"/>
          <p:cNvSpPr/>
          <p:nvPr/>
        </p:nvSpPr>
        <p:spPr>
          <a:xfrm>
            <a:off x="3080398" y="395798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19" name="object 321"/>
          <p:cNvSpPr/>
          <p:nvPr/>
        </p:nvSpPr>
        <p:spPr>
          <a:xfrm>
            <a:off x="3080398" y="401132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20" name="object 322"/>
          <p:cNvSpPr/>
          <p:nvPr/>
        </p:nvSpPr>
        <p:spPr>
          <a:xfrm>
            <a:off x="3080398" y="4064660"/>
            <a:ext cx="7620" cy="0"/>
          </a:xfrm>
          <a:custGeom>
            <a:avLst/>
            <a:gdLst/>
            <a:ahLst/>
            <a:cxnLst/>
            <a:rect l="l" t="t" r="r" b="b"/>
            <a:pathLst>
              <a:path w="7619">
                <a:moveTo>
                  <a:pt x="0" y="0"/>
                </a:moveTo>
                <a:lnTo>
                  <a:pt x="7620" y="0"/>
                </a:lnTo>
              </a:path>
            </a:pathLst>
          </a:custGeom>
          <a:ln w="30480">
            <a:solidFill>
              <a:srgbClr val="5F5F5F"/>
            </a:solidFill>
          </a:ln>
        </p:spPr>
        <p:txBody>
          <a:bodyPr wrap="square" lIns="0" tIns="0" rIns="0" bIns="0" rtlCol="0"/>
          <a:lstStyle/>
          <a:p>
            <a:endParaRPr/>
          </a:p>
        </p:txBody>
      </p:sp>
      <p:sp>
        <p:nvSpPr>
          <p:cNvPr id="321" name="object 323"/>
          <p:cNvSpPr/>
          <p:nvPr/>
        </p:nvSpPr>
        <p:spPr>
          <a:xfrm>
            <a:off x="3080398" y="4118000"/>
            <a:ext cx="7620" cy="0"/>
          </a:xfrm>
          <a:custGeom>
            <a:avLst/>
            <a:gdLst/>
            <a:ahLst/>
            <a:cxnLst/>
            <a:rect l="l" t="t" r="r" b="b"/>
            <a:pathLst>
              <a:path w="7619">
                <a:moveTo>
                  <a:pt x="0" y="0"/>
                </a:moveTo>
                <a:lnTo>
                  <a:pt x="7620" y="0"/>
                </a:lnTo>
              </a:path>
            </a:pathLst>
          </a:custGeom>
          <a:ln w="30479">
            <a:solidFill>
              <a:srgbClr val="5F5F5F"/>
            </a:solidFill>
          </a:ln>
        </p:spPr>
        <p:txBody>
          <a:bodyPr wrap="square" lIns="0" tIns="0" rIns="0" bIns="0" rtlCol="0"/>
          <a:lstStyle/>
          <a:p>
            <a:endParaRPr/>
          </a:p>
        </p:txBody>
      </p:sp>
      <p:sp>
        <p:nvSpPr>
          <p:cNvPr id="322" name="object 324"/>
          <p:cNvSpPr/>
          <p:nvPr/>
        </p:nvSpPr>
        <p:spPr>
          <a:xfrm>
            <a:off x="3790214" y="20726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3" name="object 325"/>
          <p:cNvSpPr/>
          <p:nvPr/>
        </p:nvSpPr>
        <p:spPr>
          <a:xfrm>
            <a:off x="3790214" y="21259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4" name="object 326"/>
          <p:cNvSpPr/>
          <p:nvPr/>
        </p:nvSpPr>
        <p:spPr>
          <a:xfrm>
            <a:off x="3790214" y="21793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5" name="object 327"/>
          <p:cNvSpPr/>
          <p:nvPr/>
        </p:nvSpPr>
        <p:spPr>
          <a:xfrm>
            <a:off x="3790214" y="22326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26" name="object 328"/>
          <p:cNvSpPr/>
          <p:nvPr/>
        </p:nvSpPr>
        <p:spPr>
          <a:xfrm>
            <a:off x="3790214" y="22859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27" name="object 329"/>
          <p:cNvSpPr/>
          <p:nvPr/>
        </p:nvSpPr>
        <p:spPr>
          <a:xfrm>
            <a:off x="3790214" y="23393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8" name="object 330"/>
          <p:cNvSpPr/>
          <p:nvPr/>
        </p:nvSpPr>
        <p:spPr>
          <a:xfrm>
            <a:off x="3790214" y="23926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29" name="object 331"/>
          <p:cNvSpPr/>
          <p:nvPr/>
        </p:nvSpPr>
        <p:spPr>
          <a:xfrm>
            <a:off x="3790214" y="24460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0" name="object 332"/>
          <p:cNvSpPr/>
          <p:nvPr/>
        </p:nvSpPr>
        <p:spPr>
          <a:xfrm>
            <a:off x="3790214" y="24993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1" name="object 333"/>
          <p:cNvSpPr/>
          <p:nvPr/>
        </p:nvSpPr>
        <p:spPr>
          <a:xfrm>
            <a:off x="3790214" y="25526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2" name="object 334"/>
          <p:cNvSpPr/>
          <p:nvPr/>
        </p:nvSpPr>
        <p:spPr>
          <a:xfrm>
            <a:off x="3790214" y="26060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3" name="object 335"/>
          <p:cNvSpPr/>
          <p:nvPr/>
        </p:nvSpPr>
        <p:spPr>
          <a:xfrm>
            <a:off x="3790214" y="26593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4" name="object 336"/>
          <p:cNvSpPr/>
          <p:nvPr/>
        </p:nvSpPr>
        <p:spPr>
          <a:xfrm>
            <a:off x="3790214" y="27127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5" name="object 337"/>
          <p:cNvSpPr/>
          <p:nvPr/>
        </p:nvSpPr>
        <p:spPr>
          <a:xfrm>
            <a:off x="3790214" y="27660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6" name="object 338"/>
          <p:cNvSpPr/>
          <p:nvPr/>
        </p:nvSpPr>
        <p:spPr>
          <a:xfrm>
            <a:off x="3790214" y="28193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37" name="object 339"/>
          <p:cNvSpPr/>
          <p:nvPr/>
        </p:nvSpPr>
        <p:spPr>
          <a:xfrm>
            <a:off x="3790214" y="28727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8" name="object 340"/>
          <p:cNvSpPr/>
          <p:nvPr/>
        </p:nvSpPr>
        <p:spPr>
          <a:xfrm>
            <a:off x="3790214" y="29260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39" name="object 341"/>
          <p:cNvSpPr/>
          <p:nvPr/>
        </p:nvSpPr>
        <p:spPr>
          <a:xfrm>
            <a:off x="3790214" y="29794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0" name="object 342"/>
          <p:cNvSpPr/>
          <p:nvPr/>
        </p:nvSpPr>
        <p:spPr>
          <a:xfrm>
            <a:off x="3790214" y="30327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1" name="object 343"/>
          <p:cNvSpPr/>
          <p:nvPr/>
        </p:nvSpPr>
        <p:spPr>
          <a:xfrm>
            <a:off x="3790214" y="30860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2" name="object 344"/>
          <p:cNvSpPr/>
          <p:nvPr/>
        </p:nvSpPr>
        <p:spPr>
          <a:xfrm>
            <a:off x="3790214" y="31394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3" name="object 345"/>
          <p:cNvSpPr/>
          <p:nvPr/>
        </p:nvSpPr>
        <p:spPr>
          <a:xfrm>
            <a:off x="3790214" y="31927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4" name="object 346"/>
          <p:cNvSpPr/>
          <p:nvPr/>
        </p:nvSpPr>
        <p:spPr>
          <a:xfrm>
            <a:off x="3790214" y="32461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5" name="object 347"/>
          <p:cNvSpPr/>
          <p:nvPr/>
        </p:nvSpPr>
        <p:spPr>
          <a:xfrm>
            <a:off x="3790214" y="32994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6" name="object 348"/>
          <p:cNvSpPr/>
          <p:nvPr/>
        </p:nvSpPr>
        <p:spPr>
          <a:xfrm>
            <a:off x="3790214" y="33527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47" name="object 349"/>
          <p:cNvSpPr/>
          <p:nvPr/>
        </p:nvSpPr>
        <p:spPr>
          <a:xfrm>
            <a:off x="3790214" y="34061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8" name="object 350"/>
          <p:cNvSpPr/>
          <p:nvPr/>
        </p:nvSpPr>
        <p:spPr>
          <a:xfrm>
            <a:off x="3790214" y="34594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49" name="object 351"/>
          <p:cNvSpPr/>
          <p:nvPr/>
        </p:nvSpPr>
        <p:spPr>
          <a:xfrm>
            <a:off x="3790214" y="35128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0" name="object 352"/>
          <p:cNvSpPr/>
          <p:nvPr/>
        </p:nvSpPr>
        <p:spPr>
          <a:xfrm>
            <a:off x="3790214" y="35661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1" name="object 353"/>
          <p:cNvSpPr/>
          <p:nvPr/>
        </p:nvSpPr>
        <p:spPr>
          <a:xfrm>
            <a:off x="3790214" y="36194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2" name="object 354"/>
          <p:cNvSpPr/>
          <p:nvPr/>
        </p:nvSpPr>
        <p:spPr>
          <a:xfrm>
            <a:off x="3790214" y="36728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3" name="object 355"/>
          <p:cNvSpPr/>
          <p:nvPr/>
        </p:nvSpPr>
        <p:spPr>
          <a:xfrm>
            <a:off x="3790214" y="37261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4" name="object 356"/>
          <p:cNvSpPr/>
          <p:nvPr/>
        </p:nvSpPr>
        <p:spPr>
          <a:xfrm>
            <a:off x="3790214" y="37795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5" name="object 357"/>
          <p:cNvSpPr/>
          <p:nvPr/>
        </p:nvSpPr>
        <p:spPr>
          <a:xfrm>
            <a:off x="3790214" y="38328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6" name="object 358"/>
          <p:cNvSpPr/>
          <p:nvPr/>
        </p:nvSpPr>
        <p:spPr>
          <a:xfrm>
            <a:off x="3790214" y="388618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57" name="object 359"/>
          <p:cNvSpPr/>
          <p:nvPr/>
        </p:nvSpPr>
        <p:spPr>
          <a:xfrm>
            <a:off x="3790214" y="393952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8" name="object 360"/>
          <p:cNvSpPr/>
          <p:nvPr/>
        </p:nvSpPr>
        <p:spPr>
          <a:xfrm>
            <a:off x="3790214" y="399286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59" name="object 361"/>
          <p:cNvSpPr/>
          <p:nvPr/>
        </p:nvSpPr>
        <p:spPr>
          <a:xfrm>
            <a:off x="3790214" y="4046207"/>
            <a:ext cx="7620" cy="0"/>
          </a:xfrm>
          <a:custGeom>
            <a:avLst/>
            <a:gdLst/>
            <a:ahLst/>
            <a:cxnLst/>
            <a:rect l="l" t="t" r="r" b="b"/>
            <a:pathLst>
              <a:path w="7620">
                <a:moveTo>
                  <a:pt x="0" y="0"/>
                </a:moveTo>
                <a:lnTo>
                  <a:pt x="7619" y="0"/>
                </a:lnTo>
              </a:path>
            </a:pathLst>
          </a:custGeom>
          <a:ln w="30479">
            <a:solidFill>
              <a:srgbClr val="5F5F5F"/>
            </a:solidFill>
          </a:ln>
        </p:spPr>
        <p:txBody>
          <a:bodyPr wrap="square" lIns="0" tIns="0" rIns="0" bIns="0" rtlCol="0"/>
          <a:lstStyle/>
          <a:p>
            <a:endParaRPr/>
          </a:p>
        </p:txBody>
      </p:sp>
      <p:sp>
        <p:nvSpPr>
          <p:cNvPr id="360" name="object 362"/>
          <p:cNvSpPr/>
          <p:nvPr/>
        </p:nvSpPr>
        <p:spPr>
          <a:xfrm>
            <a:off x="3790214" y="4099547"/>
            <a:ext cx="7620" cy="0"/>
          </a:xfrm>
          <a:custGeom>
            <a:avLst/>
            <a:gdLst/>
            <a:ahLst/>
            <a:cxnLst/>
            <a:rect l="l" t="t" r="r" b="b"/>
            <a:pathLst>
              <a:path w="7620">
                <a:moveTo>
                  <a:pt x="0" y="0"/>
                </a:moveTo>
                <a:lnTo>
                  <a:pt x="7619" y="0"/>
                </a:lnTo>
              </a:path>
            </a:pathLst>
          </a:custGeom>
          <a:ln w="30480">
            <a:solidFill>
              <a:srgbClr val="5F5F5F"/>
            </a:solidFill>
          </a:ln>
        </p:spPr>
        <p:txBody>
          <a:bodyPr wrap="square" lIns="0" tIns="0" rIns="0" bIns="0" rtlCol="0"/>
          <a:lstStyle/>
          <a:p>
            <a:endParaRPr/>
          </a:p>
        </p:txBody>
      </p:sp>
      <p:sp>
        <p:nvSpPr>
          <p:cNvPr id="361" name="object 363"/>
          <p:cNvSpPr/>
          <p:nvPr/>
        </p:nvSpPr>
        <p:spPr>
          <a:xfrm>
            <a:off x="985496" y="4138307"/>
            <a:ext cx="3029585" cy="0"/>
          </a:xfrm>
          <a:custGeom>
            <a:avLst/>
            <a:gdLst/>
            <a:ahLst/>
            <a:cxnLst/>
            <a:rect l="l" t="t" r="r" b="b"/>
            <a:pathLst>
              <a:path w="3029585">
                <a:moveTo>
                  <a:pt x="0" y="0"/>
                </a:moveTo>
                <a:lnTo>
                  <a:pt x="3029292" y="0"/>
                </a:lnTo>
              </a:path>
            </a:pathLst>
          </a:custGeom>
          <a:ln w="7620">
            <a:solidFill>
              <a:srgbClr val="5F5F5F"/>
            </a:solidFill>
          </a:ln>
        </p:spPr>
        <p:txBody>
          <a:bodyPr wrap="square" lIns="0" tIns="0" rIns="0" bIns="0" rtlCol="0"/>
          <a:lstStyle/>
          <a:p>
            <a:endParaRPr/>
          </a:p>
        </p:txBody>
      </p:sp>
      <p:sp>
        <p:nvSpPr>
          <p:cNvPr id="362" name="object 364"/>
          <p:cNvSpPr/>
          <p:nvPr/>
        </p:nvSpPr>
        <p:spPr>
          <a:xfrm>
            <a:off x="985495" y="2022500"/>
            <a:ext cx="0" cy="2115820"/>
          </a:xfrm>
          <a:custGeom>
            <a:avLst/>
            <a:gdLst/>
            <a:ahLst/>
            <a:cxnLst/>
            <a:rect l="l" t="t" r="r" b="b"/>
            <a:pathLst>
              <a:path h="2115820">
                <a:moveTo>
                  <a:pt x="0" y="0"/>
                </a:moveTo>
                <a:lnTo>
                  <a:pt x="0" y="2115807"/>
                </a:lnTo>
              </a:path>
            </a:pathLst>
          </a:custGeom>
          <a:ln w="7619">
            <a:solidFill>
              <a:srgbClr val="5F5F5F"/>
            </a:solidFill>
          </a:ln>
        </p:spPr>
        <p:txBody>
          <a:bodyPr wrap="square" lIns="0" tIns="0" rIns="0" bIns="0" rtlCol="0"/>
          <a:lstStyle/>
          <a:p>
            <a:endParaRPr/>
          </a:p>
        </p:txBody>
      </p:sp>
      <p:sp>
        <p:nvSpPr>
          <p:cNvPr id="363" name="object 365"/>
          <p:cNvSpPr/>
          <p:nvPr/>
        </p:nvSpPr>
        <p:spPr>
          <a:xfrm>
            <a:off x="928674" y="4138307"/>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4" name="object 366"/>
          <p:cNvSpPr/>
          <p:nvPr/>
        </p:nvSpPr>
        <p:spPr>
          <a:xfrm>
            <a:off x="928674" y="3986644"/>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5" name="object 367"/>
          <p:cNvSpPr/>
          <p:nvPr/>
        </p:nvSpPr>
        <p:spPr>
          <a:xfrm>
            <a:off x="928674" y="3841038"/>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6" name="object 368"/>
          <p:cNvSpPr/>
          <p:nvPr/>
        </p:nvSpPr>
        <p:spPr>
          <a:xfrm>
            <a:off x="928674" y="3689362"/>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7" name="object 369"/>
          <p:cNvSpPr/>
          <p:nvPr/>
        </p:nvSpPr>
        <p:spPr>
          <a:xfrm>
            <a:off x="928674" y="3537699"/>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8" name="object 370"/>
          <p:cNvSpPr/>
          <p:nvPr/>
        </p:nvSpPr>
        <p:spPr>
          <a:xfrm>
            <a:off x="928674" y="3392093"/>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69" name="object 371"/>
          <p:cNvSpPr/>
          <p:nvPr/>
        </p:nvSpPr>
        <p:spPr>
          <a:xfrm>
            <a:off x="928674" y="3240417"/>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0" name="object 372"/>
          <p:cNvSpPr/>
          <p:nvPr/>
        </p:nvSpPr>
        <p:spPr>
          <a:xfrm>
            <a:off x="928674" y="3088741"/>
            <a:ext cx="57151"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71" name="object 373"/>
          <p:cNvSpPr/>
          <p:nvPr/>
        </p:nvSpPr>
        <p:spPr>
          <a:xfrm>
            <a:off x="928674" y="2943148"/>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2" name="object 374"/>
          <p:cNvSpPr/>
          <p:nvPr/>
        </p:nvSpPr>
        <p:spPr>
          <a:xfrm>
            <a:off x="928674" y="2791472"/>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3" name="object 375"/>
          <p:cNvSpPr/>
          <p:nvPr/>
        </p:nvSpPr>
        <p:spPr>
          <a:xfrm>
            <a:off x="928674" y="2639796"/>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4" name="object 376"/>
          <p:cNvSpPr/>
          <p:nvPr/>
        </p:nvSpPr>
        <p:spPr>
          <a:xfrm>
            <a:off x="928674" y="2492679"/>
            <a:ext cx="57151"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75" name="object 377"/>
          <p:cNvSpPr/>
          <p:nvPr/>
        </p:nvSpPr>
        <p:spPr>
          <a:xfrm>
            <a:off x="928674" y="2342527"/>
            <a:ext cx="57151"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76" name="object 378"/>
          <p:cNvSpPr/>
          <p:nvPr/>
        </p:nvSpPr>
        <p:spPr>
          <a:xfrm>
            <a:off x="928674" y="2190851"/>
            <a:ext cx="57151" cy="0"/>
          </a:xfrm>
          <a:custGeom>
            <a:avLst/>
            <a:gdLst/>
            <a:ahLst/>
            <a:cxnLst/>
            <a:rect l="l" t="t" r="r" b="b"/>
            <a:pathLst>
              <a:path w="57150">
                <a:moveTo>
                  <a:pt x="0" y="0"/>
                </a:moveTo>
                <a:lnTo>
                  <a:pt x="56819" y="0"/>
                </a:lnTo>
              </a:path>
            </a:pathLst>
          </a:custGeom>
          <a:ln w="7620">
            <a:solidFill>
              <a:srgbClr val="5F5F5F"/>
            </a:solidFill>
          </a:ln>
        </p:spPr>
        <p:txBody>
          <a:bodyPr wrap="square" lIns="0" tIns="0" rIns="0" bIns="0" rtlCol="0"/>
          <a:lstStyle/>
          <a:p>
            <a:endParaRPr/>
          </a:p>
        </p:txBody>
      </p:sp>
      <p:sp>
        <p:nvSpPr>
          <p:cNvPr id="377" name="object 379"/>
          <p:cNvSpPr/>
          <p:nvPr/>
        </p:nvSpPr>
        <p:spPr>
          <a:xfrm>
            <a:off x="928674" y="2043734"/>
            <a:ext cx="57151" cy="0"/>
          </a:xfrm>
          <a:custGeom>
            <a:avLst/>
            <a:gdLst/>
            <a:ahLst/>
            <a:cxnLst/>
            <a:rect l="l" t="t" r="r" b="b"/>
            <a:pathLst>
              <a:path w="57150">
                <a:moveTo>
                  <a:pt x="0" y="0"/>
                </a:moveTo>
                <a:lnTo>
                  <a:pt x="56819" y="0"/>
                </a:lnTo>
              </a:path>
            </a:pathLst>
          </a:custGeom>
          <a:ln w="7619">
            <a:solidFill>
              <a:srgbClr val="5F5F5F"/>
            </a:solidFill>
          </a:ln>
        </p:spPr>
        <p:txBody>
          <a:bodyPr wrap="square" lIns="0" tIns="0" rIns="0" bIns="0" rtlCol="0"/>
          <a:lstStyle/>
          <a:p>
            <a:endParaRPr/>
          </a:p>
        </p:txBody>
      </p:sp>
      <p:sp>
        <p:nvSpPr>
          <p:cNvPr id="378" name="object 380"/>
          <p:cNvSpPr txBox="1"/>
          <p:nvPr/>
        </p:nvSpPr>
        <p:spPr>
          <a:xfrm>
            <a:off x="647700" y="4010761"/>
            <a:ext cx="232411"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0</a:t>
            </a:r>
            <a:r>
              <a:rPr sz="1100" dirty="0">
                <a:solidFill>
                  <a:srgbClr val="5F5F5F"/>
                </a:solidFill>
                <a:latin typeface="Microsoft YaHei"/>
                <a:cs typeface="Microsoft YaHei"/>
              </a:rPr>
              <a:t>%</a:t>
            </a:r>
            <a:endParaRPr sz="1100">
              <a:latin typeface="Microsoft YaHei"/>
              <a:cs typeface="Microsoft YaHei"/>
            </a:endParaRPr>
          </a:p>
        </p:txBody>
      </p:sp>
      <p:sp>
        <p:nvSpPr>
          <p:cNvPr id="379" name="object 381"/>
          <p:cNvSpPr txBox="1"/>
          <p:nvPr/>
        </p:nvSpPr>
        <p:spPr>
          <a:xfrm>
            <a:off x="647700" y="3437446"/>
            <a:ext cx="314325" cy="453970"/>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40</a:t>
            </a:r>
            <a:r>
              <a:rPr sz="1100" dirty="0">
                <a:solidFill>
                  <a:srgbClr val="5F5F5F"/>
                </a:solidFill>
                <a:latin typeface="Microsoft YaHei"/>
                <a:cs typeface="Microsoft YaHei"/>
              </a:rPr>
              <a:t>%</a:t>
            </a:r>
            <a:endParaRPr sz="1100">
              <a:latin typeface="Microsoft YaHei"/>
              <a:cs typeface="Microsoft YaHei"/>
            </a:endParaRPr>
          </a:p>
          <a:p>
            <a:pPr marL="12700">
              <a:lnSpc>
                <a:spcPct val="100000"/>
              </a:lnSpc>
              <a:spcBef>
                <a:spcPts val="935"/>
              </a:spcBef>
            </a:pPr>
            <a:r>
              <a:rPr sz="1100" spc="-5" dirty="0">
                <a:solidFill>
                  <a:srgbClr val="5F5F5F"/>
                </a:solidFill>
                <a:latin typeface="Microsoft YaHei"/>
                <a:cs typeface="Microsoft YaHei"/>
              </a:rPr>
              <a:t>20</a:t>
            </a:r>
            <a:r>
              <a:rPr sz="1100" dirty="0">
                <a:solidFill>
                  <a:srgbClr val="5F5F5F"/>
                </a:solidFill>
                <a:latin typeface="Microsoft YaHei"/>
                <a:cs typeface="Microsoft YaHei"/>
              </a:rPr>
              <a:t>%</a:t>
            </a:r>
            <a:endParaRPr sz="1100">
              <a:latin typeface="Microsoft YaHei"/>
              <a:cs typeface="Microsoft YaHei"/>
            </a:endParaRPr>
          </a:p>
        </p:txBody>
      </p:sp>
      <p:sp>
        <p:nvSpPr>
          <p:cNvPr id="380" name="object 382"/>
          <p:cNvSpPr txBox="1"/>
          <p:nvPr/>
        </p:nvSpPr>
        <p:spPr>
          <a:xfrm>
            <a:off x="647700" y="3129559"/>
            <a:ext cx="314325"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60</a:t>
            </a:r>
            <a:r>
              <a:rPr sz="1100" dirty="0">
                <a:solidFill>
                  <a:srgbClr val="5F5F5F"/>
                </a:solidFill>
                <a:latin typeface="Microsoft YaHei"/>
                <a:cs typeface="Microsoft YaHei"/>
              </a:rPr>
              <a:t>%</a:t>
            </a:r>
            <a:endParaRPr sz="1100">
              <a:latin typeface="Microsoft YaHei"/>
              <a:cs typeface="Microsoft YaHei"/>
            </a:endParaRPr>
          </a:p>
        </p:txBody>
      </p:sp>
      <p:sp>
        <p:nvSpPr>
          <p:cNvPr id="381" name="object 383"/>
          <p:cNvSpPr txBox="1"/>
          <p:nvPr/>
        </p:nvSpPr>
        <p:spPr>
          <a:xfrm>
            <a:off x="647700" y="2820149"/>
            <a:ext cx="314325"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80</a:t>
            </a:r>
            <a:r>
              <a:rPr sz="1100" dirty="0">
                <a:solidFill>
                  <a:srgbClr val="5F5F5F"/>
                </a:solidFill>
                <a:latin typeface="Microsoft YaHei"/>
                <a:cs typeface="Microsoft YaHei"/>
              </a:rPr>
              <a:t>%</a:t>
            </a:r>
            <a:endParaRPr sz="1100">
              <a:latin typeface="Microsoft YaHei"/>
              <a:cs typeface="Microsoft YaHei"/>
            </a:endParaRPr>
          </a:p>
        </p:txBody>
      </p:sp>
      <p:sp>
        <p:nvSpPr>
          <p:cNvPr id="382" name="object 384"/>
          <p:cNvSpPr txBox="1"/>
          <p:nvPr/>
        </p:nvSpPr>
        <p:spPr>
          <a:xfrm>
            <a:off x="647700" y="2512250"/>
            <a:ext cx="396240"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100</a:t>
            </a:r>
            <a:r>
              <a:rPr sz="1100" dirty="0">
                <a:solidFill>
                  <a:srgbClr val="5F5F5F"/>
                </a:solidFill>
                <a:latin typeface="Microsoft YaHei"/>
                <a:cs typeface="Microsoft YaHei"/>
              </a:rPr>
              <a:t>%</a:t>
            </a:r>
            <a:endParaRPr sz="1100">
              <a:latin typeface="Microsoft YaHei"/>
              <a:cs typeface="Microsoft YaHei"/>
            </a:endParaRPr>
          </a:p>
        </p:txBody>
      </p:sp>
      <p:sp>
        <p:nvSpPr>
          <p:cNvPr id="383" name="object 385"/>
          <p:cNvSpPr txBox="1"/>
          <p:nvPr/>
        </p:nvSpPr>
        <p:spPr>
          <a:xfrm>
            <a:off x="647700" y="2225598"/>
            <a:ext cx="396240"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120</a:t>
            </a:r>
            <a:r>
              <a:rPr sz="1100" dirty="0">
                <a:solidFill>
                  <a:srgbClr val="5F5F5F"/>
                </a:solidFill>
                <a:latin typeface="Microsoft YaHei"/>
                <a:cs typeface="Microsoft YaHei"/>
              </a:rPr>
              <a:t>%</a:t>
            </a:r>
            <a:endParaRPr sz="1100">
              <a:latin typeface="Microsoft YaHei"/>
              <a:cs typeface="Microsoft YaHei"/>
            </a:endParaRPr>
          </a:p>
        </p:txBody>
      </p:sp>
      <p:sp>
        <p:nvSpPr>
          <p:cNvPr id="384" name="object 386"/>
          <p:cNvSpPr txBox="1"/>
          <p:nvPr/>
        </p:nvSpPr>
        <p:spPr>
          <a:xfrm>
            <a:off x="647700" y="1916188"/>
            <a:ext cx="396240" cy="169277"/>
          </a:xfrm>
          <a:prstGeom prst="rect">
            <a:avLst/>
          </a:prstGeom>
        </p:spPr>
        <p:txBody>
          <a:bodyPr vert="horz" wrap="square" lIns="0" tIns="0" rIns="0" bIns="0" rtlCol="0">
            <a:spAutoFit/>
          </a:bodyPr>
          <a:lstStyle/>
          <a:p>
            <a:pPr marL="12700">
              <a:lnSpc>
                <a:spcPct val="100000"/>
              </a:lnSpc>
            </a:pPr>
            <a:r>
              <a:rPr sz="1100" spc="-5" dirty="0">
                <a:solidFill>
                  <a:srgbClr val="5F5F5F"/>
                </a:solidFill>
                <a:latin typeface="Microsoft YaHei"/>
                <a:cs typeface="Microsoft YaHei"/>
              </a:rPr>
              <a:t>140</a:t>
            </a:r>
            <a:r>
              <a:rPr sz="1100" dirty="0">
                <a:solidFill>
                  <a:srgbClr val="5F5F5F"/>
                </a:solidFill>
                <a:latin typeface="Microsoft YaHei"/>
                <a:cs typeface="Microsoft YaHei"/>
              </a:rPr>
              <a:t>%</a:t>
            </a:r>
            <a:endParaRPr sz="1100">
              <a:latin typeface="Microsoft YaHei"/>
              <a:cs typeface="Microsoft YaHei"/>
            </a:endParaRPr>
          </a:p>
        </p:txBody>
      </p:sp>
      <p:sp>
        <p:nvSpPr>
          <p:cNvPr id="385" name="object 387"/>
          <p:cNvSpPr/>
          <p:nvPr/>
        </p:nvSpPr>
        <p:spPr>
          <a:xfrm>
            <a:off x="3238501" y="2321053"/>
            <a:ext cx="169545" cy="1818639"/>
          </a:xfrm>
          <a:custGeom>
            <a:avLst/>
            <a:gdLst/>
            <a:ahLst/>
            <a:cxnLst/>
            <a:rect l="l" t="t" r="r" b="b"/>
            <a:pathLst>
              <a:path w="169545" h="1818639">
                <a:moveTo>
                  <a:pt x="0" y="0"/>
                </a:moveTo>
                <a:lnTo>
                  <a:pt x="169163" y="0"/>
                </a:lnTo>
                <a:lnTo>
                  <a:pt x="169163" y="1818131"/>
                </a:lnTo>
                <a:lnTo>
                  <a:pt x="0" y="1818131"/>
                </a:lnTo>
                <a:lnTo>
                  <a:pt x="0" y="0"/>
                </a:lnTo>
                <a:close/>
              </a:path>
            </a:pathLst>
          </a:custGeom>
          <a:solidFill>
            <a:srgbClr val="33CCFF"/>
          </a:solidFill>
        </p:spPr>
        <p:txBody>
          <a:bodyPr wrap="square" lIns="0" tIns="0" rIns="0" bIns="0" rtlCol="0"/>
          <a:lstStyle/>
          <a:p>
            <a:endParaRPr/>
          </a:p>
        </p:txBody>
      </p:sp>
      <p:sp>
        <p:nvSpPr>
          <p:cNvPr id="386" name="object 388"/>
          <p:cNvSpPr/>
          <p:nvPr/>
        </p:nvSpPr>
        <p:spPr>
          <a:xfrm>
            <a:off x="3406141" y="2656332"/>
            <a:ext cx="169545" cy="1483360"/>
          </a:xfrm>
          <a:custGeom>
            <a:avLst/>
            <a:gdLst/>
            <a:ahLst/>
            <a:cxnLst/>
            <a:rect l="l" t="t" r="r" b="b"/>
            <a:pathLst>
              <a:path w="169545" h="1483360">
                <a:moveTo>
                  <a:pt x="0" y="0"/>
                </a:moveTo>
                <a:lnTo>
                  <a:pt x="169163" y="0"/>
                </a:lnTo>
                <a:lnTo>
                  <a:pt x="169163" y="1482852"/>
                </a:lnTo>
                <a:lnTo>
                  <a:pt x="0" y="1482852"/>
                </a:lnTo>
                <a:lnTo>
                  <a:pt x="0" y="0"/>
                </a:lnTo>
                <a:close/>
              </a:path>
            </a:pathLst>
          </a:custGeom>
          <a:solidFill>
            <a:srgbClr val="FF9900"/>
          </a:solidFill>
        </p:spPr>
        <p:txBody>
          <a:bodyPr wrap="square" lIns="0" tIns="0" rIns="0" bIns="0" rtlCol="0"/>
          <a:lstStyle/>
          <a:p>
            <a:endParaRPr/>
          </a:p>
        </p:txBody>
      </p:sp>
      <p:sp>
        <p:nvSpPr>
          <p:cNvPr id="387" name="object 389"/>
          <p:cNvSpPr txBox="1"/>
          <p:nvPr/>
        </p:nvSpPr>
        <p:spPr>
          <a:xfrm>
            <a:off x="1136013" y="4167695"/>
            <a:ext cx="330200" cy="184666"/>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一月</a:t>
            </a:r>
            <a:endParaRPr sz="1200">
              <a:latin typeface="Microsoft YaHei"/>
              <a:cs typeface="Microsoft YaHei"/>
            </a:endParaRPr>
          </a:p>
        </p:txBody>
      </p:sp>
      <p:sp>
        <p:nvSpPr>
          <p:cNvPr id="388" name="object 390"/>
          <p:cNvSpPr txBox="1"/>
          <p:nvPr/>
        </p:nvSpPr>
        <p:spPr>
          <a:xfrm>
            <a:off x="1830476" y="4167695"/>
            <a:ext cx="330200" cy="184666"/>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二月</a:t>
            </a:r>
            <a:endParaRPr sz="1200">
              <a:latin typeface="Microsoft YaHei"/>
              <a:cs typeface="Microsoft YaHei"/>
            </a:endParaRPr>
          </a:p>
        </p:txBody>
      </p:sp>
      <p:sp>
        <p:nvSpPr>
          <p:cNvPr id="389" name="object 391"/>
          <p:cNvSpPr txBox="1"/>
          <p:nvPr/>
        </p:nvSpPr>
        <p:spPr>
          <a:xfrm>
            <a:off x="2554273" y="4167695"/>
            <a:ext cx="330200" cy="184666"/>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三月</a:t>
            </a:r>
            <a:endParaRPr sz="1200">
              <a:latin typeface="Microsoft YaHei"/>
              <a:cs typeface="Microsoft YaHei"/>
            </a:endParaRPr>
          </a:p>
        </p:txBody>
      </p:sp>
      <p:sp>
        <p:nvSpPr>
          <p:cNvPr id="390" name="object 392"/>
          <p:cNvSpPr txBox="1"/>
          <p:nvPr/>
        </p:nvSpPr>
        <p:spPr>
          <a:xfrm>
            <a:off x="3249879" y="4167695"/>
            <a:ext cx="330200" cy="184666"/>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四月</a:t>
            </a:r>
            <a:endParaRPr sz="1200">
              <a:latin typeface="Microsoft YaHei"/>
              <a:cs typeface="Microsoft YaHei"/>
            </a:endParaRPr>
          </a:p>
        </p:txBody>
      </p:sp>
      <p:sp>
        <p:nvSpPr>
          <p:cNvPr id="391" name="object 393"/>
          <p:cNvSpPr/>
          <p:nvPr/>
        </p:nvSpPr>
        <p:spPr>
          <a:xfrm>
            <a:off x="9037803" y="1906676"/>
            <a:ext cx="2016429" cy="2324100"/>
          </a:xfrm>
          <a:prstGeom prst="rect">
            <a:avLst/>
          </a:prstGeom>
          <a:blipFill>
            <a:blip r:embed="rId2" cstate="print"/>
            <a:stretch>
              <a:fillRect/>
            </a:stretch>
          </a:blipFill>
        </p:spPr>
        <p:txBody>
          <a:bodyPr wrap="square" lIns="0" tIns="0" rIns="0" bIns="0" rtlCol="0"/>
          <a:lstStyle/>
          <a:p>
            <a:endParaRPr/>
          </a:p>
        </p:txBody>
      </p:sp>
      <p:sp>
        <p:nvSpPr>
          <p:cNvPr id="392" name="object 394"/>
          <p:cNvSpPr txBox="1"/>
          <p:nvPr/>
        </p:nvSpPr>
        <p:spPr>
          <a:xfrm>
            <a:off x="10046145" y="2805506"/>
            <a:ext cx="1236345" cy="430887"/>
          </a:xfrm>
          <a:prstGeom prst="rect">
            <a:avLst/>
          </a:prstGeom>
        </p:spPr>
        <p:txBody>
          <a:bodyPr vert="horz" wrap="square" lIns="0" tIns="0" rIns="0" bIns="0" rtlCol="0">
            <a:spAutoFit/>
          </a:bodyPr>
          <a:lstStyle/>
          <a:p>
            <a:pPr marL="12700">
              <a:lnSpc>
                <a:spcPct val="100000"/>
              </a:lnSpc>
            </a:pPr>
            <a:r>
              <a:rPr sz="2800" spc="580" dirty="0">
                <a:solidFill>
                  <a:srgbClr val="FFFFFF"/>
                </a:solidFill>
                <a:latin typeface="Calibri"/>
                <a:cs typeface="Calibri"/>
              </a:rPr>
              <a:t>62</a:t>
            </a:r>
            <a:r>
              <a:rPr sz="2800" spc="315" dirty="0">
                <a:solidFill>
                  <a:srgbClr val="FFFFFF"/>
                </a:solidFill>
                <a:latin typeface="Calibri"/>
                <a:cs typeface="Calibri"/>
              </a:rPr>
              <a:t>.</a:t>
            </a:r>
            <a:r>
              <a:rPr sz="2800" spc="580" dirty="0">
                <a:solidFill>
                  <a:srgbClr val="FFFFFF"/>
                </a:solidFill>
                <a:latin typeface="Calibri"/>
                <a:cs typeface="Calibri"/>
              </a:rPr>
              <a:t>5</a:t>
            </a:r>
            <a:r>
              <a:rPr sz="2800" spc="484" dirty="0">
                <a:solidFill>
                  <a:srgbClr val="FFFFFF"/>
                </a:solidFill>
                <a:latin typeface="Calibri"/>
                <a:cs typeface="Calibri"/>
              </a:rPr>
              <a:t>%</a:t>
            </a:r>
            <a:endParaRPr sz="2800">
              <a:latin typeface="Calibri"/>
              <a:cs typeface="Calibri"/>
            </a:endParaRPr>
          </a:p>
        </p:txBody>
      </p:sp>
      <p:sp>
        <p:nvSpPr>
          <p:cNvPr id="393" name="object 395"/>
          <p:cNvSpPr txBox="1"/>
          <p:nvPr/>
        </p:nvSpPr>
        <p:spPr>
          <a:xfrm>
            <a:off x="9879444" y="4250638"/>
            <a:ext cx="482600" cy="184666"/>
          </a:xfrm>
          <a:prstGeom prst="rect">
            <a:avLst/>
          </a:prstGeom>
        </p:spPr>
        <p:txBody>
          <a:bodyPr vert="horz" wrap="square" lIns="0" tIns="0" rIns="0" bIns="0" rtlCol="0">
            <a:spAutoFit/>
          </a:bodyPr>
          <a:lstStyle/>
          <a:p>
            <a:pPr marL="12700">
              <a:lnSpc>
                <a:spcPct val="100000"/>
              </a:lnSpc>
            </a:pPr>
            <a:r>
              <a:rPr sz="1200" dirty="0">
                <a:latin typeface="Microsoft YaHei"/>
                <a:cs typeface="Microsoft YaHei"/>
              </a:rPr>
              <a:t>毛利率</a:t>
            </a:r>
            <a:endParaRPr sz="1200">
              <a:latin typeface="Microsoft YaHei"/>
              <a:cs typeface="Microsoft YaHei"/>
            </a:endParaRPr>
          </a:p>
        </p:txBody>
      </p:sp>
      <p:grpSp>
        <p:nvGrpSpPr>
          <p:cNvPr id="394" name="组合 53"/>
          <p:cNvGrpSpPr>
            <a:grpSpLocks/>
          </p:cNvGrpSpPr>
          <p:nvPr/>
        </p:nvGrpSpPr>
        <p:grpSpPr bwMode="auto">
          <a:xfrm>
            <a:off x="244303" y="109444"/>
            <a:ext cx="11947696" cy="1105528"/>
            <a:chOff x="-172" y="-1684"/>
            <a:chExt cx="11948400" cy="1105958"/>
          </a:xfrm>
        </p:grpSpPr>
        <p:grpSp>
          <p:nvGrpSpPr>
            <p:cNvPr id="395" name="组合 56"/>
            <p:cNvGrpSpPr>
              <a:grpSpLocks/>
            </p:cNvGrpSpPr>
            <p:nvPr/>
          </p:nvGrpSpPr>
          <p:grpSpPr bwMode="auto">
            <a:xfrm>
              <a:off x="-172" y="-1684"/>
              <a:ext cx="611598" cy="615696"/>
              <a:chOff x="-850" y="-8320"/>
              <a:chExt cx="3021648" cy="3041894"/>
            </a:xfrm>
          </p:grpSpPr>
          <p:pic>
            <p:nvPicPr>
              <p:cNvPr id="398" name="Picture 25@|13FFC:16777215|FBC:16777215|LFC:16777215|LBC:167772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latin typeface="+mn-ea"/>
                  <a:ea typeface="+mn-ea"/>
                  <a:sym typeface="Arial" panose="020B0604020202020204" pitchFamily="34" charset="0"/>
                </a:endParaRPr>
              </a:p>
            </p:txBody>
          </p:sp>
        </p:grpSp>
        <p:sp>
          <p:nvSpPr>
            <p:cNvPr id="396" name="文本框 59"/>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dirty="0" smtClean="0">
                  <a:solidFill>
                    <a:schemeClr val="bg1"/>
                  </a:solidFill>
                  <a:latin typeface="+mn-ea"/>
                  <a:ea typeface="+mn-ea"/>
                  <a:cs typeface="Vrinda" panose="020B0502040204020203" pitchFamily="34" charset="0"/>
                  <a:sym typeface="Arial" panose="020B0604020202020204" pitchFamily="34" charset="0"/>
                </a:rPr>
                <a:t>6</a:t>
              </a:r>
              <a:endParaRPr lang="zh-CN" altLang="en-US" sz="3200" b="1" dirty="0">
                <a:solidFill>
                  <a:schemeClr val="bg1"/>
                </a:solidFill>
                <a:latin typeface="+mn-ea"/>
                <a:ea typeface="+mn-ea"/>
                <a:cs typeface="Vrinda" panose="020B0502040204020203" pitchFamily="34" charset="0"/>
                <a:sym typeface="Arial" panose="020B0604020202020204" pitchFamily="34" charset="0"/>
              </a:endParaRPr>
            </a:p>
          </p:txBody>
        </p:sp>
        <p:sp>
          <p:nvSpPr>
            <p:cNvPr id="397" name="文本框 62"/>
            <p:cNvSpPr txBox="1">
              <a:spLocks noChangeArrowheads="1"/>
            </p:cNvSpPr>
            <p:nvPr/>
          </p:nvSpPr>
          <p:spPr bwMode="auto">
            <a:xfrm>
              <a:off x="679913" y="26637"/>
              <a:ext cx="11268315" cy="107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dirty="0" smtClean="0">
                  <a:solidFill>
                    <a:srgbClr val="4B5E75"/>
                  </a:solidFill>
                  <a:latin typeface="+mj-ea"/>
                  <a:ea typeface="+mj-ea"/>
                  <a:sym typeface="Arial" panose="020B0604020202020204" pitchFamily="34" charset="0"/>
                </a:rPr>
                <a:t>总部决策分析</a:t>
              </a:r>
              <a:endParaRPr lang="zh-CN" altLang="en-US" sz="3600" b="1" dirty="0" smtClean="0">
                <a:solidFill>
                  <a:srgbClr val="7A8EA9"/>
                </a:solidFill>
                <a:latin typeface="+mj-ea"/>
                <a:ea typeface="+mj-ea"/>
                <a:sym typeface="Arial" panose="020B0604020202020204" pitchFamily="34" charset="0"/>
              </a:endParaRPr>
            </a:p>
            <a:p>
              <a:pPr eaLnBrk="1" hangingPunct="1">
                <a:buFont typeface="Arial" panose="020B0604020202020204" pitchFamily="34" charset="0"/>
                <a:buNone/>
              </a:pPr>
              <a:endParaRPr lang="zh-CN" altLang="en-US" sz="2800" dirty="0">
                <a:solidFill>
                  <a:srgbClr val="4B5E75"/>
                </a:solidFill>
                <a:latin typeface="+mn-ea"/>
                <a:ea typeface="+mn-ea"/>
                <a:sym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等腰三角形 66"/>
          <p:cNvSpPr>
            <a:spLocks/>
          </p:cNvSpPr>
          <p:nvPr/>
        </p:nvSpPr>
        <p:spPr bwMode="auto">
          <a:xfrm>
            <a:off x="9991725" y="1006475"/>
            <a:ext cx="2200275" cy="5873750"/>
          </a:xfrm>
          <a:custGeom>
            <a:avLst/>
            <a:gdLst>
              <a:gd name="T0" fmla="*/ 182 w 2200383"/>
              <a:gd name="T1" fmla="*/ 5855387 h 5873059"/>
              <a:gd name="T2" fmla="*/ 152378 w 2200383"/>
              <a:gd name="T3" fmla="*/ 0 h 5873059"/>
              <a:gd name="T4" fmla="*/ 2200167 w 2200383"/>
              <a:gd name="T5" fmla="*/ 2480020 h 5873059"/>
              <a:gd name="T6" fmla="*/ 2190335 w 2200383"/>
              <a:gd name="T7" fmla="*/ 5874441 h 5873059"/>
              <a:gd name="T8" fmla="*/ 182 w 2200383"/>
              <a:gd name="T9" fmla="*/ 5855387 h 58730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0383" h="5873059">
                <a:moveTo>
                  <a:pt x="182" y="5854009"/>
                </a:moveTo>
                <a:cubicBezTo>
                  <a:pt x="-6231" y="3896323"/>
                  <a:pt x="158805" y="1957686"/>
                  <a:pt x="152392" y="0"/>
                </a:cubicBezTo>
                <a:lnTo>
                  <a:pt x="2200383" y="2479436"/>
                </a:lnTo>
                <a:cubicBezTo>
                  <a:pt x="2197106" y="3610644"/>
                  <a:pt x="2193828" y="4741851"/>
                  <a:pt x="2190551" y="5873059"/>
                </a:cubicBezTo>
                <a:lnTo>
                  <a:pt x="182" y="5854009"/>
                </a:lnTo>
                <a:close/>
              </a:path>
            </a:pathLst>
          </a:cu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56323" name="等腰三角形 67"/>
          <p:cNvSpPr>
            <a:spLocks/>
          </p:cNvSpPr>
          <p:nvPr/>
        </p:nvSpPr>
        <p:spPr bwMode="auto">
          <a:xfrm>
            <a:off x="7685089" y="-85725"/>
            <a:ext cx="4197351" cy="1422400"/>
          </a:xfrm>
          <a:custGeom>
            <a:avLst/>
            <a:gdLst>
              <a:gd name="T0" fmla="*/ 4196908 w 4197792"/>
              <a:gd name="T1" fmla="*/ 19022 h 1423445"/>
              <a:gd name="T2" fmla="*/ 0 w 4197792"/>
              <a:gd name="T3" fmla="*/ 1421356 h 1423445"/>
              <a:gd name="T4" fmla="*/ 1878761 w 4197792"/>
              <a:gd name="T5" fmla="*/ 0 h 1423445"/>
              <a:gd name="T6" fmla="*/ 4196908 w 4197792"/>
              <a:gd name="T7" fmla="*/ 19022 h 14234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7792" h="1423445">
                <a:moveTo>
                  <a:pt x="4197792" y="19050"/>
                </a:moveTo>
                <a:lnTo>
                  <a:pt x="0" y="1423445"/>
                </a:lnTo>
                <a:lnTo>
                  <a:pt x="1879157" y="0"/>
                </a:lnTo>
                <a:lnTo>
                  <a:pt x="4197792" y="19050"/>
                </a:ln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56324" name="等腰三角形 64"/>
          <p:cNvSpPr>
            <a:spLocks/>
          </p:cNvSpPr>
          <p:nvPr/>
        </p:nvSpPr>
        <p:spPr bwMode="auto">
          <a:xfrm>
            <a:off x="-11113" y="3062288"/>
            <a:ext cx="6581776" cy="3795712"/>
          </a:xfrm>
          <a:custGeom>
            <a:avLst/>
            <a:gdLst>
              <a:gd name="T0" fmla="*/ 13928 w 8194905"/>
              <a:gd name="T1" fmla="*/ 2182397 h 4726401"/>
              <a:gd name="T2" fmla="*/ 99 w 8194905"/>
              <a:gd name="T3" fmla="*/ 0 h 4726401"/>
              <a:gd name="T4" fmla="*/ 5286184 w 8194905"/>
              <a:gd name="T5" fmla="*/ 3048288 h 4726401"/>
              <a:gd name="T6" fmla="*/ 488220 w 8194905"/>
              <a:gd name="T7" fmla="*/ 3048287 h 4726401"/>
              <a:gd name="T8" fmla="*/ 13928 w 8194905"/>
              <a:gd name="T9" fmla="*/ 2182397 h 4726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4905" h="4726401">
                <a:moveTo>
                  <a:pt x="21592" y="3383830"/>
                </a:moveTo>
                <a:cubicBezTo>
                  <a:pt x="23971" y="1808363"/>
                  <a:pt x="-2226" y="1575467"/>
                  <a:pt x="153" y="0"/>
                </a:cubicBezTo>
                <a:lnTo>
                  <a:pt x="8194905" y="4726401"/>
                </a:lnTo>
                <a:lnTo>
                  <a:pt x="756863" y="4726400"/>
                </a:lnTo>
                <a:lnTo>
                  <a:pt x="21592" y="3383830"/>
                </a:ln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56325" name="椭圆 6"/>
          <p:cNvSpPr>
            <a:spLocks noChangeArrowheads="1"/>
          </p:cNvSpPr>
          <p:nvPr/>
        </p:nvSpPr>
        <p:spPr bwMode="auto">
          <a:xfrm>
            <a:off x="7372351" y="1144590"/>
            <a:ext cx="534988" cy="53657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56326" name="椭圆 7"/>
          <p:cNvSpPr>
            <a:spLocks noChangeArrowheads="1"/>
          </p:cNvSpPr>
          <p:nvPr/>
        </p:nvSpPr>
        <p:spPr bwMode="auto">
          <a:xfrm>
            <a:off x="8963025" y="2800350"/>
            <a:ext cx="381000" cy="381000"/>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56327" name="椭圆 8"/>
          <p:cNvSpPr>
            <a:spLocks noChangeArrowheads="1"/>
          </p:cNvSpPr>
          <p:nvPr/>
        </p:nvSpPr>
        <p:spPr bwMode="auto">
          <a:xfrm>
            <a:off x="11114089" y="3937000"/>
            <a:ext cx="534987" cy="533400"/>
          </a:xfrm>
          <a:prstGeom prst="ellipse">
            <a:avLst/>
          </a:pr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56328" name="椭圆 9"/>
          <p:cNvSpPr>
            <a:spLocks noChangeArrowheads="1"/>
          </p:cNvSpPr>
          <p:nvPr/>
        </p:nvSpPr>
        <p:spPr bwMode="auto">
          <a:xfrm>
            <a:off x="2197100" y="5580065"/>
            <a:ext cx="339725" cy="338137"/>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56329" name="椭圆 10"/>
          <p:cNvSpPr>
            <a:spLocks noChangeArrowheads="1"/>
          </p:cNvSpPr>
          <p:nvPr/>
        </p:nvSpPr>
        <p:spPr bwMode="auto">
          <a:xfrm>
            <a:off x="4068765" y="5078415"/>
            <a:ext cx="338137" cy="33972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56330" name="椭圆 11"/>
          <p:cNvSpPr>
            <a:spLocks noChangeArrowheads="1"/>
          </p:cNvSpPr>
          <p:nvPr/>
        </p:nvSpPr>
        <p:spPr bwMode="auto">
          <a:xfrm>
            <a:off x="4518026" y="1681165"/>
            <a:ext cx="536575" cy="53657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cxnSp>
        <p:nvCxnSpPr>
          <p:cNvPr id="56331" name="直接连接符 12"/>
          <p:cNvCxnSpPr>
            <a:cxnSpLocks noChangeShapeType="1"/>
            <a:endCxn id="56325" idx="3"/>
          </p:cNvCxnSpPr>
          <p:nvPr/>
        </p:nvCxnSpPr>
        <p:spPr bwMode="auto">
          <a:xfrm flipV="1">
            <a:off x="0" y="1603377"/>
            <a:ext cx="7450139" cy="4532313"/>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56332" name="直接连接符 15"/>
          <p:cNvCxnSpPr>
            <a:cxnSpLocks noChangeShapeType="1"/>
            <a:stCxn id="56352" idx="7"/>
          </p:cNvCxnSpPr>
          <p:nvPr/>
        </p:nvCxnSpPr>
        <p:spPr bwMode="auto">
          <a:xfrm flipV="1">
            <a:off x="1971675" y="0"/>
            <a:ext cx="3273425" cy="2343150"/>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33" name="直接连接符 16"/>
          <p:cNvCxnSpPr>
            <a:cxnSpLocks noChangeShapeType="1"/>
            <a:endCxn id="56352" idx="2"/>
          </p:cNvCxnSpPr>
          <p:nvPr/>
        </p:nvCxnSpPr>
        <p:spPr bwMode="auto">
          <a:xfrm flipV="1">
            <a:off x="-58737" y="2532063"/>
            <a:ext cx="1573213" cy="461962"/>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34" name="直接连接符 17"/>
          <p:cNvCxnSpPr>
            <a:cxnSpLocks noChangeShapeType="1"/>
          </p:cNvCxnSpPr>
          <p:nvPr/>
        </p:nvCxnSpPr>
        <p:spPr bwMode="auto">
          <a:xfrm flipH="1">
            <a:off x="-155576" y="14290"/>
            <a:ext cx="1111251" cy="512603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35" name="直接连接符 18"/>
          <p:cNvCxnSpPr>
            <a:cxnSpLocks noChangeShapeType="1"/>
            <a:stCxn id="56352" idx="5"/>
            <a:endCxn id="56329" idx="1"/>
          </p:cNvCxnSpPr>
          <p:nvPr/>
        </p:nvCxnSpPr>
        <p:spPr bwMode="auto">
          <a:xfrm>
            <a:off x="1971675" y="2722563"/>
            <a:ext cx="2146300" cy="2405062"/>
          </a:xfrm>
          <a:prstGeom prst="line">
            <a:avLst/>
          </a:prstGeom>
          <a:noFill/>
          <a:ln w="76200">
            <a:solidFill>
              <a:srgbClr val="FFFF00">
                <a:alpha val="50195"/>
              </a:srgbClr>
            </a:solidFill>
            <a:round/>
            <a:headEnd/>
            <a:tailEnd/>
          </a:ln>
          <a:extLst>
            <a:ext uri="{909E8E84-426E-40DD-AFC4-6F175D3DCCD1}">
              <a14:hiddenFill xmlns="" xmlns:a14="http://schemas.microsoft.com/office/drawing/2010/main">
                <a:noFill/>
              </a14:hiddenFill>
            </a:ext>
          </a:extLst>
        </p:spPr>
      </p:cxnSp>
      <p:cxnSp>
        <p:nvCxnSpPr>
          <p:cNvPr id="56336" name="直接连接符 19"/>
          <p:cNvCxnSpPr>
            <a:cxnSpLocks noChangeShapeType="1"/>
            <a:endCxn id="56329" idx="7"/>
          </p:cNvCxnSpPr>
          <p:nvPr/>
        </p:nvCxnSpPr>
        <p:spPr bwMode="auto">
          <a:xfrm flipH="1">
            <a:off x="4357690" y="1597025"/>
            <a:ext cx="3127375" cy="3530600"/>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56337" name="直接连接符 20"/>
          <p:cNvCxnSpPr>
            <a:cxnSpLocks noChangeShapeType="1"/>
          </p:cNvCxnSpPr>
          <p:nvPr/>
        </p:nvCxnSpPr>
        <p:spPr bwMode="auto">
          <a:xfrm>
            <a:off x="1100139" y="-144463"/>
            <a:ext cx="6272212" cy="1468438"/>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56338" name="直接连接符 21"/>
          <p:cNvCxnSpPr>
            <a:cxnSpLocks noChangeShapeType="1"/>
            <a:stCxn id="56329" idx="6"/>
          </p:cNvCxnSpPr>
          <p:nvPr/>
        </p:nvCxnSpPr>
        <p:spPr bwMode="auto">
          <a:xfrm flipV="1">
            <a:off x="4406901" y="4230690"/>
            <a:ext cx="6707188" cy="101758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39" name="直接连接符 22"/>
          <p:cNvCxnSpPr>
            <a:cxnSpLocks noChangeShapeType="1"/>
            <a:endCxn id="56325" idx="4"/>
          </p:cNvCxnSpPr>
          <p:nvPr/>
        </p:nvCxnSpPr>
        <p:spPr bwMode="auto">
          <a:xfrm flipH="1" flipV="1">
            <a:off x="7640637" y="1681165"/>
            <a:ext cx="1198563" cy="517683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40" name="直接连接符 23"/>
          <p:cNvCxnSpPr>
            <a:cxnSpLocks noChangeShapeType="1"/>
            <a:endCxn id="56327" idx="3"/>
          </p:cNvCxnSpPr>
          <p:nvPr/>
        </p:nvCxnSpPr>
        <p:spPr bwMode="auto">
          <a:xfrm flipV="1">
            <a:off x="9344026" y="4392615"/>
            <a:ext cx="1849439" cy="2465387"/>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41" name="直接连接符 24"/>
          <p:cNvCxnSpPr>
            <a:cxnSpLocks noChangeShapeType="1"/>
          </p:cNvCxnSpPr>
          <p:nvPr/>
        </p:nvCxnSpPr>
        <p:spPr bwMode="auto">
          <a:xfrm flipH="1" flipV="1">
            <a:off x="10163177" y="958852"/>
            <a:ext cx="2028825" cy="2587625"/>
          </a:xfrm>
          <a:prstGeom prst="line">
            <a:avLst/>
          </a:prstGeom>
          <a:noFill/>
          <a:ln w="76200">
            <a:solidFill>
              <a:srgbClr val="FFFF00">
                <a:alpha val="50195"/>
              </a:srgbClr>
            </a:solidFill>
            <a:round/>
            <a:headEnd/>
            <a:tailEnd/>
          </a:ln>
          <a:extLst>
            <a:ext uri="{909E8E84-426E-40DD-AFC4-6F175D3DCCD1}">
              <a14:hiddenFill xmlns="" xmlns:a14="http://schemas.microsoft.com/office/drawing/2010/main">
                <a:noFill/>
              </a14:hiddenFill>
            </a:ext>
          </a:extLst>
        </p:spPr>
      </p:cxnSp>
      <p:cxnSp>
        <p:nvCxnSpPr>
          <p:cNvPr id="56342" name="直接连接符 25"/>
          <p:cNvCxnSpPr>
            <a:cxnSpLocks noChangeShapeType="1"/>
            <a:stCxn id="56325" idx="7"/>
          </p:cNvCxnSpPr>
          <p:nvPr/>
        </p:nvCxnSpPr>
        <p:spPr bwMode="auto">
          <a:xfrm flipV="1">
            <a:off x="7829549" y="-136525"/>
            <a:ext cx="1797051" cy="1360488"/>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43" name="直接连接符 26"/>
          <p:cNvCxnSpPr>
            <a:cxnSpLocks noChangeShapeType="1"/>
          </p:cNvCxnSpPr>
          <p:nvPr/>
        </p:nvCxnSpPr>
        <p:spPr bwMode="auto">
          <a:xfrm flipV="1">
            <a:off x="7716838" y="-60325"/>
            <a:ext cx="474663" cy="1384300"/>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cxnSp>
        <p:nvCxnSpPr>
          <p:cNvPr id="56344" name="直接连接符 27"/>
          <p:cNvCxnSpPr>
            <a:cxnSpLocks noChangeShapeType="1"/>
          </p:cNvCxnSpPr>
          <p:nvPr/>
        </p:nvCxnSpPr>
        <p:spPr bwMode="auto">
          <a:xfrm flipH="1">
            <a:off x="-136525" y="-60325"/>
            <a:ext cx="946151" cy="650875"/>
          </a:xfrm>
          <a:prstGeom prst="line">
            <a:avLst/>
          </a:prstGeom>
          <a:noFill/>
          <a:ln w="76200">
            <a:solidFill>
              <a:srgbClr val="FFFF00">
                <a:alpha val="50195"/>
              </a:srgbClr>
            </a:solidFill>
            <a:round/>
            <a:headEnd/>
            <a:tailEnd/>
          </a:ln>
          <a:extLst>
            <a:ext uri="{909E8E84-426E-40DD-AFC4-6F175D3DCCD1}">
              <a14:hiddenFill xmlns="" xmlns:a14="http://schemas.microsoft.com/office/drawing/2010/main">
                <a:noFill/>
              </a14:hiddenFill>
            </a:ext>
          </a:extLst>
        </p:spPr>
      </p:cxnSp>
      <p:cxnSp>
        <p:nvCxnSpPr>
          <p:cNvPr id="56345" name="直接连接符 28"/>
          <p:cNvCxnSpPr>
            <a:cxnSpLocks noChangeShapeType="1"/>
          </p:cNvCxnSpPr>
          <p:nvPr/>
        </p:nvCxnSpPr>
        <p:spPr bwMode="auto">
          <a:xfrm flipH="1">
            <a:off x="10231438" y="-227013"/>
            <a:ext cx="42863" cy="1082676"/>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56346" name="直接连接符 29"/>
          <p:cNvCxnSpPr>
            <a:cxnSpLocks noChangeShapeType="1"/>
          </p:cNvCxnSpPr>
          <p:nvPr/>
        </p:nvCxnSpPr>
        <p:spPr bwMode="auto">
          <a:xfrm flipH="1">
            <a:off x="10085388" y="360363"/>
            <a:ext cx="2270125" cy="474662"/>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cxnSp>
        <p:nvCxnSpPr>
          <p:cNvPr id="56347" name="直接连接符 30"/>
          <p:cNvCxnSpPr>
            <a:cxnSpLocks noChangeShapeType="1"/>
            <a:endCxn id="56353" idx="7"/>
          </p:cNvCxnSpPr>
          <p:nvPr/>
        </p:nvCxnSpPr>
        <p:spPr bwMode="auto">
          <a:xfrm flipH="1">
            <a:off x="10328275" y="-144463"/>
            <a:ext cx="820739" cy="852488"/>
          </a:xfrm>
          <a:prstGeom prst="line">
            <a:avLst/>
          </a:prstGeom>
          <a:noFill/>
          <a:ln w="76200">
            <a:solidFill>
              <a:srgbClr val="F43A74">
                <a:alpha val="18039"/>
              </a:srgbClr>
            </a:solidFill>
            <a:round/>
            <a:headEnd/>
            <a:tailEnd/>
          </a:ln>
          <a:extLst>
            <a:ext uri="{909E8E84-426E-40DD-AFC4-6F175D3DCCD1}">
              <a14:hiddenFill xmlns="" xmlns:a14="http://schemas.microsoft.com/office/drawing/2010/main">
                <a:noFill/>
              </a14:hiddenFill>
            </a:ext>
          </a:extLst>
        </p:spPr>
      </p:cxnSp>
      <p:sp>
        <p:nvSpPr>
          <p:cNvPr id="56348" name="椭圆 31"/>
          <p:cNvSpPr>
            <a:spLocks noChangeArrowheads="1"/>
          </p:cNvSpPr>
          <p:nvPr/>
        </p:nvSpPr>
        <p:spPr bwMode="auto">
          <a:xfrm>
            <a:off x="3408363" y="850900"/>
            <a:ext cx="5111751" cy="5111750"/>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56349" name="等腰三角形 65"/>
          <p:cNvSpPr>
            <a:spLocks/>
          </p:cNvSpPr>
          <p:nvPr/>
        </p:nvSpPr>
        <p:spPr bwMode="auto">
          <a:xfrm rot="5400000">
            <a:off x="896144" y="32545"/>
            <a:ext cx="2560638" cy="2441575"/>
          </a:xfrm>
          <a:custGeom>
            <a:avLst/>
            <a:gdLst>
              <a:gd name="T0" fmla="*/ 0 w 2561282"/>
              <a:gd name="T1" fmla="*/ 2402691 h 2481088"/>
              <a:gd name="T2" fmla="*/ 40540 w 2561282"/>
              <a:gd name="T3" fmla="*/ 0 h 2481088"/>
              <a:gd name="T4" fmla="*/ 2559994 w 2561282"/>
              <a:gd name="T5" fmla="*/ 1572528 h 2481088"/>
              <a:gd name="T6" fmla="*/ 0 w 2561282"/>
              <a:gd name="T7" fmla="*/ 2402691 h 24810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61282" h="2481088">
                <a:moveTo>
                  <a:pt x="0" y="2481088"/>
                </a:moveTo>
                <a:lnTo>
                  <a:pt x="40560" y="0"/>
                </a:lnTo>
                <a:lnTo>
                  <a:pt x="2561282" y="1623838"/>
                </a:lnTo>
                <a:lnTo>
                  <a:pt x="0" y="2481088"/>
                </a:lnTo>
                <a:close/>
              </a:path>
            </a:pathLst>
          </a:cu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56350" name="等腰三角形 67"/>
          <p:cNvSpPr>
            <a:spLocks/>
          </p:cNvSpPr>
          <p:nvPr/>
        </p:nvSpPr>
        <p:spPr bwMode="auto">
          <a:xfrm>
            <a:off x="10864849" y="-76200"/>
            <a:ext cx="1365251" cy="6443663"/>
          </a:xfrm>
          <a:custGeom>
            <a:avLst/>
            <a:gdLst>
              <a:gd name="T0" fmla="*/ 1360224 w 1364807"/>
              <a:gd name="T1" fmla="*/ 6443121 h 6444205"/>
              <a:gd name="T2" fmla="*/ 0 w 1364807"/>
              <a:gd name="T3" fmla="*/ 0 h 6444205"/>
              <a:gd name="T4" fmla="*/ 1365693 w 1364807"/>
              <a:gd name="T5" fmla="*/ 43397 h 6444205"/>
              <a:gd name="T6" fmla="*/ 1360224 w 1364807"/>
              <a:gd name="T7" fmla="*/ 6443121 h 64442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4807" h="6444205">
                <a:moveTo>
                  <a:pt x="1359342" y="6444205"/>
                </a:moveTo>
                <a:lnTo>
                  <a:pt x="0" y="0"/>
                </a:lnTo>
                <a:lnTo>
                  <a:pt x="1364807" y="43405"/>
                </a:lnTo>
                <a:cubicBezTo>
                  <a:pt x="1362985" y="2177005"/>
                  <a:pt x="1361164" y="4310605"/>
                  <a:pt x="1359342" y="6444205"/>
                </a:cubicBez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56351" name="等腰三角形 64"/>
          <p:cNvSpPr>
            <a:spLocks/>
          </p:cNvSpPr>
          <p:nvPr/>
        </p:nvSpPr>
        <p:spPr bwMode="auto">
          <a:xfrm>
            <a:off x="-19050" y="6132513"/>
            <a:ext cx="2835275" cy="754062"/>
          </a:xfrm>
          <a:custGeom>
            <a:avLst/>
            <a:gdLst>
              <a:gd name="T0" fmla="*/ 10888 w 1860627"/>
              <a:gd name="T1" fmla="*/ 737338 h 754476"/>
              <a:gd name="T2" fmla="*/ 0 w 1860627"/>
              <a:gd name="T3" fmla="*/ 0 h 754476"/>
              <a:gd name="T4" fmla="*/ 4320471 w 1860627"/>
              <a:gd name="T5" fmla="*/ 753648 h 754476"/>
              <a:gd name="T6" fmla="*/ 10888 w 1860627"/>
              <a:gd name="T7" fmla="*/ 737338 h 7544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60627" h="754476">
                <a:moveTo>
                  <a:pt x="4689" y="738148"/>
                </a:moveTo>
                <a:lnTo>
                  <a:pt x="0" y="0"/>
                </a:lnTo>
                <a:lnTo>
                  <a:pt x="1860627" y="754476"/>
                </a:lnTo>
                <a:lnTo>
                  <a:pt x="4689" y="738148"/>
                </a:lnTo>
                <a:close/>
              </a:path>
            </a:pathLst>
          </a:custGeom>
          <a:solidFill>
            <a:srgbClr val="00B0F0">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56352" name="椭圆 37"/>
          <p:cNvSpPr>
            <a:spLocks noChangeArrowheads="1"/>
          </p:cNvSpPr>
          <p:nvPr/>
        </p:nvSpPr>
        <p:spPr bwMode="auto">
          <a:xfrm>
            <a:off x="1514475" y="2263777"/>
            <a:ext cx="534988" cy="536575"/>
          </a:xfrm>
          <a:prstGeom prst="ellipse">
            <a:avLst/>
          </a:prstGeom>
          <a:solidFill>
            <a:srgbClr val="F43A74">
              <a:alpha val="2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56353" name="椭圆 38"/>
          <p:cNvSpPr>
            <a:spLocks noChangeArrowheads="1"/>
          </p:cNvSpPr>
          <p:nvPr/>
        </p:nvSpPr>
        <p:spPr bwMode="auto">
          <a:xfrm>
            <a:off x="9972676" y="647702"/>
            <a:ext cx="415925" cy="415925"/>
          </a:xfrm>
          <a:prstGeom prst="ellipse">
            <a:avLst/>
          </a:prstGeom>
          <a:solidFill>
            <a:srgbClr val="FFF8B4"/>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cxnSp>
        <p:nvCxnSpPr>
          <p:cNvPr id="56354" name="直接连接符 39"/>
          <p:cNvCxnSpPr>
            <a:cxnSpLocks noChangeShapeType="1"/>
          </p:cNvCxnSpPr>
          <p:nvPr/>
        </p:nvCxnSpPr>
        <p:spPr bwMode="auto">
          <a:xfrm flipH="1">
            <a:off x="11420477" y="4157665"/>
            <a:ext cx="703263" cy="238125"/>
          </a:xfrm>
          <a:prstGeom prst="line">
            <a:avLst/>
          </a:prstGeom>
          <a:noFill/>
          <a:ln w="76200">
            <a:solidFill>
              <a:srgbClr val="00B0F0">
                <a:alpha val="18039"/>
              </a:srgbClr>
            </a:solidFill>
            <a:round/>
            <a:headEnd/>
            <a:tailEnd/>
          </a:ln>
          <a:extLst>
            <a:ext uri="{909E8E84-426E-40DD-AFC4-6F175D3DCCD1}">
              <a14:hiddenFill xmlns="" xmlns:a14="http://schemas.microsoft.com/office/drawing/2010/main">
                <a:noFill/>
              </a14:hiddenFill>
            </a:ext>
          </a:extLst>
        </p:spPr>
      </p:cxnSp>
      <p:sp>
        <p:nvSpPr>
          <p:cNvPr id="36" name="文本框 14"/>
          <p:cNvSpPr txBox="1">
            <a:spLocks noChangeArrowheads="1"/>
          </p:cNvSpPr>
          <p:nvPr/>
        </p:nvSpPr>
        <p:spPr bwMode="auto">
          <a:xfrm>
            <a:off x="4640921" y="2794000"/>
            <a:ext cx="2492991"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9000" b="1" dirty="0" smtClean="0">
                <a:solidFill>
                  <a:srgbClr val="FFFFFF"/>
                </a:solidFill>
                <a:sym typeface="Arial" panose="020B0604020202020204" pitchFamily="34" charset="0"/>
              </a:rPr>
              <a:t>谢谢</a:t>
            </a:r>
            <a:endParaRPr lang="zh-CN" altLang="en-US" sz="9000" b="1" dirty="0">
              <a:solidFill>
                <a:srgbClr val="FFFFFF"/>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1157fd643725-02"/>
          <p:cNvPicPr>
            <a:picLocks noChangeAspect="1"/>
          </p:cNvPicPr>
          <p:nvPr/>
        </p:nvPicPr>
        <p:blipFill>
          <a:blip r:embed="rId2" cstate="print"/>
          <a:stretch>
            <a:fillRect/>
          </a:stretch>
        </p:blipFill>
        <p:spPr>
          <a:xfrm>
            <a:off x="-29534" y="-8143"/>
            <a:ext cx="12256307" cy="6897225"/>
          </a:xfrm>
          <a:prstGeom prst="rect">
            <a:avLst/>
          </a:prstGeom>
        </p:spPr>
      </p:pic>
      <p:sp>
        <p:nvSpPr>
          <p:cNvPr id="6147" name="Text Box 5"/>
          <p:cNvSpPr txBox="1"/>
          <p:nvPr/>
        </p:nvSpPr>
        <p:spPr>
          <a:xfrm>
            <a:off x="6366326" y="1388106"/>
            <a:ext cx="4914671" cy="6390683"/>
          </a:xfrm>
          <a:prstGeom prst="rect">
            <a:avLst/>
          </a:prstGeom>
          <a:noFill/>
          <a:ln w="9525">
            <a:noFill/>
          </a:ln>
        </p:spPr>
        <p:txBody>
          <a:bodyPr lIns="65031" tIns="33889" rIns="65031" bIns="33889" anchor="t">
            <a:spAutoFit/>
          </a:bodyPr>
          <a:lstStyle/>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sym typeface="+mn-ea"/>
              </a:rPr>
              <a:t>2012年08月  思迅软件被评为“深圳市重点软件企业”</a:t>
            </a:r>
            <a:endParaRPr lang="zh-CN" altLang="en-US" sz="1200" b="1" dirty="0">
              <a:solidFill>
                <a:srgbClr val="002060"/>
              </a:solidFill>
              <a:latin typeface="微软雅黑" panose="020B0503020204020204" pitchFamily="2" charset="-122"/>
              <a:ea typeface="微软雅黑" panose="020B0503020204020204" pitchFamily="2" charset="-122"/>
              <a:sym typeface="Arial" panose="020B0604020202020204" pitchFamily="34" charset="0"/>
            </a:endParaRP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sym typeface="Arial" panose="020B0604020202020204" pitchFamily="34" charset="0"/>
              </a:rPr>
              <a:t>2012年03月  思迅软件被评为2011年深圳市优秀软件企业</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sym typeface="Arial" panose="020B0604020202020204" pitchFamily="34" charset="0"/>
              </a:rPr>
              <a:t>2011年12月  思迅软件用户数突破20万</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sym typeface="Arial" panose="020B0604020202020204" pitchFamily="34" charset="0"/>
              </a:rPr>
              <a:t>201</a:t>
            </a:r>
            <a:r>
              <a:rPr lang="zh-CN" altLang="en-US" sz="1200" b="1" dirty="0">
                <a:solidFill>
                  <a:srgbClr val="002060"/>
                </a:solidFill>
                <a:latin typeface="微软雅黑" panose="020B0503020204020204" pitchFamily="2" charset="-122"/>
                <a:ea typeface="微软雅黑" panose="020B0503020204020204" pitchFamily="2" charset="-122"/>
                <a:sym typeface="Arial" panose="020B0604020202020204" pitchFamily="34" charset="0"/>
              </a:rPr>
              <a:t>1年06月</a:t>
            </a:r>
            <a:r>
              <a:rPr lang="en-US" altLang="x-none" sz="1200" b="1" dirty="0">
                <a:solidFill>
                  <a:srgbClr val="002060"/>
                </a:solidFill>
                <a:latin typeface="微软雅黑" panose="020B0503020204020204" pitchFamily="2" charset="-122"/>
                <a:ea typeface="微软雅黑" panose="020B0503020204020204" pitchFamily="2" charset="-122"/>
                <a:sym typeface="Arial" panose="020B0604020202020204" pitchFamily="34" charset="0"/>
              </a:rPr>
              <a:t>  </a:t>
            </a:r>
            <a:r>
              <a:rPr lang="zh-CN" altLang="en-US" sz="1200" b="1" dirty="0">
                <a:solidFill>
                  <a:srgbClr val="002060"/>
                </a:solidFill>
                <a:latin typeface="微软雅黑" panose="020B0503020204020204" pitchFamily="2" charset="-122"/>
                <a:ea typeface="微软雅黑" panose="020B0503020204020204" pitchFamily="2" charset="-122"/>
                <a:sym typeface="Arial" panose="020B0604020202020204" pitchFamily="34" charset="0"/>
              </a:rPr>
              <a:t>思迅软件推出B/S系列的软件产品</a:t>
            </a:r>
            <a:endParaRPr lang="zh-CN" altLang="en-US" sz="1200" b="1" dirty="0">
              <a:solidFill>
                <a:srgbClr val="002060"/>
              </a:solidFill>
              <a:latin typeface="微软雅黑" panose="020B0503020204020204" pitchFamily="2" charset="-122"/>
              <a:ea typeface="微软雅黑" panose="020B0503020204020204" pitchFamily="2" charset="-122"/>
            </a:endParaRP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2010</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x-none" sz="1200" b="1" dirty="0">
                <a:solidFill>
                  <a:srgbClr val="002060"/>
                </a:solidFill>
                <a:latin typeface="微软雅黑" panose="020B0503020204020204" pitchFamily="2" charset="-122"/>
                <a:ea typeface="微软雅黑" panose="020B0503020204020204" pitchFamily="2" charset="-122"/>
              </a:rPr>
              <a:t>08</a:t>
            </a:r>
            <a:r>
              <a:rPr lang="zh-CN" altLang="en-US" sz="1200" b="1" dirty="0">
                <a:solidFill>
                  <a:srgbClr val="002060"/>
                </a:solidFill>
                <a:latin typeface="微软雅黑" panose="020B0503020204020204" pitchFamily="2" charset="-122"/>
                <a:ea typeface="微软雅黑" panose="020B0503020204020204" pitchFamily="2" charset="-122"/>
              </a:rPr>
              <a:t>月</a:t>
            </a:r>
            <a:r>
              <a:rPr lang="en-US" altLang="x-none" sz="1200" b="1" dirty="0">
                <a:solidFill>
                  <a:srgbClr val="002060"/>
                </a:solidFill>
                <a:latin typeface="微软雅黑" panose="020B0503020204020204" pitchFamily="2" charset="-122"/>
                <a:ea typeface="微软雅黑" panose="020B0503020204020204" pitchFamily="2" charset="-122"/>
              </a:rPr>
              <a:t>  </a:t>
            </a:r>
            <a:r>
              <a:rPr lang="zh-CN" altLang="en-US" sz="1200" b="1" dirty="0">
                <a:solidFill>
                  <a:srgbClr val="002060"/>
                </a:solidFill>
                <a:latin typeface="微软雅黑" panose="020B0503020204020204" pitchFamily="2" charset="-122"/>
                <a:ea typeface="微软雅黑" panose="020B0503020204020204" pitchFamily="2" charset="-122"/>
              </a:rPr>
              <a:t>思迅软件名列中国零售信息化解决方案十大供应商</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2010</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x-none" sz="1200" b="1" dirty="0">
                <a:solidFill>
                  <a:srgbClr val="002060"/>
                </a:solidFill>
                <a:latin typeface="微软雅黑" panose="020B0503020204020204" pitchFamily="2" charset="-122"/>
                <a:ea typeface="微软雅黑" panose="020B0503020204020204" pitchFamily="2" charset="-122"/>
              </a:rPr>
              <a:t>04</a:t>
            </a:r>
            <a:r>
              <a:rPr lang="zh-CN" altLang="en-US" sz="1200" b="1" dirty="0">
                <a:solidFill>
                  <a:srgbClr val="002060"/>
                </a:solidFill>
                <a:latin typeface="微软雅黑" panose="020B0503020204020204" pitchFamily="2" charset="-122"/>
                <a:ea typeface="微软雅黑" panose="020B0503020204020204" pitchFamily="2" charset="-122"/>
              </a:rPr>
              <a:t>月</a:t>
            </a:r>
            <a:r>
              <a:rPr lang="en-US" altLang="x-none" sz="1200" b="1" dirty="0">
                <a:solidFill>
                  <a:srgbClr val="002060"/>
                </a:solidFill>
                <a:latin typeface="微软雅黑" panose="020B0503020204020204" pitchFamily="2" charset="-122"/>
                <a:ea typeface="微软雅黑" panose="020B0503020204020204" pitchFamily="2" charset="-122"/>
              </a:rPr>
              <a:t>  </a:t>
            </a:r>
            <a:r>
              <a:rPr lang="zh-CN" altLang="en-US" sz="1200" b="1" dirty="0">
                <a:solidFill>
                  <a:srgbClr val="002060"/>
                </a:solidFill>
                <a:latin typeface="微软雅黑" panose="020B0503020204020204" pitchFamily="2" charset="-122"/>
                <a:ea typeface="微软雅黑" panose="020B0503020204020204" pitchFamily="2" charset="-122"/>
              </a:rPr>
              <a:t>思迅软件荣获行业信息化“十大品牌企业奖”</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2009</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a:t>
            </a:r>
            <a:r>
              <a:rPr lang="en-US" altLang="x-none" sz="1200" b="1" dirty="0">
                <a:solidFill>
                  <a:srgbClr val="002060"/>
                </a:solidFill>
                <a:latin typeface="微软雅黑" panose="020B0503020204020204" pitchFamily="2" charset="-122"/>
                <a:ea typeface="微软雅黑" panose="020B0503020204020204" pitchFamily="2" charset="-122"/>
              </a:rPr>
              <a:t>8</a:t>
            </a:r>
            <a:r>
              <a:rPr lang="zh-CN" altLang="en-US" sz="1200" b="1" dirty="0">
                <a:solidFill>
                  <a:srgbClr val="002060"/>
                </a:solidFill>
                <a:latin typeface="微软雅黑" panose="020B0503020204020204" pitchFamily="2" charset="-122"/>
                <a:ea typeface="微软雅黑" panose="020B0503020204020204" pitchFamily="2" charset="-122"/>
              </a:rPr>
              <a:t>月   荣获</a:t>
            </a:r>
            <a:r>
              <a:rPr lang="en-US" altLang="x-none" sz="1200" b="1" dirty="0">
                <a:solidFill>
                  <a:srgbClr val="002060"/>
                </a:solidFill>
                <a:latin typeface="微软雅黑" panose="020B0503020204020204" pitchFamily="2" charset="-122"/>
                <a:ea typeface="微软雅黑" panose="020B0503020204020204" pitchFamily="2" charset="-122"/>
              </a:rPr>
              <a:t>“2009</a:t>
            </a:r>
            <a:r>
              <a:rPr lang="zh-CN" altLang="en-US" sz="1200" b="1" dirty="0">
                <a:solidFill>
                  <a:srgbClr val="002060"/>
                </a:solidFill>
                <a:latin typeface="微软雅黑" panose="020B0503020204020204" pitchFamily="2" charset="-122"/>
                <a:ea typeface="微软雅黑" panose="020B0503020204020204" pitchFamily="2" charset="-122"/>
              </a:rPr>
              <a:t>年度中国行业信息化优秀企业奖</a:t>
            </a:r>
            <a:r>
              <a:rPr lang="en-US" altLang="x-none" sz="1200" b="1" dirty="0">
                <a:solidFill>
                  <a:srgbClr val="002060"/>
                </a:solidFill>
                <a:latin typeface="微软雅黑" panose="020B0503020204020204" pitchFamily="2" charset="-122"/>
                <a:ea typeface="微软雅黑" panose="020B0503020204020204" pitchFamily="2" charset="-122"/>
              </a:rPr>
              <a:t>”</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2009</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a:t>
            </a:r>
            <a:r>
              <a:rPr lang="en-US" altLang="x-none" sz="1200" b="1" dirty="0">
                <a:solidFill>
                  <a:srgbClr val="002060"/>
                </a:solidFill>
                <a:latin typeface="微软雅黑" panose="020B0503020204020204" pitchFamily="2" charset="-122"/>
                <a:ea typeface="微软雅黑" panose="020B0503020204020204" pitchFamily="2" charset="-122"/>
              </a:rPr>
              <a:t>3</a:t>
            </a:r>
            <a:r>
              <a:rPr lang="zh-CN" altLang="en-US" sz="1200" b="1" dirty="0">
                <a:solidFill>
                  <a:srgbClr val="002060"/>
                </a:solidFill>
                <a:latin typeface="微软雅黑" panose="020B0503020204020204" pitchFamily="2" charset="-122"/>
                <a:ea typeface="微软雅黑" panose="020B0503020204020204" pitchFamily="2" charset="-122"/>
              </a:rPr>
              <a:t>月   思迅软件荣获</a:t>
            </a:r>
            <a:r>
              <a:rPr lang="en-US" altLang="x-none" sz="1200" b="1" dirty="0">
                <a:solidFill>
                  <a:srgbClr val="002060"/>
                </a:solidFill>
                <a:latin typeface="微软雅黑" panose="020B0503020204020204" pitchFamily="2" charset="-122"/>
                <a:ea typeface="微软雅黑" panose="020B0503020204020204" pitchFamily="2" charset="-122"/>
              </a:rPr>
              <a:t>“</a:t>
            </a:r>
            <a:r>
              <a:rPr lang="zh-CN" altLang="en-US" sz="1200" b="1" dirty="0">
                <a:solidFill>
                  <a:srgbClr val="002060"/>
                </a:solidFill>
                <a:latin typeface="微软雅黑" panose="020B0503020204020204" pitchFamily="2" charset="-122"/>
                <a:ea typeface="微软雅黑" panose="020B0503020204020204" pitchFamily="2" charset="-122"/>
              </a:rPr>
              <a:t>国家级高新技术企业奖” </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2008</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a:t>
            </a:r>
            <a:r>
              <a:rPr lang="en-US" altLang="x-none" sz="1200" b="1" dirty="0">
                <a:solidFill>
                  <a:srgbClr val="002060"/>
                </a:solidFill>
                <a:latin typeface="微软雅黑" panose="020B0503020204020204" pitchFamily="2" charset="-122"/>
                <a:ea typeface="微软雅黑" panose="020B0503020204020204" pitchFamily="2" charset="-122"/>
              </a:rPr>
              <a:t>3</a:t>
            </a:r>
            <a:r>
              <a:rPr lang="zh-CN" altLang="en-US" sz="1200" b="1" dirty="0">
                <a:solidFill>
                  <a:srgbClr val="002060"/>
                </a:solidFill>
                <a:latin typeface="微软雅黑" panose="020B0503020204020204" pitchFamily="2" charset="-122"/>
                <a:ea typeface="微软雅黑" panose="020B0503020204020204" pitchFamily="2" charset="-122"/>
              </a:rPr>
              <a:t>月   思迅软件当选</a:t>
            </a:r>
            <a:r>
              <a:rPr lang="en-US" altLang="x-none" sz="1200" b="1" dirty="0">
                <a:solidFill>
                  <a:srgbClr val="002060"/>
                </a:solidFill>
                <a:latin typeface="微软雅黑" panose="020B0503020204020204" pitchFamily="2" charset="-122"/>
                <a:ea typeface="微软雅黑" panose="020B0503020204020204" pitchFamily="2" charset="-122"/>
              </a:rPr>
              <a:t>“</a:t>
            </a:r>
            <a:r>
              <a:rPr lang="zh-CN" altLang="en-US" sz="1200" b="1" dirty="0">
                <a:solidFill>
                  <a:srgbClr val="002060"/>
                </a:solidFill>
                <a:latin typeface="微软雅黑" panose="020B0503020204020204" pitchFamily="2" charset="-122"/>
                <a:ea typeface="微软雅黑" panose="020B0503020204020204" pitchFamily="2" charset="-122"/>
              </a:rPr>
              <a:t>零售业最受好评十佳</a:t>
            </a:r>
            <a:r>
              <a:rPr lang="en-US" altLang="x-none" sz="1200" b="1" dirty="0">
                <a:solidFill>
                  <a:srgbClr val="002060"/>
                </a:solidFill>
                <a:latin typeface="微软雅黑" panose="020B0503020204020204" pitchFamily="2" charset="-122"/>
                <a:ea typeface="微软雅黑" panose="020B0503020204020204" pitchFamily="2" charset="-122"/>
              </a:rPr>
              <a:t>IT</a:t>
            </a:r>
            <a:r>
              <a:rPr lang="zh-CN" altLang="en-US" sz="1200" b="1" dirty="0">
                <a:solidFill>
                  <a:srgbClr val="002060"/>
                </a:solidFill>
                <a:latin typeface="微软雅黑" panose="020B0503020204020204" pitchFamily="2" charset="-122"/>
                <a:ea typeface="微软雅黑" panose="020B0503020204020204" pitchFamily="2" charset="-122"/>
              </a:rPr>
              <a:t>软件服务商</a:t>
            </a:r>
            <a:r>
              <a:rPr lang="en-US" altLang="x-none" sz="1200" b="1" dirty="0">
                <a:solidFill>
                  <a:srgbClr val="002060"/>
                </a:solidFill>
                <a:latin typeface="微软雅黑" panose="020B0503020204020204" pitchFamily="2" charset="-122"/>
                <a:ea typeface="微软雅黑" panose="020B0503020204020204" pitchFamily="2" charset="-122"/>
              </a:rPr>
              <a:t>”</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2005</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a:t>
            </a:r>
            <a:r>
              <a:rPr lang="en-US" altLang="x-none" sz="1200" b="1" dirty="0">
                <a:solidFill>
                  <a:srgbClr val="002060"/>
                </a:solidFill>
                <a:latin typeface="微软雅黑" panose="020B0503020204020204" pitchFamily="2" charset="-122"/>
                <a:ea typeface="微软雅黑" panose="020B0503020204020204" pitchFamily="2" charset="-122"/>
              </a:rPr>
              <a:t>2</a:t>
            </a:r>
            <a:r>
              <a:rPr lang="zh-CN" altLang="en-US" sz="1200" b="1" dirty="0">
                <a:solidFill>
                  <a:srgbClr val="002060"/>
                </a:solidFill>
                <a:latin typeface="微软雅黑" panose="020B0503020204020204" pitchFamily="2" charset="-122"/>
                <a:ea typeface="微软雅黑" panose="020B0503020204020204" pitchFamily="2" charset="-122"/>
              </a:rPr>
              <a:t>月</a:t>
            </a:r>
            <a:r>
              <a:rPr lang="en-US" altLang="x-none" sz="1200" b="1" dirty="0">
                <a:solidFill>
                  <a:srgbClr val="002060"/>
                </a:solidFill>
                <a:latin typeface="微软雅黑" panose="020B0503020204020204" pitchFamily="2" charset="-122"/>
                <a:ea typeface="微软雅黑" panose="020B0503020204020204" pitchFamily="2" charset="-122"/>
              </a:rPr>
              <a:t>   </a:t>
            </a:r>
            <a:r>
              <a:rPr lang="zh-CN" altLang="en-US" sz="1200" b="1" dirty="0">
                <a:solidFill>
                  <a:srgbClr val="002060"/>
                </a:solidFill>
                <a:latin typeface="微软雅黑" panose="020B0503020204020204" pitchFamily="2" charset="-122"/>
                <a:ea typeface="微软雅黑" panose="020B0503020204020204" pitchFamily="2" charset="-122"/>
              </a:rPr>
              <a:t>荣获</a:t>
            </a:r>
            <a:r>
              <a:rPr lang="en-US" altLang="x-none" sz="1200" b="1" dirty="0">
                <a:solidFill>
                  <a:srgbClr val="002060"/>
                </a:solidFill>
                <a:latin typeface="微软雅黑" panose="020B0503020204020204" pitchFamily="2" charset="-122"/>
                <a:ea typeface="微软雅黑" panose="020B0503020204020204" pitchFamily="2" charset="-122"/>
              </a:rPr>
              <a:t>IBM</a:t>
            </a:r>
            <a:r>
              <a:rPr lang="zh-CN" altLang="en-US" sz="1200" b="1" dirty="0">
                <a:solidFill>
                  <a:srgbClr val="002060"/>
                </a:solidFill>
                <a:latin typeface="微软雅黑" panose="020B0503020204020204" pitchFamily="2" charset="-122"/>
                <a:ea typeface="微软雅黑" panose="020B0503020204020204" pitchFamily="2" charset="-122"/>
              </a:rPr>
              <a:t>亚太区零售业成就奖</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1998</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a:t>
            </a:r>
            <a:r>
              <a:rPr lang="en-US" altLang="x-none" sz="1200" b="1" dirty="0">
                <a:solidFill>
                  <a:srgbClr val="002060"/>
                </a:solidFill>
                <a:latin typeface="微软雅黑" panose="020B0503020204020204" pitchFamily="2" charset="-122"/>
                <a:ea typeface="微软雅黑" panose="020B0503020204020204" pitchFamily="2" charset="-122"/>
              </a:rPr>
              <a:t>5</a:t>
            </a:r>
            <a:r>
              <a:rPr lang="zh-CN" altLang="en-US" sz="1200" b="1" dirty="0">
                <a:solidFill>
                  <a:srgbClr val="002060"/>
                </a:solidFill>
                <a:latin typeface="微软雅黑" panose="020B0503020204020204" pitchFamily="2" charset="-122"/>
                <a:ea typeface="微软雅黑" panose="020B0503020204020204" pitchFamily="2" charset="-122"/>
              </a:rPr>
              <a:t>月</a:t>
            </a:r>
            <a:r>
              <a:rPr lang="en-US" altLang="x-none" sz="1200" b="1" dirty="0">
                <a:solidFill>
                  <a:srgbClr val="002060"/>
                </a:solidFill>
                <a:latin typeface="微软雅黑" panose="020B0503020204020204" pitchFamily="2" charset="-122"/>
                <a:ea typeface="微软雅黑" panose="020B0503020204020204" pitchFamily="2" charset="-122"/>
              </a:rPr>
              <a:t>   </a:t>
            </a:r>
            <a:r>
              <a:rPr lang="zh-CN" altLang="en-US" sz="1200" b="1" dirty="0">
                <a:solidFill>
                  <a:srgbClr val="002060"/>
                </a:solidFill>
                <a:latin typeface="微软雅黑" panose="020B0503020204020204" pitchFamily="2" charset="-122"/>
                <a:ea typeface="微软雅黑" panose="020B0503020204020204" pitchFamily="2" charset="-122"/>
              </a:rPr>
              <a:t>推出国内第一个产品化的零售管理</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                      软件 </a:t>
            </a:r>
            <a:r>
              <a:rPr lang="en-US" altLang="x-none" sz="1200" b="1" dirty="0">
                <a:solidFill>
                  <a:srgbClr val="002060"/>
                </a:solidFill>
                <a:latin typeface="微软雅黑" panose="020B0503020204020204" pitchFamily="2" charset="-122"/>
                <a:ea typeface="微软雅黑" panose="020B0503020204020204" pitchFamily="2" charset="-122"/>
              </a:rPr>
              <a:t>---</a:t>
            </a:r>
            <a:r>
              <a:rPr lang="zh-CN" altLang="en-US" sz="1200" b="1" dirty="0">
                <a:solidFill>
                  <a:srgbClr val="002060"/>
                </a:solidFill>
                <a:latin typeface="微软雅黑" panose="020B0503020204020204" pitchFamily="2" charset="-122"/>
                <a:ea typeface="微软雅黑" panose="020B0503020204020204" pitchFamily="2" charset="-122"/>
              </a:rPr>
              <a:t>“思迅</a:t>
            </a:r>
            <a:r>
              <a:rPr lang="en-US" altLang="x-none" sz="1200" b="1" dirty="0">
                <a:solidFill>
                  <a:srgbClr val="002060"/>
                </a:solidFill>
                <a:latin typeface="微软雅黑" panose="020B0503020204020204" pitchFamily="2" charset="-122"/>
                <a:ea typeface="微软雅黑" panose="020B0503020204020204" pitchFamily="2" charset="-122"/>
              </a:rPr>
              <a:t> 2001 </a:t>
            </a:r>
            <a:r>
              <a:rPr lang="zh-CN" altLang="en-US" sz="1200" b="1" dirty="0">
                <a:solidFill>
                  <a:srgbClr val="002060"/>
                </a:solidFill>
                <a:latin typeface="微软雅黑" panose="020B0503020204020204" pitchFamily="2" charset="-122"/>
                <a:ea typeface="微软雅黑" panose="020B0503020204020204" pitchFamily="2" charset="-122"/>
              </a:rPr>
              <a:t>进销存</a:t>
            </a:r>
            <a:r>
              <a:rPr lang="en-US" altLang="x-none" sz="1200" b="1" dirty="0">
                <a:solidFill>
                  <a:srgbClr val="002060"/>
                </a:solidFill>
                <a:latin typeface="微软雅黑" panose="020B0503020204020204" pitchFamily="2" charset="-122"/>
                <a:ea typeface="微软雅黑" panose="020B0503020204020204" pitchFamily="2" charset="-122"/>
              </a:rPr>
              <a:t>V2.0” </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1995</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a:t>
            </a:r>
            <a:r>
              <a:rPr lang="en-US" altLang="x-none" sz="1200" b="1" dirty="0">
                <a:solidFill>
                  <a:srgbClr val="002060"/>
                </a:solidFill>
                <a:latin typeface="微软雅黑" panose="020B0503020204020204" pitchFamily="2" charset="-122"/>
                <a:ea typeface="微软雅黑" panose="020B0503020204020204" pitchFamily="2" charset="-122"/>
              </a:rPr>
              <a:t>5</a:t>
            </a:r>
            <a:r>
              <a:rPr lang="zh-CN" altLang="en-US" sz="1200" b="1" dirty="0">
                <a:solidFill>
                  <a:srgbClr val="002060"/>
                </a:solidFill>
                <a:latin typeface="微软雅黑" panose="020B0503020204020204" pitchFamily="2" charset="-122"/>
                <a:ea typeface="微软雅黑" panose="020B0503020204020204" pitchFamily="2" charset="-122"/>
              </a:rPr>
              <a:t>月</a:t>
            </a:r>
            <a:r>
              <a:rPr lang="en-US" altLang="x-none" sz="1200" b="1" dirty="0">
                <a:solidFill>
                  <a:srgbClr val="002060"/>
                </a:solidFill>
                <a:latin typeface="微软雅黑" panose="020B0503020204020204" pitchFamily="2" charset="-122"/>
                <a:ea typeface="微软雅黑" panose="020B0503020204020204" pitchFamily="2" charset="-122"/>
              </a:rPr>
              <a:t>   </a:t>
            </a:r>
            <a:r>
              <a:rPr lang="zh-CN" altLang="en-US" sz="1200" b="1" dirty="0">
                <a:solidFill>
                  <a:srgbClr val="002060"/>
                </a:solidFill>
                <a:latin typeface="微软雅黑" panose="020B0503020204020204" pitchFamily="2" charset="-122"/>
                <a:ea typeface="微软雅黑" panose="020B0503020204020204" pitchFamily="2" charset="-122"/>
              </a:rPr>
              <a:t>为沃尔玛中国</a:t>
            </a:r>
            <a:r>
              <a:rPr lang="en-US" altLang="x-none" sz="1200" b="1" dirty="0">
                <a:solidFill>
                  <a:srgbClr val="002060"/>
                </a:solidFill>
                <a:latin typeface="微软雅黑" panose="020B0503020204020204" pitchFamily="2" charset="-122"/>
                <a:ea typeface="微软雅黑" panose="020B0503020204020204" pitchFamily="2" charset="-122"/>
              </a:rPr>
              <a:t> POS </a:t>
            </a:r>
            <a:r>
              <a:rPr lang="zh-CN" altLang="en-US" sz="1200" b="1" dirty="0">
                <a:solidFill>
                  <a:srgbClr val="002060"/>
                </a:solidFill>
                <a:latin typeface="微软雅黑" panose="020B0503020204020204" pitchFamily="2" charset="-122"/>
                <a:ea typeface="微软雅黑" panose="020B0503020204020204" pitchFamily="2" charset="-122"/>
              </a:rPr>
              <a:t>系统本地化开发与实施</a:t>
            </a:r>
            <a:r>
              <a:rPr lang="en-US" altLang="x-none" sz="1200" b="1" dirty="0">
                <a:solidFill>
                  <a:srgbClr val="002060"/>
                </a:solidFill>
                <a:latin typeface="微软雅黑" panose="020B0503020204020204" pitchFamily="2" charset="-122"/>
                <a:ea typeface="微软雅黑" panose="020B0503020204020204" pitchFamily="2" charset="-122"/>
              </a:rPr>
              <a:t> </a:t>
            </a:r>
          </a:p>
          <a:p>
            <a:pPr>
              <a:lnSpc>
                <a:spcPts val="2885"/>
              </a:lnSpc>
            </a:pPr>
            <a:r>
              <a:rPr lang="en-US" altLang="x-none" sz="1200" b="1" dirty="0">
                <a:solidFill>
                  <a:srgbClr val="002060"/>
                </a:solidFill>
                <a:latin typeface="微软雅黑" panose="020B0503020204020204" pitchFamily="2" charset="-122"/>
                <a:ea typeface="微软雅黑" panose="020B0503020204020204" pitchFamily="2" charset="-122"/>
              </a:rPr>
              <a:t>1991</a:t>
            </a:r>
            <a:r>
              <a:rPr lang="zh-CN" altLang="en-US"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a:t>
            </a:r>
            <a:r>
              <a:rPr lang="en-US" altLang="x-none" sz="1200" b="1" dirty="0">
                <a:solidFill>
                  <a:srgbClr val="002060"/>
                </a:solidFill>
                <a:latin typeface="微软雅黑" panose="020B0503020204020204" pitchFamily="2" charset="-122"/>
                <a:ea typeface="微软雅黑" panose="020B0503020204020204" pitchFamily="2" charset="-122"/>
              </a:rPr>
              <a:t>7</a:t>
            </a:r>
            <a:r>
              <a:rPr lang="zh-CN" altLang="en-US" sz="1200" b="1" dirty="0">
                <a:solidFill>
                  <a:srgbClr val="002060"/>
                </a:solidFill>
                <a:latin typeface="微软雅黑" panose="020B0503020204020204" pitchFamily="2" charset="-122"/>
                <a:ea typeface="微软雅黑" panose="020B0503020204020204" pitchFamily="2" charset="-122"/>
              </a:rPr>
              <a:t>月</a:t>
            </a:r>
            <a:r>
              <a:rPr lang="en-US" altLang="x-none" sz="1200" b="1" dirty="0">
                <a:solidFill>
                  <a:srgbClr val="002060"/>
                </a:solidFill>
                <a:latin typeface="微软雅黑" panose="020B0503020204020204" pitchFamily="2" charset="-122"/>
                <a:ea typeface="微软雅黑" panose="020B0503020204020204" pitchFamily="2" charset="-122"/>
              </a:rPr>
              <a:t>   </a:t>
            </a:r>
            <a:r>
              <a:rPr lang="zh-CN" altLang="en-US" sz="1200" b="1" dirty="0">
                <a:solidFill>
                  <a:srgbClr val="002060"/>
                </a:solidFill>
                <a:latin typeface="微软雅黑" panose="020B0503020204020204" pitchFamily="2" charset="-122"/>
                <a:ea typeface="微软雅黑" panose="020B0503020204020204" pitchFamily="2" charset="-122"/>
              </a:rPr>
              <a:t>由</a:t>
            </a:r>
            <a:r>
              <a:rPr lang="en-US" altLang="x-none" sz="1200" b="1" dirty="0">
                <a:solidFill>
                  <a:srgbClr val="002060"/>
                </a:solidFill>
                <a:latin typeface="微软雅黑" panose="020B0503020204020204" pitchFamily="2" charset="-122"/>
                <a:ea typeface="微软雅黑" panose="020B0503020204020204" pitchFamily="2" charset="-122"/>
              </a:rPr>
              <a:t>IBM</a:t>
            </a:r>
            <a:r>
              <a:rPr lang="zh-CN" altLang="en-US" sz="1200" b="1" dirty="0">
                <a:solidFill>
                  <a:srgbClr val="002060"/>
                </a:solidFill>
                <a:latin typeface="微软雅黑" panose="020B0503020204020204" pitchFamily="2" charset="-122"/>
                <a:ea typeface="微软雅黑" panose="020B0503020204020204" pitchFamily="2" charset="-122"/>
              </a:rPr>
              <a:t>投资创立万国软件公司</a:t>
            </a:r>
            <a:r>
              <a:rPr lang="en-US" altLang="x-none" sz="1200" b="1" dirty="0">
                <a:solidFill>
                  <a:srgbClr val="002060"/>
                </a:solidFill>
                <a:latin typeface="微软雅黑" panose="020B0503020204020204" pitchFamily="2" charset="-122"/>
                <a:ea typeface="微软雅黑" panose="020B0503020204020204" pitchFamily="2" charset="-122"/>
              </a:rPr>
              <a:t> </a:t>
            </a:r>
          </a:p>
          <a:p>
            <a:pPr>
              <a:lnSpc>
                <a:spcPts val="2885"/>
              </a:lnSpc>
            </a:pPr>
            <a:endParaRPr lang="en-US" altLang="x-none" sz="1200" b="1" dirty="0">
              <a:solidFill>
                <a:srgbClr val="002060"/>
              </a:solidFill>
              <a:latin typeface="微软雅黑" panose="020B0503020204020204" pitchFamily="2" charset="-122"/>
              <a:ea typeface="微软雅黑" panose="020B0503020204020204" pitchFamily="2" charset="-122"/>
            </a:endParaRPr>
          </a:p>
          <a:p>
            <a:pPr>
              <a:lnSpc>
                <a:spcPts val="2885"/>
              </a:lnSpc>
            </a:pPr>
            <a:endParaRPr lang="en-US" altLang="x-none" sz="1200" b="1" dirty="0">
              <a:solidFill>
                <a:srgbClr val="002060"/>
              </a:solidFill>
              <a:latin typeface="微软雅黑" panose="020B0503020204020204" pitchFamily="2" charset="-122"/>
              <a:ea typeface="微软雅黑" panose="020B0503020204020204" pitchFamily="2" charset="-122"/>
            </a:endParaRPr>
          </a:p>
          <a:p>
            <a:pPr>
              <a:lnSpc>
                <a:spcPts val="2885"/>
              </a:lnSpc>
            </a:pPr>
            <a:endParaRPr lang="zh-CN" altLang="en-US" sz="1200" b="1" dirty="0">
              <a:solidFill>
                <a:srgbClr val="333333"/>
              </a:solidFill>
              <a:latin typeface="微软雅黑" panose="020B0503020204020204" pitchFamily="2" charset="-122"/>
              <a:ea typeface="微软雅黑" panose="020B0503020204020204" pitchFamily="2" charset="-122"/>
            </a:endParaRPr>
          </a:p>
        </p:txBody>
      </p:sp>
      <p:sp>
        <p:nvSpPr>
          <p:cNvPr id="6148" name="Text Box 4"/>
          <p:cNvSpPr txBox="1"/>
          <p:nvPr/>
        </p:nvSpPr>
        <p:spPr>
          <a:xfrm>
            <a:off x="914341" y="1341806"/>
            <a:ext cx="5075435" cy="7506373"/>
          </a:xfrm>
          <a:prstGeom prst="rect">
            <a:avLst/>
          </a:prstGeom>
          <a:noFill/>
          <a:ln w="9525">
            <a:noFill/>
          </a:ln>
        </p:spPr>
        <p:txBody>
          <a:bodyPr lIns="65031" tIns="33889" rIns="65031" bIns="33889" anchor="t">
            <a:spAutoFit/>
          </a:bodyPr>
          <a:lstStyle/>
          <a:p>
            <a:pPr>
              <a:lnSpc>
                <a:spcPts val="2885"/>
              </a:lnSpc>
            </a:pP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2017</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05</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月 进入新三板创新层</a:t>
            </a:r>
          </a:p>
          <a:p>
            <a:pPr>
              <a:lnSpc>
                <a:spcPts val="2885"/>
              </a:lnSpc>
            </a:pP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2017</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03</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月  荣获第十届中国商业信息化行业大会</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十年贡献成就奖</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 </a:t>
            </a:r>
          </a:p>
          <a:p>
            <a:pPr>
              <a:lnSpc>
                <a:spcPts val="2885"/>
              </a:lnSpc>
            </a:pP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2016</a:t>
            </a:r>
            <a:r>
              <a:rPr lang="zh-CN"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08</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月  新三板上市（股票代码：</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838758</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a:t>
            </a:r>
          </a:p>
          <a:p>
            <a:pPr>
              <a:lnSpc>
                <a:spcPts val="2885"/>
              </a:lnSpc>
            </a:pP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2016</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01</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月  深圳市思迅软件股份有限公司成立</a:t>
            </a:r>
          </a:p>
          <a:p>
            <a:pPr>
              <a:lnSpc>
                <a:spcPts val="2885"/>
              </a:lnSpc>
            </a:pP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2015</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11</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月  思迅软件设立全资子公司“思迅网络”</a:t>
            </a:r>
          </a:p>
          <a:p>
            <a:pPr>
              <a:lnSpc>
                <a:spcPts val="2885"/>
              </a:lnSpc>
            </a:pP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2015</a:t>
            </a:r>
            <a:r>
              <a:rPr lang="zh-CN"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10</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月  思迅软件荣获</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a:t>
            </a:r>
            <a:r>
              <a:rPr lang="zh-CN" altLang="en-US"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2015年中国软件行业最高3A信用评级</a:t>
            </a:r>
            <a:r>
              <a:rPr lang="en-US" altLang="zh-CN" sz="1200" b="1" dirty="0">
                <a:solidFill>
                  <a:srgbClr val="002060"/>
                </a:solidFill>
                <a:latin typeface="微软雅黑" panose="020B0503020204020204" pitchFamily="2" charset="-122"/>
                <a:ea typeface="微软雅黑" panose="020B0503020204020204" pitchFamily="2" charset="-122"/>
                <a:sym typeface="宋体" panose="02010600030101010101" pitchFamily="2" charset="-122"/>
              </a:rPr>
              <a:t>”</a:t>
            </a:r>
          </a:p>
          <a:p>
            <a:pPr>
              <a:lnSpc>
                <a:spcPts val="2885"/>
              </a:lnSpc>
            </a:pPr>
            <a:r>
              <a:rPr lang="en-US" altLang="zh-CN" sz="1200" b="1" dirty="0">
                <a:solidFill>
                  <a:srgbClr val="002060"/>
                </a:solidFill>
                <a:latin typeface="微软雅黑" panose="020B0503020204020204" pitchFamily="2" charset="-122"/>
                <a:ea typeface="微软雅黑" panose="020B0503020204020204" pitchFamily="2" charset="-122"/>
              </a:rPr>
              <a:t>2015</a:t>
            </a:r>
            <a:r>
              <a:rPr lang="zh-CN" altLang="zh-CN" sz="1200" b="1" dirty="0">
                <a:solidFill>
                  <a:srgbClr val="002060"/>
                </a:solidFill>
                <a:latin typeface="微软雅黑" panose="020B0503020204020204" pitchFamily="2" charset="-122"/>
                <a:ea typeface="微软雅黑" panose="020B0503020204020204" pitchFamily="2" charset="-122"/>
              </a:rPr>
              <a:t>年</a:t>
            </a:r>
            <a:r>
              <a:rPr lang="en-US" altLang="zh-CN" sz="1200" b="1" dirty="0">
                <a:solidFill>
                  <a:srgbClr val="002060"/>
                </a:solidFill>
                <a:latin typeface="微软雅黑" panose="020B0503020204020204" pitchFamily="2" charset="-122"/>
                <a:ea typeface="微软雅黑" panose="020B0503020204020204" pitchFamily="2" charset="-122"/>
              </a:rPr>
              <a:t>05</a:t>
            </a:r>
            <a:r>
              <a:rPr lang="zh-CN" altLang="en-US" sz="1200" b="1" dirty="0">
                <a:solidFill>
                  <a:srgbClr val="002060"/>
                </a:solidFill>
                <a:latin typeface="微软雅黑" panose="020B0503020204020204" pitchFamily="2" charset="-122"/>
                <a:ea typeface="微软雅黑" panose="020B0503020204020204" pitchFamily="2" charset="-122"/>
              </a:rPr>
              <a:t>月  思迅软件荣获</a:t>
            </a:r>
            <a:r>
              <a:rPr lang="en-US" altLang="zh-CN" sz="1200" b="1" dirty="0">
                <a:solidFill>
                  <a:srgbClr val="002060"/>
                </a:solidFill>
                <a:latin typeface="微软雅黑" panose="020B0503020204020204" pitchFamily="2" charset="-122"/>
                <a:ea typeface="微软雅黑" panose="020B0503020204020204" pitchFamily="2" charset="-122"/>
              </a:rPr>
              <a:t>“深圳市2014年优秀软件企业”</a:t>
            </a:r>
            <a:r>
              <a:rPr lang="zh-CN" altLang="en-US" sz="1200" b="1" dirty="0">
                <a:solidFill>
                  <a:srgbClr val="002060"/>
                </a:solidFill>
                <a:latin typeface="微软雅黑" panose="020B0503020204020204" pitchFamily="2" charset="-122"/>
                <a:ea typeface="微软雅黑" panose="020B0503020204020204" pitchFamily="2" charset="-122"/>
              </a:rPr>
              <a:t>称号</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2014年11月  思迅软件发布基于公有云服务模式的</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                       管理软件--思迅天店</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2014年11月  思迅软件成立硬件事业部</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2014年05月  思迅软件再度获评“深圳市重点软件企业”</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2013年12月  引入战略投资者—石基信息（股票代码：002153）</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2013年06月  思迅荣获“深圳市重点软件企业”称号</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2013年03月  思迅商锐9被评为“2012年深圳市优秀软件产品”</a:t>
            </a:r>
          </a:p>
          <a:p>
            <a:pPr>
              <a:lnSpc>
                <a:spcPts val="2885"/>
              </a:lnSpc>
            </a:pPr>
            <a:r>
              <a:rPr lang="zh-CN" altLang="en-US" sz="1200" b="1" dirty="0">
                <a:solidFill>
                  <a:srgbClr val="002060"/>
                </a:solidFill>
                <a:latin typeface="微软雅黑" panose="020B0503020204020204" pitchFamily="2" charset="-122"/>
                <a:ea typeface="微软雅黑" panose="020B0503020204020204" pitchFamily="2" charset="-122"/>
              </a:rPr>
              <a:t>2013年03月  思迅软件荣获“深圳市优秀软件企业”称号</a:t>
            </a:r>
          </a:p>
          <a:p>
            <a:pPr>
              <a:lnSpc>
                <a:spcPts val="2885"/>
              </a:lnSpc>
            </a:pPr>
            <a:endParaRPr lang="zh-CN" altLang="en-US" sz="1200" b="1" dirty="0">
              <a:solidFill>
                <a:srgbClr val="002060"/>
              </a:solidFill>
              <a:latin typeface="微软雅黑" panose="020B0503020204020204" pitchFamily="2" charset="-122"/>
              <a:ea typeface="微软雅黑" panose="020B0503020204020204" pitchFamily="2" charset="-122"/>
            </a:endParaRPr>
          </a:p>
          <a:p>
            <a:pPr>
              <a:lnSpc>
                <a:spcPts val="2885"/>
              </a:lnSpc>
            </a:pPr>
            <a:endParaRPr lang="zh-CN" altLang="en-US" sz="1200" b="1" dirty="0">
              <a:solidFill>
                <a:srgbClr val="002060"/>
              </a:solidFill>
              <a:latin typeface="微软雅黑" panose="020B0503020204020204" pitchFamily="2" charset="-122"/>
              <a:ea typeface="微软雅黑" panose="020B0503020204020204" pitchFamily="2" charset="-122"/>
            </a:endParaRPr>
          </a:p>
          <a:p>
            <a:pPr>
              <a:lnSpc>
                <a:spcPts val="2885"/>
              </a:lnSpc>
            </a:pPr>
            <a:endParaRPr lang="zh-CN" altLang="en-US" sz="1200" b="1" dirty="0">
              <a:solidFill>
                <a:srgbClr val="002060"/>
              </a:solidFill>
              <a:latin typeface="微软雅黑" panose="020B0503020204020204" pitchFamily="2" charset="-122"/>
              <a:ea typeface="微软雅黑" panose="020B0503020204020204" pitchFamily="2" charset="-122"/>
            </a:endParaRPr>
          </a:p>
          <a:p>
            <a:pPr>
              <a:lnSpc>
                <a:spcPts val="2885"/>
              </a:lnSpc>
            </a:pPr>
            <a:endParaRPr lang="zh-CN" altLang="en-US" sz="1200" b="1" dirty="0">
              <a:solidFill>
                <a:srgbClr val="002060"/>
              </a:solidFill>
              <a:latin typeface="微软雅黑" panose="020B0503020204020204" pitchFamily="2" charset="-122"/>
              <a:ea typeface="微软雅黑" panose="020B0503020204020204" pitchFamily="2" charset="-122"/>
            </a:endParaRPr>
          </a:p>
          <a:p>
            <a:pPr>
              <a:lnSpc>
                <a:spcPts val="2885"/>
              </a:lnSpc>
            </a:pPr>
            <a:endParaRPr lang="zh-CN" altLang="en-US" sz="1200" dirty="0">
              <a:solidFill>
                <a:srgbClr val="333333"/>
              </a:solidFill>
              <a:latin typeface="微软雅黑" panose="020B0503020204020204" pitchFamily="2" charset="-122"/>
              <a:ea typeface="微软雅黑" panose="020B0503020204020204" pitchFamily="2" charset="-122"/>
            </a:endParaRPr>
          </a:p>
        </p:txBody>
      </p:sp>
      <p:pic>
        <p:nvPicPr>
          <p:cNvPr id="3075" name="Picture 4" descr="logo-2"/>
          <p:cNvPicPr>
            <a:picLocks noChangeAspect="1"/>
          </p:cNvPicPr>
          <p:nvPr/>
        </p:nvPicPr>
        <p:blipFill>
          <a:blip r:embed="rId3"/>
          <a:stretch>
            <a:fillRect/>
          </a:stretch>
        </p:blipFill>
        <p:spPr>
          <a:xfrm>
            <a:off x="246032" y="186912"/>
            <a:ext cx="1474283" cy="339739"/>
          </a:xfrm>
          <a:prstGeom prst="rect">
            <a:avLst/>
          </a:prstGeom>
          <a:noFill/>
          <a:ln w="9525">
            <a:noFill/>
          </a:ln>
        </p:spPr>
      </p:pic>
      <p:sp>
        <p:nvSpPr>
          <p:cNvPr id="3073" name="Text Box 2"/>
          <p:cNvSpPr txBox="1"/>
          <p:nvPr/>
        </p:nvSpPr>
        <p:spPr>
          <a:xfrm>
            <a:off x="936492" y="806370"/>
            <a:ext cx="2262629" cy="514716"/>
          </a:xfrm>
          <a:prstGeom prst="rect">
            <a:avLst/>
          </a:prstGeom>
          <a:noFill/>
          <a:ln w="9525">
            <a:noFill/>
          </a:ln>
        </p:spPr>
        <p:txBody>
          <a:bodyPr wrap="square" lIns="65031" tIns="33889" rIns="65031" bIns="33889" anchor="t">
            <a:spAutoFit/>
          </a:bodyPr>
          <a:lstStyle/>
          <a:p>
            <a:r>
              <a:rPr lang="zh-CN" altLang="en-US" sz="2900" dirty="0">
                <a:solidFill>
                  <a:srgbClr val="004CA1"/>
                </a:solidFill>
                <a:ea typeface="微软雅黑" panose="020B0503020204020204" pitchFamily="2" charset="-122"/>
              </a:rPr>
              <a:t>公 司 历 程</a:t>
            </a:r>
          </a:p>
        </p:txBody>
      </p:sp>
      <p:pic>
        <p:nvPicPr>
          <p:cNvPr id="4" name="图片 3" descr="公司历程-02"/>
          <p:cNvPicPr>
            <a:picLocks noChangeAspect="1"/>
          </p:cNvPicPr>
          <p:nvPr/>
        </p:nvPicPr>
        <p:blipFill>
          <a:blip r:embed="rId4" cstate="print"/>
          <a:stretch>
            <a:fillRect/>
          </a:stretch>
        </p:blipFill>
        <p:spPr>
          <a:xfrm>
            <a:off x="-29533" y="-8143"/>
            <a:ext cx="12253448" cy="6897225"/>
          </a:xfrm>
          <a:prstGeom prst="rect">
            <a:avLst/>
          </a:prstGeom>
        </p:spPr>
      </p:pic>
      <p:sp>
        <p:nvSpPr>
          <p:cNvPr id="5123" name="Text Box 4"/>
          <p:cNvSpPr txBox="1"/>
          <p:nvPr/>
        </p:nvSpPr>
        <p:spPr>
          <a:xfrm>
            <a:off x="6761689" y="4623444"/>
            <a:ext cx="4990171" cy="1915099"/>
          </a:xfrm>
          <a:prstGeom prst="rect">
            <a:avLst/>
          </a:prstGeom>
          <a:noFill/>
          <a:ln w="9525">
            <a:noFill/>
          </a:ln>
        </p:spPr>
        <p:txBody>
          <a:bodyPr wrap="square" lIns="65031" tIns="33889" rIns="65031" bIns="33889" anchor="t">
            <a:spAutoFit/>
          </a:bodyPr>
          <a:lstStyle/>
          <a:p>
            <a:pPr>
              <a:lnSpc>
                <a:spcPts val="1587"/>
              </a:lnSpc>
            </a:pPr>
            <a:r>
              <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rPr>
              <a:t>国家级高新技术企业；</a:t>
            </a:r>
          </a:p>
          <a:p>
            <a:pPr>
              <a:lnSpc>
                <a:spcPts val="1587"/>
              </a:lnSpc>
            </a:pPr>
            <a:endPar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endParaRPr>
          </a:p>
          <a:p>
            <a:pPr>
              <a:lnSpc>
                <a:spcPts val="1587"/>
              </a:lnSpc>
            </a:pPr>
            <a:r>
              <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rPr>
              <a:t>石基信息控股成员企业；</a:t>
            </a:r>
          </a:p>
          <a:p>
            <a:pPr>
              <a:lnSpc>
                <a:spcPts val="1587"/>
              </a:lnSpc>
            </a:pPr>
            <a:endPar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endParaRPr>
          </a:p>
          <a:p>
            <a:pPr>
              <a:lnSpc>
                <a:spcPts val="1587"/>
              </a:lnSpc>
            </a:pPr>
            <a:r>
              <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rPr>
              <a:t>IBM全球一级合作伙伴；</a:t>
            </a:r>
          </a:p>
          <a:p>
            <a:pPr>
              <a:lnSpc>
                <a:spcPts val="1587"/>
              </a:lnSpc>
            </a:pPr>
            <a:endPar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endParaRPr>
          </a:p>
          <a:p>
            <a:pPr>
              <a:lnSpc>
                <a:spcPts val="1587"/>
              </a:lnSpc>
            </a:pPr>
            <a:r>
              <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rPr>
              <a:t>20年专注于流通行业信息化；</a:t>
            </a:r>
          </a:p>
          <a:p>
            <a:pPr>
              <a:lnSpc>
                <a:spcPts val="1587"/>
              </a:lnSpc>
            </a:pPr>
            <a:endPar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endParaRPr>
          </a:p>
          <a:p>
            <a:pPr>
              <a:lnSpc>
                <a:spcPts val="1587"/>
              </a:lnSpc>
            </a:pPr>
            <a:r>
              <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rPr>
              <a:t>中国零售信息化解决方案十大供应商（IDC数据）；</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81157fd643724-02"/>
          <p:cNvPicPr>
            <a:picLocks noChangeAspect="1"/>
          </p:cNvPicPr>
          <p:nvPr/>
        </p:nvPicPr>
        <p:blipFill>
          <a:blip r:embed="rId2" cstate="print"/>
          <a:stretch>
            <a:fillRect/>
          </a:stretch>
        </p:blipFill>
        <p:spPr>
          <a:xfrm>
            <a:off x="-24770" y="-18863"/>
            <a:ext cx="12229155" cy="6882221"/>
          </a:xfrm>
          <a:prstGeom prst="rect">
            <a:avLst/>
          </a:prstGeom>
        </p:spPr>
      </p:pic>
      <p:pic>
        <p:nvPicPr>
          <p:cNvPr id="3075" name="Picture 4" descr="logo-2"/>
          <p:cNvPicPr>
            <a:picLocks noChangeAspect="1"/>
          </p:cNvPicPr>
          <p:nvPr/>
        </p:nvPicPr>
        <p:blipFill>
          <a:blip r:embed="rId3"/>
          <a:stretch>
            <a:fillRect/>
          </a:stretch>
        </p:blipFill>
        <p:spPr>
          <a:xfrm>
            <a:off x="536363" y="226350"/>
            <a:ext cx="2719443" cy="627176"/>
          </a:xfrm>
          <a:prstGeom prst="rect">
            <a:avLst/>
          </a:prstGeom>
          <a:noFill/>
          <a:ln w="9525">
            <a:noFill/>
          </a:ln>
        </p:spPr>
      </p:pic>
      <p:sp>
        <p:nvSpPr>
          <p:cNvPr id="3073" name="Text Box 2"/>
          <p:cNvSpPr txBox="1"/>
          <p:nvPr/>
        </p:nvSpPr>
        <p:spPr>
          <a:xfrm>
            <a:off x="1341383" y="1443408"/>
            <a:ext cx="2262629" cy="468549"/>
          </a:xfrm>
          <a:prstGeom prst="rect">
            <a:avLst/>
          </a:prstGeom>
          <a:noFill/>
          <a:ln w="9525">
            <a:noFill/>
          </a:ln>
        </p:spPr>
        <p:txBody>
          <a:bodyPr wrap="square" lIns="65031" tIns="33889" rIns="65031" bIns="33889" anchor="t">
            <a:spAutoFit/>
          </a:bodyPr>
          <a:lstStyle/>
          <a:p>
            <a:r>
              <a:rPr lang="zh-CN" altLang="en-US" sz="2600" dirty="0">
                <a:solidFill>
                  <a:srgbClr val="004CA1"/>
                </a:solidFill>
                <a:ea typeface="微软雅黑" panose="020B0503020204020204" pitchFamily="2" charset="-122"/>
              </a:rPr>
              <a:t>我们的目标：</a:t>
            </a:r>
          </a:p>
        </p:txBody>
      </p:sp>
      <p:grpSp>
        <p:nvGrpSpPr>
          <p:cNvPr id="2" name="组合 1"/>
          <p:cNvGrpSpPr/>
          <p:nvPr/>
        </p:nvGrpSpPr>
        <p:grpSpPr>
          <a:xfrm>
            <a:off x="945066" y="4811640"/>
            <a:ext cx="10554809" cy="714630"/>
            <a:chOff x="1306" y="6930"/>
            <a:chExt cx="22158" cy="1667"/>
          </a:xfrm>
        </p:grpSpPr>
        <p:sp>
          <p:nvSpPr>
            <p:cNvPr id="25" name="文本框 24"/>
            <p:cNvSpPr txBox="1"/>
            <p:nvPr/>
          </p:nvSpPr>
          <p:spPr>
            <a:xfrm>
              <a:off x="1306" y="7946"/>
              <a:ext cx="3016"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六大产品线</a:t>
              </a:r>
            </a:p>
          </p:txBody>
        </p:sp>
        <p:sp>
          <p:nvSpPr>
            <p:cNvPr id="20" name="文本框 19"/>
            <p:cNvSpPr txBox="1"/>
            <p:nvPr/>
          </p:nvSpPr>
          <p:spPr>
            <a:xfrm>
              <a:off x="8031" y="7946"/>
              <a:ext cx="2533"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专卖行业</a:t>
              </a:r>
            </a:p>
          </p:txBody>
        </p:sp>
        <p:pic>
          <p:nvPicPr>
            <p:cNvPr id="13" name="图片 12" descr="1-03"/>
            <p:cNvPicPr>
              <a:picLocks noChangeAspect="1"/>
            </p:cNvPicPr>
            <p:nvPr/>
          </p:nvPicPr>
          <p:blipFill>
            <a:blip r:embed="rId4"/>
            <a:stretch>
              <a:fillRect/>
            </a:stretch>
          </p:blipFill>
          <p:spPr>
            <a:xfrm>
              <a:off x="8978" y="6968"/>
              <a:ext cx="638" cy="603"/>
            </a:xfrm>
            <a:prstGeom prst="rect">
              <a:avLst/>
            </a:prstGeom>
          </p:spPr>
        </p:pic>
        <p:sp>
          <p:nvSpPr>
            <p:cNvPr id="21" name="文本框 20"/>
            <p:cNvSpPr txBox="1"/>
            <p:nvPr/>
          </p:nvSpPr>
          <p:spPr>
            <a:xfrm>
              <a:off x="11177" y="7807"/>
              <a:ext cx="2533" cy="790"/>
            </a:xfrm>
            <a:prstGeom prst="rect">
              <a:avLst/>
            </a:prstGeom>
            <a:noFill/>
          </p:spPr>
          <p:txBody>
            <a:bodyPr wrap="square" rtlCol="0">
              <a:spAutoFit/>
            </a:bodyPr>
            <a:lstStyle/>
            <a:p>
              <a:pPr algn="ctr"/>
              <a:r>
                <a:rPr lang="zh-CN" altLang="en-US" sz="1600" b="1" dirty="0">
                  <a:solidFill>
                    <a:srgbClr val="004CA1"/>
                  </a:solidFill>
                  <a:latin typeface="微软雅黑" panose="020B0503020204020204" pitchFamily="2" charset="-122"/>
                  <a:ea typeface="微软雅黑" panose="020B0503020204020204" pitchFamily="2" charset="-122"/>
                  <a:sym typeface="+mn-ea"/>
                </a:rPr>
                <a:t>餐饮行业</a:t>
              </a:r>
            </a:p>
          </p:txBody>
        </p:sp>
        <p:pic>
          <p:nvPicPr>
            <p:cNvPr id="14" name="图片 13" descr="siss_适用业态图标0-02"/>
            <p:cNvPicPr>
              <a:picLocks noChangeAspect="1"/>
            </p:cNvPicPr>
            <p:nvPr/>
          </p:nvPicPr>
          <p:blipFill>
            <a:blip r:embed="rId5" cstate="print"/>
            <a:stretch>
              <a:fillRect/>
            </a:stretch>
          </p:blipFill>
          <p:spPr>
            <a:xfrm>
              <a:off x="12131" y="6958"/>
              <a:ext cx="624" cy="624"/>
            </a:xfrm>
            <a:prstGeom prst="rect">
              <a:avLst/>
            </a:prstGeom>
          </p:spPr>
        </p:pic>
        <p:sp>
          <p:nvSpPr>
            <p:cNvPr id="16" name="文本框 15"/>
            <p:cNvSpPr txBox="1"/>
            <p:nvPr/>
          </p:nvSpPr>
          <p:spPr>
            <a:xfrm>
              <a:off x="4885" y="7946"/>
              <a:ext cx="2533"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零售行业</a:t>
              </a:r>
            </a:p>
          </p:txBody>
        </p:sp>
        <p:pic>
          <p:nvPicPr>
            <p:cNvPr id="15" name="图片 14" descr="siss_适用业态图标0-03"/>
            <p:cNvPicPr>
              <a:picLocks noChangeAspect="1"/>
            </p:cNvPicPr>
            <p:nvPr/>
          </p:nvPicPr>
          <p:blipFill>
            <a:blip r:embed="rId6" cstate="print"/>
            <a:stretch>
              <a:fillRect/>
            </a:stretch>
          </p:blipFill>
          <p:spPr>
            <a:xfrm>
              <a:off x="5817" y="6986"/>
              <a:ext cx="668" cy="567"/>
            </a:xfrm>
            <a:prstGeom prst="rect">
              <a:avLst/>
            </a:prstGeom>
          </p:spPr>
        </p:pic>
        <p:grpSp>
          <p:nvGrpSpPr>
            <p:cNvPr id="3" name="组合 16"/>
            <p:cNvGrpSpPr/>
            <p:nvPr/>
          </p:nvGrpSpPr>
          <p:grpSpPr>
            <a:xfrm>
              <a:off x="16999" y="6930"/>
              <a:ext cx="3475" cy="1659"/>
              <a:chOff x="20463" y="6930"/>
              <a:chExt cx="3475" cy="1659"/>
            </a:xfrm>
          </p:grpSpPr>
          <p:sp>
            <p:nvSpPr>
              <p:cNvPr id="24" name="文本框 23"/>
              <p:cNvSpPr txBox="1"/>
              <p:nvPr/>
            </p:nvSpPr>
            <p:spPr>
              <a:xfrm>
                <a:off x="20463" y="7946"/>
                <a:ext cx="3475" cy="643"/>
              </a:xfrm>
              <a:prstGeom prst="rect">
                <a:avLst/>
              </a:prstGeom>
              <a:noFill/>
            </p:spPr>
            <p:txBody>
              <a:bodyPr wrap="square" rtlCol="0">
                <a:spAutoFit/>
              </a:bodyPr>
              <a:lstStyle/>
              <a:p>
                <a:pPr algn="ctr">
                  <a:lnSpc>
                    <a:spcPts val="1442"/>
                  </a:lnSpc>
                </a:pPr>
                <a:r>
                  <a:rPr lang="en-US" altLang="zh-CN" sz="1600" b="1" dirty="0">
                    <a:solidFill>
                      <a:srgbClr val="004CA1"/>
                    </a:solidFill>
                    <a:latin typeface="微软雅黑" panose="020B0503020204020204" pitchFamily="2" charset="-122"/>
                    <a:ea typeface="微软雅黑" panose="020B0503020204020204" pitchFamily="2" charset="-122"/>
                    <a:sym typeface="+mn-ea"/>
                  </a:rPr>
                  <a:t>O2O</a:t>
                </a:r>
              </a:p>
            </p:txBody>
          </p:sp>
          <p:pic>
            <p:nvPicPr>
              <p:cNvPr id="18" name="图片 17" descr="siss_适用业态图标0-04"/>
              <p:cNvPicPr>
                <a:picLocks noChangeAspect="1"/>
              </p:cNvPicPr>
              <p:nvPr/>
            </p:nvPicPr>
            <p:blipFill>
              <a:blip r:embed="rId7" cstate="print"/>
              <a:stretch>
                <a:fillRect/>
              </a:stretch>
            </p:blipFill>
            <p:spPr>
              <a:xfrm>
                <a:off x="21970" y="6930"/>
                <a:ext cx="461" cy="680"/>
              </a:xfrm>
              <a:prstGeom prst="rect">
                <a:avLst/>
              </a:prstGeom>
            </p:spPr>
          </p:pic>
        </p:grpSp>
        <p:sp>
          <p:nvSpPr>
            <p:cNvPr id="22" name="文本框 21"/>
            <p:cNvSpPr txBox="1"/>
            <p:nvPr/>
          </p:nvSpPr>
          <p:spPr>
            <a:xfrm>
              <a:off x="14323" y="7946"/>
              <a:ext cx="2533" cy="643"/>
            </a:xfrm>
            <a:prstGeom prst="rect">
              <a:avLst/>
            </a:prstGeom>
            <a:noFill/>
          </p:spPr>
          <p:txBody>
            <a:bodyPr wrap="square" rtlCol="0">
              <a:spAutoFit/>
            </a:bodyPr>
            <a:lstStyle/>
            <a:p>
              <a:pPr algn="ctr">
                <a:lnSpc>
                  <a:spcPts val="1442"/>
                </a:lnSpc>
              </a:pPr>
              <a:r>
                <a:rPr lang="en-US" altLang="zh-CN" sz="1600" b="1" dirty="0">
                  <a:solidFill>
                    <a:srgbClr val="004CA1"/>
                  </a:solidFill>
                  <a:latin typeface="微软雅黑" panose="020B0503020204020204" pitchFamily="2" charset="-122"/>
                  <a:ea typeface="微软雅黑" panose="020B0503020204020204" pitchFamily="2" charset="-122"/>
                  <a:sym typeface="+mn-ea"/>
                </a:rPr>
                <a:t>B/S</a:t>
              </a:r>
            </a:p>
          </p:txBody>
        </p:sp>
        <p:pic>
          <p:nvPicPr>
            <p:cNvPr id="19" name="图片 18" descr="siss_适用业态图标0-05"/>
            <p:cNvPicPr>
              <a:picLocks noChangeAspect="1"/>
            </p:cNvPicPr>
            <p:nvPr/>
          </p:nvPicPr>
          <p:blipFill>
            <a:blip r:embed="rId8" cstate="print"/>
            <a:stretch>
              <a:fillRect/>
            </a:stretch>
          </p:blipFill>
          <p:spPr>
            <a:xfrm>
              <a:off x="15234" y="6986"/>
              <a:ext cx="710" cy="567"/>
            </a:xfrm>
            <a:prstGeom prst="rect">
              <a:avLst/>
            </a:prstGeom>
          </p:spPr>
        </p:pic>
        <p:grpSp>
          <p:nvGrpSpPr>
            <p:cNvPr id="4" name="组合 22"/>
            <p:cNvGrpSpPr/>
            <p:nvPr/>
          </p:nvGrpSpPr>
          <p:grpSpPr>
            <a:xfrm>
              <a:off x="20931" y="6986"/>
              <a:ext cx="2533" cy="1594"/>
              <a:chOff x="17469" y="6986"/>
              <a:chExt cx="2533" cy="1594"/>
            </a:xfrm>
          </p:grpSpPr>
          <p:sp>
            <p:nvSpPr>
              <p:cNvPr id="26" name="文本框 25"/>
              <p:cNvSpPr txBox="1"/>
              <p:nvPr/>
            </p:nvSpPr>
            <p:spPr>
              <a:xfrm>
                <a:off x="17469" y="7946"/>
                <a:ext cx="2533" cy="634"/>
              </a:xfrm>
              <a:prstGeom prst="rect">
                <a:avLst/>
              </a:prstGeom>
              <a:noFill/>
            </p:spPr>
            <p:txBody>
              <a:bodyPr wrap="square" rtlCol="0">
                <a:spAutoFit/>
              </a:bodyPr>
              <a:lstStyle/>
              <a:p>
                <a:pPr algn="ctr">
                  <a:lnSpc>
                    <a:spcPts val="1442"/>
                  </a:lnSpc>
                </a:pPr>
                <a:r>
                  <a:rPr lang="zh-CN" altLang="en-US" sz="1600" b="1" dirty="0">
                    <a:solidFill>
                      <a:srgbClr val="004CA1"/>
                    </a:solidFill>
                    <a:latin typeface="微软雅黑" panose="020B0503020204020204" pitchFamily="2" charset="-122"/>
                    <a:ea typeface="微软雅黑" panose="020B0503020204020204" pitchFamily="2" charset="-122"/>
                    <a:sym typeface="+mn-ea"/>
                  </a:rPr>
                  <a:t>一体化硬件</a:t>
                </a:r>
              </a:p>
            </p:txBody>
          </p:sp>
          <p:pic>
            <p:nvPicPr>
              <p:cNvPr id="27" name="图片 26" descr="siss_适用业态图标0-06"/>
              <p:cNvPicPr>
                <a:picLocks noChangeAspect="1"/>
              </p:cNvPicPr>
              <p:nvPr/>
            </p:nvPicPr>
            <p:blipFill>
              <a:blip r:embed="rId9" cstate="print"/>
              <a:stretch>
                <a:fillRect/>
              </a:stretch>
            </p:blipFill>
            <p:spPr>
              <a:xfrm>
                <a:off x="18429" y="6986"/>
                <a:ext cx="613" cy="567"/>
              </a:xfrm>
              <a:prstGeom prst="rect">
                <a:avLst/>
              </a:prstGeom>
            </p:spPr>
          </p:pic>
        </p:grpSp>
        <p:pic>
          <p:nvPicPr>
            <p:cNvPr id="37" name="图片 36" descr="siss_适用业态图标0-08"/>
            <p:cNvPicPr>
              <a:picLocks noChangeAspect="1"/>
            </p:cNvPicPr>
            <p:nvPr/>
          </p:nvPicPr>
          <p:blipFill>
            <a:blip r:embed="rId10" cstate="print"/>
            <a:stretch>
              <a:fillRect/>
            </a:stretch>
          </p:blipFill>
          <p:spPr>
            <a:xfrm>
              <a:off x="2534" y="6958"/>
              <a:ext cx="561" cy="624"/>
            </a:xfrm>
            <a:prstGeom prst="rect">
              <a:avLst/>
            </a:prstGeom>
          </p:spPr>
        </p:pic>
      </p:grpSp>
      <p:sp>
        <p:nvSpPr>
          <p:cNvPr id="28" name="文本框 27"/>
          <p:cNvSpPr txBox="1"/>
          <p:nvPr/>
        </p:nvSpPr>
        <p:spPr>
          <a:xfrm>
            <a:off x="1768186" y="2660892"/>
            <a:ext cx="8763759" cy="666754"/>
          </a:xfrm>
          <a:prstGeom prst="rect">
            <a:avLst/>
          </a:prstGeom>
          <a:noFill/>
        </p:spPr>
        <p:txBody>
          <a:bodyPr wrap="square" lIns="65947" tIns="32973" rIns="65947" bIns="32973" rtlCol="0">
            <a:spAutoFit/>
            <a:scene3d>
              <a:camera prst="orthographicFront"/>
              <a:lightRig rig="threePt" dir="t"/>
            </a:scene3d>
          </a:bodyPr>
          <a:lstStyle/>
          <a:p>
            <a:r>
              <a:rPr lang="zh-CN" altLang="en-US" sz="39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2" charset="-122"/>
                <a:ea typeface="微软雅黑" panose="020B0503020204020204" pitchFamily="2" charset="-122"/>
              </a:rPr>
              <a:t>有 商 业 的 地 方    就 有 思 迅 软 件</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41035" y="1910672"/>
            <a:ext cx="3017837"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椭圆 7"/>
          <p:cNvSpPr>
            <a:spLocks noChangeArrowheads="1"/>
          </p:cNvSpPr>
          <p:nvPr/>
        </p:nvSpPr>
        <p:spPr bwMode="auto">
          <a:xfrm>
            <a:off x="1739447" y="1910670"/>
            <a:ext cx="3021013" cy="3021012"/>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sym typeface="Arial" panose="020B0604020202020204" pitchFamily="34" charset="0"/>
            </a:endParaRPr>
          </a:p>
        </p:txBody>
      </p:sp>
      <p:sp>
        <p:nvSpPr>
          <p:cNvPr id="7172" name="文本框 5"/>
          <p:cNvSpPr txBox="1">
            <a:spLocks noChangeArrowheads="1"/>
          </p:cNvSpPr>
          <p:nvPr/>
        </p:nvSpPr>
        <p:spPr bwMode="auto">
          <a:xfrm>
            <a:off x="2077586" y="2313895"/>
            <a:ext cx="234473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13800" b="1" dirty="0" smtClean="0">
                <a:solidFill>
                  <a:schemeClr val="bg1"/>
                </a:solidFill>
                <a:cs typeface="Vrinda" panose="020B0502040204020203" pitchFamily="34" charset="0"/>
                <a:sym typeface="Arial" panose="020B0604020202020204" pitchFamily="34" charset="0"/>
              </a:rPr>
              <a:t>2</a:t>
            </a:r>
            <a:endParaRPr lang="zh-CN" altLang="en-US" sz="13800" b="1" dirty="0">
              <a:solidFill>
                <a:schemeClr val="bg1"/>
              </a:solidFill>
              <a:cs typeface="Vrinda" panose="020B0502040204020203" pitchFamily="34" charset="0"/>
              <a:sym typeface="Arial" panose="020B0604020202020204" pitchFamily="34" charset="0"/>
            </a:endParaRPr>
          </a:p>
        </p:txBody>
      </p:sp>
      <p:sp>
        <p:nvSpPr>
          <p:cNvPr id="6" name="矩形 5"/>
          <p:cNvSpPr/>
          <p:nvPr/>
        </p:nvSpPr>
        <p:spPr>
          <a:xfrm>
            <a:off x="5271815" y="2851221"/>
            <a:ext cx="4438242" cy="1200329"/>
          </a:xfrm>
          <a:prstGeom prst="rect">
            <a:avLst/>
          </a:prstGeom>
          <a:noFill/>
        </p:spPr>
        <p:txBody>
          <a:bodyPr wrap="square" lIns="91440" tIns="45720" rIns="91440" bIns="45720">
            <a:spAutoFit/>
          </a:bodyPr>
          <a:lstStyle/>
          <a:p>
            <a:pPr algn="ctr"/>
            <a:r>
              <a:rPr lang="zh-CN" alt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Arial" panose="020B0604020202020204" pitchFamily="34" charset="0"/>
              </a:rPr>
              <a:t>行业案例</a:t>
            </a:r>
            <a:endParaRPr lang="zh-CN" alt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52"/>
          <p:cNvGrpSpPr>
            <a:grpSpLocks/>
          </p:cNvGrpSpPr>
          <p:nvPr/>
        </p:nvGrpSpPr>
        <p:grpSpPr bwMode="auto">
          <a:xfrm>
            <a:off x="244303" y="240072"/>
            <a:ext cx="4095697" cy="674640"/>
            <a:chOff x="-172" y="-1684"/>
            <a:chExt cx="4095937" cy="674903"/>
          </a:xfrm>
        </p:grpSpPr>
        <p:grpSp>
          <p:nvGrpSpPr>
            <p:cNvPr id="14" name="组合 54"/>
            <p:cNvGrpSpPr>
              <a:grpSpLocks/>
            </p:cNvGrpSpPr>
            <p:nvPr/>
          </p:nvGrpSpPr>
          <p:grpSpPr bwMode="auto">
            <a:xfrm>
              <a:off x="-172" y="-1684"/>
              <a:ext cx="611598" cy="615696"/>
              <a:chOff x="-850" y="-8320"/>
              <a:chExt cx="3021648" cy="3041894"/>
            </a:xfrm>
          </p:grpSpPr>
          <p:pic>
            <p:nvPicPr>
              <p:cNvPr id="17" name="Picture 25@|13FFC:16777215|FBC:16777215|LFC:16777215|LBC:167772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15" name="文本框 55"/>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a:solidFill>
                    <a:schemeClr val="bg1"/>
                  </a:solidFill>
                  <a:cs typeface="Vrinda" panose="020B0502040204020203" pitchFamily="34" charset="0"/>
                  <a:sym typeface="Arial" panose="020B0604020202020204" pitchFamily="34" charset="0"/>
                </a:rPr>
                <a:t>1</a:t>
              </a:r>
              <a:endParaRPr lang="zh-CN" altLang="en-US" sz="3200" b="1">
                <a:solidFill>
                  <a:schemeClr val="bg1"/>
                </a:solidFill>
                <a:cs typeface="Vrinda" panose="020B0502040204020203" pitchFamily="34" charset="0"/>
                <a:sym typeface="Arial" panose="020B0604020202020204" pitchFamily="34" charset="0"/>
              </a:endParaRPr>
            </a:p>
          </p:txBody>
        </p:sp>
        <p:sp>
          <p:nvSpPr>
            <p:cNvPr id="16" name="文本框 56"/>
            <p:cNvSpPr txBox="1">
              <a:spLocks noChangeArrowheads="1"/>
            </p:cNvSpPr>
            <p:nvPr/>
          </p:nvSpPr>
          <p:spPr bwMode="auto">
            <a:xfrm>
              <a:off x="767006" y="26636"/>
              <a:ext cx="3328759" cy="64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cs typeface="Vrinda" panose="020B0502040204020203" pitchFamily="34" charset="0"/>
                  <a:sym typeface="Arial" panose="020B0604020202020204" pitchFamily="34" charset="0"/>
                </a:rPr>
                <a:t>客户案例</a:t>
              </a:r>
              <a:endParaRPr lang="zh-CN" altLang="en-US" sz="3600" b="1" dirty="0">
                <a:solidFill>
                  <a:srgbClr val="4B5E75"/>
                </a:solidFill>
                <a:cs typeface="Vrinda" panose="020B0502040204020203" pitchFamily="34" charset="0"/>
                <a:sym typeface="Arial" panose="020B0604020202020204" pitchFamily="34" charset="0"/>
              </a:endParaRPr>
            </a:p>
          </p:txBody>
        </p:sp>
      </p:grpSp>
      <p:pic>
        <p:nvPicPr>
          <p:cNvPr id="19" name="Picture 7"/>
          <p:cNvPicPr>
            <a:picLocks noChangeAspect="1" noChangeArrowheads="1"/>
          </p:cNvPicPr>
          <p:nvPr/>
        </p:nvPicPr>
        <p:blipFill>
          <a:blip r:embed="rId3"/>
          <a:srcRect/>
          <a:stretch>
            <a:fillRect/>
          </a:stretch>
        </p:blipFill>
        <p:spPr bwMode="auto">
          <a:xfrm>
            <a:off x="551542" y="1291546"/>
            <a:ext cx="3497944" cy="1944206"/>
          </a:xfrm>
          <a:prstGeom prst="rect">
            <a:avLst/>
          </a:prstGeom>
          <a:noFill/>
          <a:ln w="9525">
            <a:noFill/>
            <a:miter lim="800000"/>
            <a:headEnd/>
            <a:tailEnd/>
          </a:ln>
        </p:spPr>
      </p:pic>
      <p:pic>
        <p:nvPicPr>
          <p:cNvPr id="20" name="Picture 9"/>
          <p:cNvPicPr>
            <a:picLocks noChangeAspect="1" noChangeArrowheads="1"/>
          </p:cNvPicPr>
          <p:nvPr/>
        </p:nvPicPr>
        <p:blipFill>
          <a:blip r:embed="rId4"/>
          <a:srcRect/>
          <a:stretch>
            <a:fillRect/>
          </a:stretch>
        </p:blipFill>
        <p:spPr bwMode="auto">
          <a:xfrm>
            <a:off x="4245429" y="1277258"/>
            <a:ext cx="3490685" cy="1955625"/>
          </a:xfrm>
          <a:prstGeom prst="rect">
            <a:avLst/>
          </a:prstGeom>
          <a:noFill/>
          <a:ln w="9525">
            <a:noFill/>
            <a:miter lim="800000"/>
            <a:headEnd/>
            <a:tailEnd/>
          </a:ln>
        </p:spPr>
      </p:pic>
      <p:pic>
        <p:nvPicPr>
          <p:cNvPr id="21" name="Picture 7"/>
          <p:cNvPicPr>
            <a:picLocks noChangeAspect="1" noChangeArrowheads="1"/>
          </p:cNvPicPr>
          <p:nvPr/>
        </p:nvPicPr>
        <p:blipFill>
          <a:blip r:embed="rId5"/>
          <a:srcRect/>
          <a:stretch>
            <a:fillRect/>
          </a:stretch>
        </p:blipFill>
        <p:spPr bwMode="auto">
          <a:xfrm>
            <a:off x="558865" y="3526972"/>
            <a:ext cx="3494180" cy="1886857"/>
          </a:xfrm>
          <a:prstGeom prst="rect">
            <a:avLst/>
          </a:prstGeom>
          <a:noFill/>
          <a:ln w="9525">
            <a:noFill/>
            <a:miter lim="800000"/>
            <a:headEnd/>
            <a:tailEnd/>
          </a:ln>
        </p:spPr>
      </p:pic>
      <p:pic>
        <p:nvPicPr>
          <p:cNvPr id="22" name="Picture 7"/>
          <p:cNvPicPr>
            <a:picLocks noChangeAspect="1" noChangeArrowheads="1"/>
          </p:cNvPicPr>
          <p:nvPr/>
        </p:nvPicPr>
        <p:blipFill>
          <a:blip r:embed="rId6"/>
          <a:srcRect/>
          <a:stretch>
            <a:fillRect/>
          </a:stretch>
        </p:blipFill>
        <p:spPr bwMode="auto">
          <a:xfrm>
            <a:off x="7935913" y="1272479"/>
            <a:ext cx="3428773" cy="1939019"/>
          </a:xfrm>
          <a:prstGeom prst="rect">
            <a:avLst/>
          </a:prstGeom>
          <a:noFill/>
          <a:ln w="9525">
            <a:noFill/>
            <a:miter lim="800000"/>
            <a:headEnd/>
            <a:tailEnd/>
          </a:ln>
        </p:spPr>
      </p:pic>
      <p:pic>
        <p:nvPicPr>
          <p:cNvPr id="23" name="Picture 7"/>
          <p:cNvPicPr>
            <a:picLocks noChangeAspect="1" noChangeArrowheads="1"/>
          </p:cNvPicPr>
          <p:nvPr/>
        </p:nvPicPr>
        <p:blipFill>
          <a:blip r:embed="rId7"/>
          <a:srcRect/>
          <a:stretch>
            <a:fillRect/>
          </a:stretch>
        </p:blipFill>
        <p:spPr bwMode="auto">
          <a:xfrm>
            <a:off x="4252685" y="3553507"/>
            <a:ext cx="3497944" cy="1949542"/>
          </a:xfrm>
          <a:prstGeom prst="rect">
            <a:avLst/>
          </a:prstGeom>
          <a:noFill/>
          <a:ln w="9525">
            <a:noFill/>
            <a:miter lim="800000"/>
            <a:headEnd/>
            <a:tailEnd/>
          </a:ln>
        </p:spPr>
      </p:pic>
      <p:pic>
        <p:nvPicPr>
          <p:cNvPr id="24" name="Picture 7"/>
          <p:cNvPicPr>
            <a:picLocks noChangeAspect="1" noChangeArrowheads="1"/>
          </p:cNvPicPr>
          <p:nvPr/>
        </p:nvPicPr>
        <p:blipFill>
          <a:blip r:embed="rId8"/>
          <a:srcRect/>
          <a:stretch>
            <a:fillRect/>
          </a:stretch>
        </p:blipFill>
        <p:spPr bwMode="auto">
          <a:xfrm>
            <a:off x="7894866" y="3852635"/>
            <a:ext cx="4210050"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52"/>
          <p:cNvGrpSpPr>
            <a:grpSpLocks/>
          </p:cNvGrpSpPr>
          <p:nvPr/>
        </p:nvGrpSpPr>
        <p:grpSpPr bwMode="auto">
          <a:xfrm>
            <a:off x="215275" y="283614"/>
            <a:ext cx="611562" cy="615456"/>
            <a:chOff x="-172" y="-1684"/>
            <a:chExt cx="611598" cy="615696"/>
          </a:xfrm>
        </p:grpSpPr>
        <p:grpSp>
          <p:nvGrpSpPr>
            <p:cNvPr id="21" name="组合 54"/>
            <p:cNvGrpSpPr>
              <a:grpSpLocks/>
            </p:cNvGrpSpPr>
            <p:nvPr/>
          </p:nvGrpSpPr>
          <p:grpSpPr bwMode="auto">
            <a:xfrm>
              <a:off x="-172" y="-1684"/>
              <a:ext cx="611598" cy="615696"/>
              <a:chOff x="-850" y="-8320"/>
              <a:chExt cx="3021648" cy="3041894"/>
            </a:xfrm>
          </p:grpSpPr>
          <p:pic>
            <p:nvPicPr>
              <p:cNvPr id="24" name="Picture 25@|13FFC:16777215|FBC:16777215|LFC:16777215|LBC:1677721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0" y="-8320"/>
                <a:ext cx="3011777" cy="304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Oval 36@|1FFC:15773696|FBC:16777215|LFC:16777215|LBC:16777215"/>
              <p:cNvSpPr>
                <a:spLocks noChangeArrowheads="1"/>
              </p:cNvSpPr>
              <p:nvPr/>
            </p:nvSpPr>
            <p:spPr bwMode="auto">
              <a:xfrm>
                <a:off x="0" y="0"/>
                <a:ext cx="3020798" cy="3020798"/>
              </a:xfrm>
              <a:prstGeom prst="ellipse">
                <a:avLst/>
              </a:prstGeom>
              <a:solidFill>
                <a:srgbClr val="00B0F0">
                  <a:alpha val="6117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sz="300">
                  <a:solidFill>
                    <a:srgbClr val="FFFFFF"/>
                  </a:solidFill>
                  <a:sym typeface="Arial" panose="020B0604020202020204" pitchFamily="34" charset="0"/>
                </a:endParaRPr>
              </a:p>
            </p:txBody>
          </p:sp>
        </p:grpSp>
        <p:sp>
          <p:nvSpPr>
            <p:cNvPr id="22" name="文本框 55"/>
            <p:cNvSpPr txBox="1">
              <a:spLocks noChangeArrowheads="1"/>
            </p:cNvSpPr>
            <p:nvPr/>
          </p:nvSpPr>
          <p:spPr bwMode="auto">
            <a:xfrm>
              <a:off x="68488" y="13326"/>
              <a:ext cx="4744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sz="3200" b="1">
                  <a:solidFill>
                    <a:schemeClr val="bg1"/>
                  </a:solidFill>
                  <a:cs typeface="Vrinda" panose="020B0502040204020203" pitchFamily="34" charset="0"/>
                  <a:sym typeface="Arial" panose="020B0604020202020204" pitchFamily="34" charset="0"/>
                </a:rPr>
                <a:t>1</a:t>
              </a:r>
              <a:endParaRPr lang="zh-CN" altLang="en-US" sz="3200" b="1">
                <a:solidFill>
                  <a:schemeClr val="bg1"/>
                </a:solidFill>
                <a:cs typeface="Vrinda" panose="020B0502040204020203" pitchFamily="34" charset="0"/>
                <a:sym typeface="Arial" panose="020B0604020202020204" pitchFamily="34" charset="0"/>
              </a:endParaRPr>
            </a:p>
          </p:txBody>
        </p:sp>
      </p:grpSp>
      <p:sp>
        <p:nvSpPr>
          <p:cNvPr id="15" name="文本框 56"/>
          <p:cNvSpPr txBox="1">
            <a:spLocks noChangeArrowheads="1"/>
          </p:cNvSpPr>
          <p:nvPr/>
        </p:nvSpPr>
        <p:spPr bwMode="auto">
          <a:xfrm>
            <a:off x="1025952" y="290285"/>
            <a:ext cx="332856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3600" b="1" dirty="0" smtClean="0">
                <a:solidFill>
                  <a:srgbClr val="4B5E75"/>
                </a:solidFill>
                <a:cs typeface="Vrinda" panose="020B0502040204020203" pitchFamily="34" charset="0"/>
                <a:sym typeface="Arial" panose="020B0604020202020204" pitchFamily="34" charset="0"/>
              </a:rPr>
              <a:t>客户案例</a:t>
            </a:r>
            <a:endParaRPr lang="zh-CN" altLang="en-US" sz="3600" b="1" dirty="0">
              <a:solidFill>
                <a:srgbClr val="4B5E75"/>
              </a:solidFill>
              <a:cs typeface="Vrinda" panose="020B0502040204020203" pitchFamily="34" charset="0"/>
              <a:sym typeface="Arial" panose="020B0604020202020204" pitchFamily="34" charset="0"/>
            </a:endParaRPr>
          </a:p>
        </p:txBody>
      </p:sp>
      <p:pic>
        <p:nvPicPr>
          <p:cNvPr id="18" name="Picture 7"/>
          <p:cNvPicPr>
            <a:picLocks noChangeAspect="1" noChangeArrowheads="1"/>
          </p:cNvPicPr>
          <p:nvPr/>
        </p:nvPicPr>
        <p:blipFill>
          <a:blip r:embed="rId3"/>
          <a:srcRect/>
          <a:stretch>
            <a:fillRect/>
          </a:stretch>
        </p:blipFill>
        <p:spPr bwMode="auto">
          <a:xfrm>
            <a:off x="581706" y="1308329"/>
            <a:ext cx="3655928" cy="2058986"/>
          </a:xfrm>
          <a:prstGeom prst="rect">
            <a:avLst/>
          </a:prstGeom>
          <a:noFill/>
          <a:ln w="9525">
            <a:noFill/>
            <a:miter lim="800000"/>
            <a:headEnd/>
            <a:tailEnd/>
          </a:ln>
        </p:spPr>
      </p:pic>
      <p:pic>
        <p:nvPicPr>
          <p:cNvPr id="19" name="Picture 7"/>
          <p:cNvPicPr>
            <a:picLocks noChangeAspect="1" noChangeArrowheads="1"/>
          </p:cNvPicPr>
          <p:nvPr/>
        </p:nvPicPr>
        <p:blipFill>
          <a:blip r:embed="rId4"/>
          <a:srcRect/>
          <a:stretch>
            <a:fillRect/>
          </a:stretch>
        </p:blipFill>
        <p:spPr bwMode="auto">
          <a:xfrm>
            <a:off x="4532992" y="1307193"/>
            <a:ext cx="3116036" cy="2009792"/>
          </a:xfrm>
          <a:prstGeom prst="rect">
            <a:avLst/>
          </a:prstGeom>
          <a:noFill/>
          <a:ln w="9525">
            <a:noFill/>
            <a:miter lim="800000"/>
            <a:headEnd/>
            <a:tailEnd/>
          </a:ln>
        </p:spPr>
      </p:pic>
      <p:pic>
        <p:nvPicPr>
          <p:cNvPr id="23" name="Picture 7"/>
          <p:cNvPicPr>
            <a:picLocks noChangeAspect="1" noChangeArrowheads="1"/>
          </p:cNvPicPr>
          <p:nvPr/>
        </p:nvPicPr>
        <p:blipFill>
          <a:blip r:embed="rId5"/>
          <a:srcRect/>
          <a:stretch>
            <a:fillRect/>
          </a:stretch>
        </p:blipFill>
        <p:spPr bwMode="auto">
          <a:xfrm>
            <a:off x="1496107" y="3876222"/>
            <a:ext cx="3641951" cy="2011665"/>
          </a:xfrm>
          <a:prstGeom prst="rect">
            <a:avLst/>
          </a:prstGeom>
          <a:noFill/>
          <a:ln w="9525">
            <a:noFill/>
            <a:miter lim="800000"/>
            <a:headEnd/>
            <a:tailEnd/>
          </a:ln>
        </p:spPr>
      </p:pic>
      <p:pic>
        <p:nvPicPr>
          <p:cNvPr id="26" name="Picture 7"/>
          <p:cNvPicPr>
            <a:picLocks noChangeAspect="1" noChangeArrowheads="1"/>
          </p:cNvPicPr>
          <p:nvPr/>
        </p:nvPicPr>
        <p:blipFill>
          <a:blip r:embed="rId6"/>
          <a:srcRect/>
          <a:stretch>
            <a:fillRect/>
          </a:stretch>
        </p:blipFill>
        <p:spPr bwMode="auto">
          <a:xfrm>
            <a:off x="5736318" y="3901848"/>
            <a:ext cx="4670425" cy="1928812"/>
          </a:xfrm>
          <a:prstGeom prst="rect">
            <a:avLst/>
          </a:prstGeom>
          <a:noFill/>
          <a:ln w="9525">
            <a:noFill/>
            <a:miter lim="800000"/>
            <a:headEnd/>
            <a:tailEnd/>
          </a:ln>
        </p:spPr>
      </p:pic>
      <p:pic>
        <p:nvPicPr>
          <p:cNvPr id="27" name="Picture 7"/>
          <p:cNvPicPr>
            <a:picLocks noChangeAspect="1" noChangeArrowheads="1"/>
          </p:cNvPicPr>
          <p:nvPr/>
        </p:nvPicPr>
        <p:blipFill>
          <a:blip r:embed="rId7"/>
          <a:srcRect/>
          <a:stretch>
            <a:fillRect/>
          </a:stretch>
        </p:blipFill>
        <p:spPr bwMode="auto">
          <a:xfrm>
            <a:off x="7972653" y="1329417"/>
            <a:ext cx="3483236" cy="205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1_暗香扑面">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0.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3.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4.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5.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6.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7.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3.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4.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5.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6.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7.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8.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9.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1473</TotalTime>
  <Pages>0</Pages>
  <Words>2554</Words>
  <Characters>0</Characters>
  <Application>Microsoft Office PowerPoint</Application>
  <DocSecurity>0</DocSecurity>
  <PresentationFormat>自定义</PresentationFormat>
  <Lines>0</Lines>
  <Paragraphs>578</Paragraphs>
  <Slides>42</Slides>
  <Notes>17</Notes>
  <HiddenSlides>0</HiddenSlides>
  <MMClips>0</MMClips>
  <ScaleCrop>false</ScaleCrop>
  <HeadingPairs>
    <vt:vector size="4" baseType="variant">
      <vt:variant>
        <vt:lpstr>主题</vt:lpstr>
      </vt:variant>
      <vt:variant>
        <vt:i4>2</vt:i4>
      </vt:variant>
      <vt:variant>
        <vt:lpstr>幻灯片标题</vt:lpstr>
      </vt:variant>
      <vt:variant>
        <vt:i4>42</vt:i4>
      </vt:variant>
    </vt:vector>
  </HeadingPairs>
  <TitlesOfParts>
    <vt:vector size="44" baseType="lpstr">
      <vt:lpstr>暗香扑面</vt:lpstr>
      <vt:lpstr>1_暗香扑面</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孙志焜</cp:lastModifiedBy>
  <cp:revision>567</cp:revision>
  <dcterms:created xsi:type="dcterms:W3CDTF">2015-07-10T05:07:58Z</dcterms:created>
  <dcterms:modified xsi:type="dcterms:W3CDTF">2017-11-30T06:44:31Z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